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av" ContentType="audio/x-wav"/>
  <Default Extension="png" ContentType="image/png"/>
  <Default Extension="gif" ContentType="image/gif"/>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515" r:id="rId3"/>
    <p:sldId id="516" r:id="rId4"/>
    <p:sldId id="274" r:id="rId5"/>
    <p:sldId id="277" r:id="rId6"/>
    <p:sldId id="460" r:id="rId7"/>
    <p:sldId id="462" r:id="rId8"/>
    <p:sldId id="465" r:id="rId9"/>
    <p:sldId id="466" r:id="rId10"/>
    <p:sldId id="467" r:id="rId11"/>
    <p:sldId id="285" r:id="rId12"/>
    <p:sldId id="286" r:id="rId13"/>
    <p:sldId id="287" r:id="rId14"/>
    <p:sldId id="288" r:id="rId15"/>
    <p:sldId id="289" r:id="rId16"/>
    <p:sldId id="495" r:id="rId17"/>
    <p:sldId id="290" r:id="rId18"/>
    <p:sldId id="291" r:id="rId19"/>
    <p:sldId id="292" r:id="rId20"/>
    <p:sldId id="293" r:id="rId21"/>
    <p:sldId id="294" r:id="rId22"/>
    <p:sldId id="295" r:id="rId23"/>
    <p:sldId id="497" r:id="rId24"/>
    <p:sldId id="296" r:id="rId25"/>
    <p:sldId id="297" r:id="rId26"/>
    <p:sldId id="298" r:id="rId27"/>
    <p:sldId id="299" r:id="rId28"/>
    <p:sldId id="300" r:id="rId29"/>
    <p:sldId id="301" r:id="rId30"/>
    <p:sldId id="302" r:id="rId31"/>
    <p:sldId id="303" r:id="rId32"/>
    <p:sldId id="304" r:id="rId33"/>
    <p:sldId id="305" r:id="rId34"/>
    <p:sldId id="306" r:id="rId35"/>
    <p:sldId id="307" r:id="rId37"/>
    <p:sldId id="308" r:id="rId38"/>
    <p:sldId id="309" r:id="rId39"/>
    <p:sldId id="310" r:id="rId40"/>
    <p:sldId id="468" r:id="rId41"/>
    <p:sldId id="311" r:id="rId42"/>
    <p:sldId id="447" r:id="rId43"/>
    <p:sldId id="471" r:id="rId44"/>
    <p:sldId id="314" r:id="rId45"/>
    <p:sldId id="315" r:id="rId46"/>
    <p:sldId id="316" r:id="rId47"/>
    <p:sldId id="434" r:id="rId48"/>
    <p:sldId id="489" r:id="rId49"/>
    <p:sldId id="470" r:id="rId50"/>
    <p:sldId id="472" r:id="rId51"/>
    <p:sldId id="492" r:id="rId52"/>
    <p:sldId id="493" r:id="rId53"/>
    <p:sldId id="318" r:id="rId54"/>
    <p:sldId id="319" r:id="rId55"/>
    <p:sldId id="320" r:id="rId56"/>
    <p:sldId id="321" r:id="rId57"/>
    <p:sldId id="322" r:id="rId58"/>
    <p:sldId id="323" r:id="rId59"/>
    <p:sldId id="324" r:id="rId60"/>
    <p:sldId id="327" r:id="rId61"/>
    <p:sldId id="328" r:id="rId62"/>
    <p:sldId id="474" r:id="rId63"/>
    <p:sldId id="329" r:id="rId64"/>
    <p:sldId id="330" r:id="rId65"/>
    <p:sldId id="331" r:id="rId66"/>
    <p:sldId id="503" r:id="rId67"/>
    <p:sldId id="333" r:id="rId68"/>
    <p:sldId id="334" r:id="rId69"/>
    <p:sldId id="335" r:id="rId70"/>
    <p:sldId id="475" r:id="rId71"/>
    <p:sldId id="336" r:id="rId72"/>
    <p:sldId id="337" r:id="rId73"/>
    <p:sldId id="338" r:id="rId74"/>
    <p:sldId id="339" r:id="rId75"/>
    <p:sldId id="476" r:id="rId76"/>
    <p:sldId id="478" r:id="rId77"/>
    <p:sldId id="342" r:id="rId78"/>
    <p:sldId id="343" r:id="rId79"/>
    <p:sldId id="345" r:id="rId80"/>
    <p:sldId id="346" r:id="rId81"/>
    <p:sldId id="347" r:id="rId82"/>
    <p:sldId id="348" r:id="rId83"/>
    <p:sldId id="349" r:id="rId84"/>
    <p:sldId id="350" r:id="rId85"/>
    <p:sldId id="507" r:id="rId86"/>
    <p:sldId id="506" r:id="rId87"/>
    <p:sldId id="351" r:id="rId88"/>
    <p:sldId id="442" r:id="rId89"/>
    <p:sldId id="444" r:id="rId90"/>
    <p:sldId id="443" r:id="rId91"/>
    <p:sldId id="445" r:id="rId92"/>
    <p:sldId id="352" r:id="rId93"/>
    <p:sldId id="353" r:id="rId94"/>
    <p:sldId id="354" r:id="rId95"/>
    <p:sldId id="355" r:id="rId96"/>
    <p:sldId id="356" r:id="rId97"/>
    <p:sldId id="357" r:id="rId98"/>
    <p:sldId id="517" r:id="rId99"/>
    <p:sldId id="359" r:id="rId100"/>
    <p:sldId id="360" r:id="rId101"/>
    <p:sldId id="490" r:id="rId102"/>
    <p:sldId id="363" r:id="rId103"/>
    <p:sldId id="365" r:id="rId104"/>
    <p:sldId id="367" r:id="rId105"/>
    <p:sldId id="368" r:id="rId106"/>
    <p:sldId id="369" r:id="rId107"/>
    <p:sldId id="370" r:id="rId108"/>
    <p:sldId id="371" r:id="rId109"/>
    <p:sldId id="372" r:id="rId110"/>
    <p:sldId id="448" r:id="rId111"/>
    <p:sldId id="449" r:id="rId112"/>
    <p:sldId id="373" r:id="rId113"/>
    <p:sldId id="451" r:id="rId114"/>
    <p:sldId id="374" r:id="rId115"/>
    <p:sldId id="375" r:id="rId116"/>
    <p:sldId id="377" r:id="rId117"/>
    <p:sldId id="378" r:id="rId118"/>
    <p:sldId id="379" r:id="rId119"/>
    <p:sldId id="380" r:id="rId120"/>
    <p:sldId id="381" r:id="rId121"/>
    <p:sldId id="382" r:id="rId122"/>
    <p:sldId id="383" r:id="rId123"/>
    <p:sldId id="384" r:id="rId124"/>
    <p:sldId id="385" r:id="rId125"/>
    <p:sldId id="386" r:id="rId126"/>
    <p:sldId id="387" r:id="rId127"/>
    <p:sldId id="388" r:id="rId128"/>
    <p:sldId id="389" r:id="rId129"/>
    <p:sldId id="390" r:id="rId130"/>
    <p:sldId id="486" r:id="rId131"/>
    <p:sldId id="482" r:id="rId132"/>
    <p:sldId id="394" r:id="rId133"/>
    <p:sldId id="487" r:id="rId134"/>
    <p:sldId id="438" r:id="rId135"/>
    <p:sldId id="484" r:id="rId136"/>
    <p:sldId id="396" r:id="rId137"/>
    <p:sldId id="496" r:id="rId138"/>
    <p:sldId id="397" r:id="rId139"/>
    <p:sldId id="454" r:id="rId140"/>
    <p:sldId id="453" r:id="rId141"/>
    <p:sldId id="399" r:id="rId142"/>
    <p:sldId id="481" r:id="rId143"/>
    <p:sldId id="402" r:id="rId144"/>
    <p:sldId id="403" r:id="rId145"/>
    <p:sldId id="404" r:id="rId146"/>
    <p:sldId id="405" r:id="rId147"/>
    <p:sldId id="406" r:id="rId148"/>
    <p:sldId id="407" r:id="rId149"/>
    <p:sldId id="408" r:id="rId150"/>
    <p:sldId id="410" r:id="rId151"/>
    <p:sldId id="412" r:id="rId152"/>
    <p:sldId id="413" r:id="rId153"/>
    <p:sldId id="414" r:id="rId154"/>
    <p:sldId id="415" r:id="rId155"/>
    <p:sldId id="456" r:id="rId156"/>
    <p:sldId id="416" r:id="rId157"/>
    <p:sldId id="488" r:id="rId158"/>
    <p:sldId id="417" r:id="rId159"/>
    <p:sldId id="418" r:id="rId160"/>
    <p:sldId id="419" r:id="rId161"/>
    <p:sldId id="420" r:id="rId162"/>
    <p:sldId id="421" r:id="rId163"/>
    <p:sldId id="423" r:id="rId164"/>
    <p:sldId id="424" r:id="rId165"/>
    <p:sldId id="425" r:id="rId166"/>
    <p:sldId id="426" r:id="rId167"/>
    <p:sldId id="430" r:id="rId168"/>
    <p:sldId id="452" r:id="rId169"/>
    <p:sldId id="428" r:id="rId170"/>
    <p:sldId id="441" r:id="rId171"/>
    <p:sldId id="429" r:id="rId17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BFF"/>
    <a:srgbClr val="FFE389"/>
    <a:srgbClr val="E3F3D1"/>
    <a:srgbClr val="AC3E9C"/>
    <a:srgbClr val="BC44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09" autoAdjust="0"/>
  </p:normalViewPr>
  <p:slideViewPr>
    <p:cSldViewPr>
      <p:cViewPr varScale="1">
        <p:scale>
          <a:sx n="80" d="100"/>
          <a:sy n="80" d="100"/>
        </p:scale>
        <p:origin x="-1522"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5" Type="http://schemas.openxmlformats.org/officeDocument/2006/relationships/tableStyles" Target="tableStyles.xml"/><Relationship Id="rId174" Type="http://schemas.openxmlformats.org/officeDocument/2006/relationships/viewProps" Target="viewProps.xml"/><Relationship Id="rId173" Type="http://schemas.openxmlformats.org/officeDocument/2006/relationships/presProps" Target="presProps.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802C54-DE5D-41AA-BC15-B470A29A14D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782BEB-E7AC-4957-ACD8-DC87D6A725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D782BEB-E7AC-4957-ACD8-DC87D6A7251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p:sp>
      <p:sp>
        <p:nvSpPr>
          <p:cNvPr id="161795" name="Rectangle 3"/>
          <p:cNvSpPr>
            <a:spLocks noGrp="1" noRot="1" noChangeArrowheads="1"/>
          </p:cNvSpPr>
          <p:nvPr>
            <p:ph type="body" idx="1"/>
          </p:nvPr>
        </p:nvSpPr>
        <p:spPr>
          <a:xfrm>
            <a:off x="914400" y="4343400"/>
            <a:ext cx="5029200" cy="4114800"/>
          </a:xfrm>
          <a:noFill/>
        </p:spPr>
        <p:txBody>
          <a:bodyPr/>
          <a:lstStyle/>
          <a:p>
            <a:pPr eaLnBrk="1" hangingPunct="1"/>
            <a:endParaRPr lang="zh-CN" altLang="zh-CN" sz="1000" dirty="0">
              <a:latin typeface="Arial" panose="020B060402020202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圆角矩形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
        <p:nvSpPr>
          <p:cNvPr id="28" name="日期占位符 27"/>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0C913308-F349-4B6D-A68A-DD1791B4A57B}" type="slidenum">
              <a:rPr lang="zh-CN" altLang="en-US" smtClean="0"/>
            </a:fld>
            <a:endParaRPr lang="zh-CN" alt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1"/>
            <a:ext cx="2011680"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914400" y="274640"/>
            <a:ext cx="5562600" cy="5851525"/>
          </a:xfrm>
        </p:spPr>
        <p:txBody>
          <a:bodyPr vert="eaVert"/>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531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zh-CN" altLang="zh-CN"/>
          </a:p>
        </p:txBody>
      </p:sp>
      <p:sp>
        <p:nvSpPr>
          <p:cNvPr id="4" name="Rectangle 5"/>
          <p:cNvSpPr>
            <a:spLocks noGrp="1" noChangeArrowheads="1"/>
          </p:cNvSpPr>
          <p:nvPr>
            <p:ph type="ftr" sz="quarter" idx="11"/>
          </p:nvPr>
        </p:nvSpPr>
        <p:spPr/>
        <p:txBody>
          <a:bodyPr/>
          <a:lstStyle>
            <a:lvl1pPr>
              <a:defRPr/>
            </a:lvl1pPr>
          </a:lstStyle>
          <a:p>
            <a:pPr>
              <a:defRPr/>
            </a:pPr>
            <a:endParaRPr lang="zh-CN" altLang="zh-CN"/>
          </a:p>
        </p:txBody>
      </p:sp>
      <p:sp>
        <p:nvSpPr>
          <p:cNvPr id="5" name="Rectangle 6"/>
          <p:cNvSpPr>
            <a:spLocks noGrp="1" noChangeArrowheads="1"/>
          </p:cNvSpPr>
          <p:nvPr>
            <p:ph type="sldNum" sz="quarter" idx="12"/>
          </p:nvPr>
        </p:nvSpPr>
        <p:spPr/>
        <p:txBody>
          <a:bodyPr/>
          <a:lstStyle>
            <a:lvl1pPr>
              <a:defRPr/>
            </a:lvl1pPr>
          </a:lstStyle>
          <a:p>
            <a:pPr>
              <a:defRPr/>
            </a:pPr>
            <a:fld id="{E8234CEA-C74A-4285-81BF-565D72A52EC0}" type="slidenum">
              <a:rPr lang="zh-CN" altLang="zh-CN"/>
            </a:fld>
            <a:endParaRPr lang="zh-CN"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a:p>
        </p:txBody>
      </p:sp>
      <p:sp>
        <p:nvSpPr>
          <p:cNvPr id="4" name="Rectangle 4"/>
          <p:cNvSpPr>
            <a:spLocks noGrp="1" noChangeArrowheads="1"/>
          </p:cNvSpPr>
          <p:nvPr>
            <p:ph type="dt" sz="half" idx="10"/>
          </p:nvPr>
        </p:nvSpPr>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a:lvl1pPr>
          </a:lstStyle>
          <a:p>
            <a:pPr>
              <a:defRPr/>
            </a:pPr>
            <a:fld id="{0F017938-08AA-459E-9293-DD85D0626983}" type="slidenum">
              <a:rPr lang="zh-CN" altLang="zh-CN"/>
            </a:fld>
            <a:endParaRPr lang="zh-CN"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p:txBody>
          <a:bodyPr/>
          <a:lstStyle>
            <a:lvl1pPr>
              <a:defRPr/>
            </a:lvl1pPr>
          </a:lstStyle>
          <a:p>
            <a:pPr>
              <a:defRPr/>
            </a:pPr>
            <a:fld id="{D06411A9-5857-462F-BFA3-DF3CA2313675}" type="slidenum">
              <a:rPr lang="zh-CN" altLang="zh-CN"/>
            </a:fld>
            <a:endParaRPr lang="zh-CN"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内容">
    <p:spTree>
      <p:nvGrpSpPr>
        <p:cNvPr id="1" name=""/>
        <p:cNvGrpSpPr/>
        <p:nvPr/>
      </p:nvGrpSpPr>
      <p:grpSpPr>
        <a:xfrm>
          <a:off x="0" y="0"/>
          <a:ext cx="0" cy="0"/>
          <a:chOff x="0" y="0"/>
          <a:chExt cx="0" cy="0"/>
        </a:xfrm>
      </p:grpSpPr>
    </p:spTree>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内容">
    <p:spTree>
      <p:nvGrpSpPr>
        <p:cNvPr id="1" name=""/>
        <p:cNvGrpSpPr/>
        <p:nvPr/>
      </p:nvGrpSpPr>
      <p:grpSpPr>
        <a:xfrm>
          <a:off x="0" y="0"/>
          <a:ext cx="0" cy="0"/>
          <a:chOff x="0" y="0"/>
          <a:chExt cx="0" cy="0"/>
        </a:xfrm>
      </p:grpSpPr>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圆角矩形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endParaRPr kumimoji="0"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800100" y="6172200"/>
            <a:ext cx="4000500" cy="457200"/>
          </a:xfrm>
        </p:spPr>
        <p:txBody>
          <a:bodyPr/>
          <a:lstStyle/>
          <a:p>
            <a:endParaRPr lang="zh-CN" altLang="en-US"/>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146304" y="6208776"/>
            <a:ext cx="457200" cy="457200"/>
          </a:xfrm>
        </p:spPr>
        <p:txBody>
          <a:bodyPr/>
          <a:lstStyle/>
          <a:p>
            <a:fld id="{0C913308-F349-4B6D-A68A-DD1791B4A57B}"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endParaRPr kumimoji="0" lang="zh-CN" altLang="en-US"/>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endParaRPr kumimoji="0"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endParaRPr kumimoji="0"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endParaRPr kumimoji="0"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a:xfrm>
            <a:off x="914400" y="6172200"/>
            <a:ext cx="3886200" cy="457200"/>
          </a:xfrm>
        </p:spPr>
        <p:txBody>
          <a:bodyPr/>
          <a:lstStyle/>
          <a:p>
            <a:endParaRPr lang="zh-CN" altLang="en-US"/>
          </a:p>
        </p:txBody>
      </p:sp>
      <p:sp>
        <p:nvSpPr>
          <p:cNvPr id="7" name="灯片编号占位符 6"/>
          <p:cNvSpPr>
            <a:spLocks noGrp="1"/>
          </p:cNvSpPr>
          <p:nvPr>
            <p:ph type="sldNum" sz="quarter" idx="12"/>
          </p:nvPr>
        </p:nvSpPr>
        <p:spPr>
          <a:xfrm>
            <a:off x="146304" y="6208776"/>
            <a:ext cx="457200" cy="457200"/>
          </a:xfrm>
        </p:spPr>
        <p:txBody>
          <a:bodyPr/>
          <a:lstStyle/>
          <a:p>
            <a:fld id="{0C913308-F349-4B6D-A68A-DD1791B4A57B}" type="slidenum">
              <a:rPr lang="zh-CN" altLang="en-US" smtClean="0"/>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图片占位符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a:t>单击此处编辑母版文本样式</a:t>
            </a:r>
            <a:endParaRPr kumimoji="0" lang="zh-CN" altLang="en-US"/>
          </a:p>
          <a:p>
            <a:pPr lvl="1" eaLnBrk="1" latinLnBrk="0" hangingPunct="1"/>
            <a:r>
              <a:rPr kumimoji="0" lang="zh-CN" altLang="en-US"/>
              <a:t>第二级</a:t>
            </a:r>
            <a:endParaRPr kumimoji="0" lang="zh-CN" altLang="en-US"/>
          </a:p>
          <a:p>
            <a:pPr lvl="2" eaLnBrk="1" latinLnBrk="0" hangingPunct="1"/>
            <a:r>
              <a:rPr kumimoji="0" lang="zh-CN" altLang="en-US"/>
              <a:t>第三级</a:t>
            </a:r>
            <a:endParaRPr kumimoji="0" lang="zh-CN" altLang="en-US"/>
          </a:p>
          <a:p>
            <a:pPr lvl="3" eaLnBrk="1" latinLnBrk="0" hangingPunct="1"/>
            <a:r>
              <a:rPr kumimoji="0" lang="zh-CN" altLang="en-US"/>
              <a:t>第四级</a:t>
            </a:r>
            <a:endParaRPr kumimoji="0" lang="zh-CN" altLang="en-US"/>
          </a:p>
          <a:p>
            <a:pPr lvl="4" eaLnBrk="1" latinLnBrk="0" hangingPunct="1"/>
            <a:r>
              <a:rPr kumimoji="0" lang="zh-CN" altLang="en-US"/>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530820CF-B880-4189-942D-D702A7CBA730}" type="datetimeFigureOut">
              <a:rPr lang="zh-CN" altLang="en-US" smtClean="0"/>
            </a:fld>
            <a:endParaRPr lang="zh-CN" altLang="en-US"/>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6.jpeg"/><Relationship Id="rId1" Type="http://schemas.openxmlformats.org/officeDocument/2006/relationships/image" Target="../media/image135.jpe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7.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8.jpeg"/></Relationships>
</file>

<file path=ppt/slides/_rels/slide10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2.png"/><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139.jpe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3.jpeg"/></Relationships>
</file>

<file path=ppt/slides/_rels/slide10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hyperlink" Target="http://81news.gzedu.com/news81.do?event=newsinfo&amp;articleid=8959" TargetMode="Externa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7.jpeg"/><Relationship Id="rId1" Type="http://schemas.openxmlformats.org/officeDocument/2006/relationships/image" Target="../media/image146.jpe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jpe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8.jpeg"/><Relationship Id="rId1" Type="http://schemas.openxmlformats.org/officeDocument/2006/relationships/image" Target="../media/image149.png"/></Relationships>
</file>

<file path=ppt/slides/_rels/slide10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3.jpeg"/><Relationship Id="rId4" Type="http://schemas.openxmlformats.org/officeDocument/2006/relationships/image" Target="../media/image152.jpeg"/><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image" Target="../media/image148.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0.jpe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8.jpeg"/><Relationship Id="rId1" Type="http://schemas.openxmlformats.org/officeDocument/2006/relationships/image" Target="../media/image154.jpe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8.jpeg"/><Relationship Id="rId1" Type="http://schemas.openxmlformats.org/officeDocument/2006/relationships/image" Target="../media/image155.jpe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3.jpeg"/></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image" Target="../media/image156.jpeg"/></Relationships>
</file>

<file path=ppt/slides/_rels/slide1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0.png"/><Relationship Id="rId2" Type="http://schemas.openxmlformats.org/officeDocument/2006/relationships/hyperlink" Target="http://www.baidu.com/s?wd=&#32834;&#22763;&#25104;&amp;ie=gbk&amp;tn=SE_hldp00990_u6vqbx10" TargetMode="External"/><Relationship Id="rId1" Type="http://schemas.openxmlformats.org/officeDocument/2006/relationships/image" Target="../media/image159.jpe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0.jpeg"/><Relationship Id="rId1" Type="http://schemas.openxmlformats.org/officeDocument/2006/relationships/image" Target="../media/image110.png"/></Relationships>
</file>

<file path=ppt/slides/_rels/slide11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audio" Target="../media/audio1.wav"/><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hyperlink" Target="http://news.163.com/history/" TargetMode="Externa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3.jpe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4.png"/></Relationships>
</file>

<file path=ppt/slides/_rels/slide119.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7.xml"/><Relationship Id="rId4" Type="http://schemas.openxmlformats.org/officeDocument/2006/relationships/image" Target="../media/image97.png"/><Relationship Id="rId3" Type="http://schemas.openxmlformats.org/officeDocument/2006/relationships/oleObject" Target="../embeddings/oleObject3.bin"/><Relationship Id="rId2" Type="http://schemas.openxmlformats.org/officeDocument/2006/relationships/slide" Target="slide6.xml"/><Relationship Id="rId1" Type="http://schemas.openxmlformats.org/officeDocument/2006/relationships/image" Target="../media/image165.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6.jpe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7.jpe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9.jpeg"/><Relationship Id="rId1" Type="http://schemas.openxmlformats.org/officeDocument/2006/relationships/image" Target="../media/image168.jpe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0.jpeg"/><Relationship Id="rId1" Type="http://schemas.openxmlformats.org/officeDocument/2006/relationships/hyperlink" Target="http://news.takungpao.com/history/yuedu/2013-10/1970420_2.html" TargetMode="Externa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1.jpeg"/><Relationship Id="rId1" Type="http://schemas.openxmlformats.org/officeDocument/2006/relationships/hyperlink" Target="http://news.takungpao.com/history/yuedu/2013-10/1970420_2.html" TargetMode="External"/></Relationships>
</file>

<file path=ppt/slides/_rels/slide12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74.png"/><Relationship Id="rId4" Type="http://schemas.openxmlformats.org/officeDocument/2006/relationships/hyperlink" Target="http://www.love915.com/news/2007/10-2/2007102223609.html" TargetMode="External"/><Relationship Id="rId3" Type="http://schemas.openxmlformats.org/officeDocument/2006/relationships/image" Target="../media/image173.png"/><Relationship Id="rId2" Type="http://schemas.openxmlformats.org/officeDocument/2006/relationships/image" Target="../media/image172.jpeg"/><Relationship Id="rId1" Type="http://schemas.openxmlformats.org/officeDocument/2006/relationships/hyperlink" Target="http://www.hisedu.cn/china_pic/content/d/2/1c/21.htm" TargetMode="Externa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5.jpe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6.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jpeg"/></Relationships>
</file>

<file path=ppt/slides/_rels/slide1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hyperlink" Target="http://baike.baidu.com/view/59519.htm" TargetMode="External"/><Relationship Id="rId3" Type="http://schemas.openxmlformats.org/officeDocument/2006/relationships/hyperlink" Target="http://baike.baidu.com/view/384047.htm" TargetMode="External"/><Relationship Id="rId2" Type="http://schemas.openxmlformats.org/officeDocument/2006/relationships/hyperlink" Target="http://baike.baidu.com/view/47321.htm" TargetMode="External"/><Relationship Id="rId1" Type="http://schemas.openxmlformats.org/officeDocument/2006/relationships/hyperlink" Target="http://baike.baidu.com/view/660261.htm" TargetMode="Externa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9.jpeg"/><Relationship Id="rId1" Type="http://schemas.openxmlformats.org/officeDocument/2006/relationships/image" Target="../media/image177.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0.png"/></Relationships>
</file>

<file path=ppt/slides/_rels/slide1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3.png"/><Relationship Id="rId2" Type="http://schemas.openxmlformats.org/officeDocument/2006/relationships/image" Target="../media/image182.jpeg"/><Relationship Id="rId1" Type="http://schemas.openxmlformats.org/officeDocument/2006/relationships/image" Target="../media/image181.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4.jpe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6.jpeg"/><Relationship Id="rId1" Type="http://schemas.openxmlformats.org/officeDocument/2006/relationships/image" Target="../media/image185.jpe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7.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9.jpe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90.jpeg"/></Relationships>
</file>

<file path=ppt/slides/_rels/slide141.xml.rels><?xml version="1.0" encoding="UTF-8" standalone="yes"?>
<Relationships xmlns="http://schemas.openxmlformats.org/package/2006/relationships"><Relationship Id="rId9" Type="http://schemas.openxmlformats.org/officeDocument/2006/relationships/hyperlink" Target="http://www.zgjunshi.com/power/UploadFiles/20048812610734.jpg" TargetMode="External"/><Relationship Id="rId8" Type="http://schemas.openxmlformats.org/officeDocument/2006/relationships/image" Target="../media/image195.jpeg"/><Relationship Id="rId7" Type="http://schemas.openxmlformats.org/officeDocument/2006/relationships/hyperlink" Target="http://www.chiculture.net/0814/picture/0814pic16161.jpg" TargetMode="External"/><Relationship Id="rId6" Type="http://schemas.openxmlformats.org/officeDocument/2006/relationships/image" Target="../media/image194.jpeg"/><Relationship Id="rId5" Type="http://schemas.openxmlformats.org/officeDocument/2006/relationships/image" Target="../media/image193.jpeg"/><Relationship Id="rId4" Type="http://schemas.openxmlformats.org/officeDocument/2006/relationships/hyperlink" Target="http://www.voodoo.cz/victory/pic/v11.jpg" TargetMode="External"/><Relationship Id="rId3" Type="http://schemas.openxmlformats.org/officeDocument/2006/relationships/image" Target="../media/image192.jpeg"/><Relationship Id="rId2" Type="http://schemas.openxmlformats.org/officeDocument/2006/relationships/hyperlink" Target="http://a1460.g.akamai.net/f/1460/1339/6h/www.cabelas.com/cabelas/en/content/Pod/01/26/92/p012692hz01.jpg" TargetMode="External"/><Relationship Id="rId11" Type="http://schemas.openxmlformats.org/officeDocument/2006/relationships/slideLayout" Target="../slideLayouts/slideLayout7.xml"/><Relationship Id="rId10" Type="http://schemas.openxmlformats.org/officeDocument/2006/relationships/image" Target="../media/image196.jpeg"/><Relationship Id="rId1" Type="http://schemas.openxmlformats.org/officeDocument/2006/relationships/image" Target="../media/image191.jpeg"/></Relationships>
</file>

<file path=ppt/slides/_rels/slide1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8.jpeg"/><Relationship Id="rId2" Type="http://schemas.openxmlformats.org/officeDocument/2006/relationships/hyperlink" Target="http://zh.wikipedia.org/wiki/File:Karl_Gutzlaff.jpg" TargetMode="External"/><Relationship Id="rId1" Type="http://schemas.openxmlformats.org/officeDocument/2006/relationships/image" Target="../media/image197.jpeg"/></Relationships>
</file>

<file path=ppt/slides/_rels/slide14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2.jpeg"/><Relationship Id="rId3" Type="http://schemas.openxmlformats.org/officeDocument/2006/relationships/image" Target="../media/image201.jpeg"/><Relationship Id="rId2" Type="http://schemas.openxmlformats.org/officeDocument/2006/relationships/image" Target="../media/image200.jpeg"/><Relationship Id="rId1" Type="http://schemas.openxmlformats.org/officeDocument/2006/relationships/image" Target="../media/image199.jpe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3.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4.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0.png"/><Relationship Id="rId1" Type="http://schemas.openxmlformats.org/officeDocument/2006/relationships/image" Target="../media/image205.jpe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6.pn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8.png"/><Relationship Id="rId1" Type="http://schemas.openxmlformats.org/officeDocument/2006/relationships/image" Target="../media/image207.GIF"/></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9.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1.jpeg"/><Relationship Id="rId1" Type="http://schemas.openxmlformats.org/officeDocument/2006/relationships/image" Target="../media/image210.jpe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2.jpeg"/></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4.jpeg"/><Relationship Id="rId1" Type="http://schemas.openxmlformats.org/officeDocument/2006/relationships/image" Target="../media/image213.pn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5.jpeg"/><Relationship Id="rId1" Type="http://schemas.openxmlformats.org/officeDocument/2006/relationships/hyperlink" Target="http://hunan.voc.com.cn/xhn/article/201601/201601221106033715.html" TargetMode="Externa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7.jpeg"/><Relationship Id="rId1" Type="http://schemas.openxmlformats.org/officeDocument/2006/relationships/image" Target="../media/image216.jpe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9.jpeg"/><Relationship Id="rId1" Type="http://schemas.openxmlformats.org/officeDocument/2006/relationships/image" Target="../media/image218.jpeg"/></Relationships>
</file>

<file path=ppt/slides/_rels/slide157.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23.jpeg"/><Relationship Id="rId4" Type="http://schemas.openxmlformats.org/officeDocument/2006/relationships/image" Target="../media/image222.jpeg"/><Relationship Id="rId3" Type="http://schemas.openxmlformats.org/officeDocument/2006/relationships/image" Target="../media/image221.jpeg"/><Relationship Id="rId2" Type="http://schemas.openxmlformats.org/officeDocument/2006/relationships/image" Target="../media/image220.jpeg"/><Relationship Id="rId1" Type="http://schemas.openxmlformats.org/officeDocument/2006/relationships/hyperlink" Target="http://image.baidu.com/i?ct=503316480&amp;z=0&amp;tn=baiduimagedetail&amp;word=%CD%F5%E8%BA&amp;in=19671&amp;cl=2&amp;cm=1&amp;sc=0&amp;lm=-1&amp;pn=39&amp;rn=1&amp;di=8767243890&amp;ln=1924&amp;fr=&amp;ic=0&amp;s=0" TargetMode="Externa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5.jpeg"/><Relationship Id="rId1" Type="http://schemas.openxmlformats.org/officeDocument/2006/relationships/image" Target="../media/image224.jpe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6.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27.jpeg"/></Relationships>
</file>

<file path=ppt/slides/_rels/slide16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9.jpeg"/><Relationship Id="rId2" Type="http://schemas.openxmlformats.org/officeDocument/2006/relationships/hyperlink" Target="http://image.baidu.com/i?ct=503316480&amp;z=0&amp;tn=baiduimagedetail&amp;word=%D1%CF%B8%B4&amp;in=13064&amp;cl=2&amp;cm=1&amp;sc=0&amp;lm=-1&amp;pn=115&amp;rn=1&amp;di=1215164520&amp;ln=2000&amp;fr=&amp;ic=0&amp;s=0" TargetMode="External"/><Relationship Id="rId1" Type="http://schemas.openxmlformats.org/officeDocument/2006/relationships/image" Target="../media/image228.jpeg"/></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0.jpeg"/><Relationship Id="rId1" Type="http://schemas.openxmlformats.org/officeDocument/2006/relationships/hyperlink" Target="http://image.baidu.com/i?ct=503316480&amp;z=0&amp;tn=baiduimagedetail&amp;word=%CB%EF%D6%D0%C9%BD&amp;in=26551&amp;cl=2&amp;cm=1&amp;sc=0&amp;lm=-1&amp;pn=33&amp;rn=1&amp;di=3637057290&amp;ln=2000&amp;fr=&amp;ic=0&amp;s=0"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1.jpeg"/></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3.png"/><Relationship Id="rId1" Type="http://schemas.openxmlformats.org/officeDocument/2006/relationships/image" Target="../media/image232.jpeg"/></Relationships>
</file>

<file path=ppt/slides/_rels/slide16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36.jpeg"/><Relationship Id="rId4" Type="http://schemas.openxmlformats.org/officeDocument/2006/relationships/image" Target="../media/image235.jpeg"/><Relationship Id="rId3" Type="http://schemas.openxmlformats.org/officeDocument/2006/relationships/hyperlink" Target="http://image.baidu.com/i?ct=503316480&amp;z=0&amp;tn=baiduimagedetail&amp;word=%CD%BC%CA%E9%D4%C4%B6%C1&amp;in=9238&amp;cl=2&amp;cm=1&amp;sc=0&amp;lm=-1&amp;pn=19&amp;rn=1" TargetMode="External"/><Relationship Id="rId2" Type="http://schemas.openxmlformats.org/officeDocument/2006/relationships/image" Target="../media/image234.jpeg"/><Relationship Id="rId1" Type="http://schemas.openxmlformats.org/officeDocument/2006/relationships/hyperlink" Target="http://image.baidu.com/i?ct=503316480&amp;z=0&amp;tn=baiduimagedetail&amp;word=%D4%BF%B3%D7&amp;in=1&amp;cl=2&amp;cm=1&amp;sc=0&amp;lm=-1&amp;pn=0&amp;rn=1" TargetMode="External"/></Relationships>
</file>

<file path=ppt/slides/_rels/slide1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9.jpeg"/><Relationship Id="rId2" Type="http://schemas.openxmlformats.org/officeDocument/2006/relationships/image" Target="../media/image238.jpeg"/><Relationship Id="rId1" Type="http://schemas.openxmlformats.org/officeDocument/2006/relationships/image" Target="../media/image237.jpeg"/></Relationships>
</file>

<file path=ppt/slides/_rels/slide16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45.jpeg"/><Relationship Id="rId5" Type="http://schemas.openxmlformats.org/officeDocument/2006/relationships/image" Target="../media/image244.jpeg"/><Relationship Id="rId4" Type="http://schemas.openxmlformats.org/officeDocument/2006/relationships/image" Target="../media/image243.jpeg"/><Relationship Id="rId3" Type="http://schemas.openxmlformats.org/officeDocument/2006/relationships/image" Target="../media/image242.jpeg"/><Relationship Id="rId2" Type="http://schemas.openxmlformats.org/officeDocument/2006/relationships/image" Target="../media/image241.jpeg"/><Relationship Id="rId1" Type="http://schemas.openxmlformats.org/officeDocument/2006/relationships/image" Target="../media/image240.jpeg"/></Relationships>
</file>

<file path=ppt/slides/_rels/slide1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9.jpeg"/><Relationship Id="rId3" Type="http://schemas.openxmlformats.org/officeDocument/2006/relationships/image" Target="../media/image248.jpeg"/><Relationship Id="rId2" Type="http://schemas.openxmlformats.org/officeDocument/2006/relationships/image" Target="../media/image247.jpeg"/><Relationship Id="rId1" Type="http://schemas.openxmlformats.org/officeDocument/2006/relationships/image" Target="../media/image246.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hyperlink" Target="http://baike.baidu.com/image/bd704260c946d4f78cb10d3c" TargetMode="Externa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jpeg"/><Relationship Id="rId1" Type="http://schemas.openxmlformats.org/officeDocument/2006/relationships/slide" Target="slide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jpeg"/><Relationship Id="rId1" Type="http://schemas.openxmlformats.org/officeDocument/2006/relationships/image" Target="../media/image29.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 Target="slide6.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 Target="slide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jpeg"/><Relationship Id="rId1" Type="http://schemas.openxmlformats.org/officeDocument/2006/relationships/image" Target="../media/image36.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jpeg"/><Relationship Id="rId2" Type="http://schemas.openxmlformats.org/officeDocument/2006/relationships/slide" Target="slide6.xml"/><Relationship Id="rId1"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6.xml"/><Relationship Id="rId1" Type="http://schemas.openxmlformats.org/officeDocument/2006/relationships/image" Target="../media/image4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jpeg"/></Relationships>
</file>

<file path=ppt/slides/_rels/slide32.xml.rels><?xml version="1.0" encoding="UTF-8" standalone="yes"?>
<Relationships xmlns="http://schemas.openxmlformats.org/package/2006/relationships"><Relationship Id="rId9" Type="http://schemas.openxmlformats.org/officeDocument/2006/relationships/hyperlink" Target="http://baike.baidu.com/view/34264.htm" TargetMode="External"/><Relationship Id="rId8" Type="http://schemas.openxmlformats.org/officeDocument/2006/relationships/hyperlink" Target="http://baike.baidu.com/view/2200.htm" TargetMode="External"/><Relationship Id="rId7" Type="http://schemas.openxmlformats.org/officeDocument/2006/relationships/hyperlink" Target="http://baike.baidu.com/view/2607.htm" TargetMode="External"/><Relationship Id="rId6" Type="http://schemas.openxmlformats.org/officeDocument/2006/relationships/hyperlink" Target="http://baike.baidu.com/view/2816.htm" TargetMode="External"/><Relationship Id="rId5" Type="http://schemas.openxmlformats.org/officeDocument/2006/relationships/hyperlink" Target="http://baike.baidu.com/view/2398.htm" TargetMode="External"/><Relationship Id="rId4" Type="http://schemas.openxmlformats.org/officeDocument/2006/relationships/hyperlink" Target="http://baike.baidu.com/view/3771.htm" TargetMode="External"/><Relationship Id="rId3" Type="http://schemas.openxmlformats.org/officeDocument/2006/relationships/hyperlink" Target="http://baike.baidu.com/view/57319.htm" TargetMode="External"/><Relationship Id="rId2" Type="http://schemas.openxmlformats.org/officeDocument/2006/relationships/image" Target="../media/image42.jpeg"/><Relationship Id="rId14" Type="http://schemas.openxmlformats.org/officeDocument/2006/relationships/slideLayout" Target="../slideLayouts/slideLayout4.xml"/><Relationship Id="rId13" Type="http://schemas.openxmlformats.org/officeDocument/2006/relationships/hyperlink" Target="http://baike.baidu.com/view/4055.htm" TargetMode="External"/><Relationship Id="rId12" Type="http://schemas.openxmlformats.org/officeDocument/2006/relationships/hyperlink" Target="http://baike.baidu.com/view/29182.htm" TargetMode="External"/><Relationship Id="rId11" Type="http://schemas.openxmlformats.org/officeDocument/2006/relationships/hyperlink" Target="http://baike.baidu.com/view/193823.htm" TargetMode="External"/><Relationship Id="rId10" Type="http://schemas.openxmlformats.org/officeDocument/2006/relationships/hyperlink" Target="http://baike.baidu.com/view/871445.htm" TargetMode="External"/><Relationship Id="rId1" Type="http://schemas.openxmlformats.org/officeDocument/2006/relationships/hyperlink" Target="http://baike.baidu.com/image/0e655ca74f89f686d043586a" TargetMode="Externa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44.jpeg"/><Relationship Id="rId1"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jpeg"/><Relationship Id="rId1" Type="http://schemas.openxmlformats.org/officeDocument/2006/relationships/image" Target="../media/image45.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jpeg"/><Relationship Id="rId1"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image" Target="../media/image52.jpe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image" Target="../media/image55.jpeg"/></Relationships>
</file>

<file path=ppt/slides/_rels/slide45.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2.xml"/><Relationship Id="rId7" Type="http://schemas.openxmlformats.org/officeDocument/2006/relationships/image" Target="../media/image63.png"/><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emf"/><Relationship Id="rId3" Type="http://schemas.openxmlformats.org/officeDocument/2006/relationships/oleObject" Target="../embeddings/oleObject1.bin"/><Relationship Id="rId2" Type="http://schemas.openxmlformats.org/officeDocument/2006/relationships/image" Target="../media/image59.jpeg"/><Relationship Id="rId1" Type="http://schemas.openxmlformats.org/officeDocument/2006/relationships/image" Target="../media/image58.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jpeg"/><Relationship Id="rId1"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hyperlink" Target="http://photo.blog.sina.com.cn/showpic.html" TargetMode="External"/><Relationship Id="rId3" Type="http://schemas.openxmlformats.org/officeDocument/2006/relationships/image" Target="../media/image67.jpeg"/><Relationship Id="rId2" Type="http://schemas.openxmlformats.org/officeDocument/2006/relationships/hyperlink" Target="https://baike.baidu.com/pic/%E5%8D%9A%E5%B0%94%E6%B5%8E%E5%90%89%E7%89%B9%C2%B7%E7%90%A6%E5%96%84/9948617/0/f11f3a292df5e0fe4ab9053b506034a85edf7263?fr=lemma&amp;ct=single" TargetMode="External"/><Relationship Id="rId1"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5.jpeg"/><Relationship Id="rId1" Type="http://schemas.openxmlformats.org/officeDocument/2006/relationships/image" Target="../media/image74.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jpeg"/><Relationship Id="rId1" Type="http://schemas.openxmlformats.org/officeDocument/2006/relationships/image" Target="../media/image77.jpeg"/></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2.jpeg"/><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image" Target="../media/image79.jpeg"/></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6.jpeg"/><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image" Target="../media/image8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9.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6.wmf"/><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6.xml"/></Relationships>
</file>

<file path=ppt/slides/_rels/slide72.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97.png"/><Relationship Id="rId2" Type="http://schemas.openxmlformats.org/officeDocument/2006/relationships/oleObject" Target="../embeddings/oleObject2.bin"/><Relationship Id="rId1" Type="http://schemas.openxmlformats.org/officeDocument/2006/relationships/slide" Target="slide6.xml"/></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2.png"/><Relationship Id="rId1" Type="http://schemas.openxmlformats.org/officeDocument/2006/relationships/image" Target="../media/image101.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4.jpeg"/><Relationship Id="rId1" Type="http://schemas.openxmlformats.org/officeDocument/2006/relationships/image" Target="../media/image103.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5.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7.jpeg"/><Relationship Id="rId1" Type="http://schemas.openxmlformats.org/officeDocument/2006/relationships/image" Target="../media/image106.jpe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9.jpeg"/><Relationship Id="rId1" Type="http://schemas.openxmlformats.org/officeDocument/2006/relationships/image" Target="../media/image108.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jpeg"/><Relationship Id="rId1" Type="http://schemas.openxmlformats.org/officeDocument/2006/relationships/image" Target="../media/image110.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jpe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2.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jpeg"/></Relationships>
</file>

<file path=ppt/slides/_rels/slide8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9.jpeg"/><Relationship Id="rId5" Type="http://schemas.openxmlformats.org/officeDocument/2006/relationships/image" Target="../media/image118.jpeg"/><Relationship Id="rId4" Type="http://schemas.openxmlformats.org/officeDocument/2006/relationships/image" Target="../media/image117.jpeg"/><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image" Target="../media/image114.jpe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0.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jpe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3.png"/><Relationship Id="rId1" Type="http://schemas.openxmlformats.org/officeDocument/2006/relationships/image" Target="../media/image122.jpeg"/></Relationships>
</file>

<file path=ppt/slides/_rels/slide8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6.jpeg"/><Relationship Id="rId3" Type="http://schemas.openxmlformats.org/officeDocument/2006/relationships/hyperlink" Target="http://www.chinesefolklore.org.cn/blog/batch.download.php?aid=41509" TargetMode="External"/><Relationship Id="rId2" Type="http://schemas.openxmlformats.org/officeDocument/2006/relationships/image" Target="../media/image125.jpeg"/><Relationship Id="rId1" Type="http://schemas.openxmlformats.org/officeDocument/2006/relationships/image" Target="../media/image124.jpeg"/></Relationships>
</file>

<file path=ppt/slides/_rels/slide8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9.jpeg"/><Relationship Id="rId4" Type="http://schemas.openxmlformats.org/officeDocument/2006/relationships/image" Target="../media/image128.jpeg"/><Relationship Id="rId3" Type="http://schemas.openxmlformats.org/officeDocument/2006/relationships/hyperlink" Target="https://baike.so.com/doc/4033572-4231294.html" TargetMode="External"/><Relationship Id="rId2" Type="http://schemas.openxmlformats.org/officeDocument/2006/relationships/hyperlink" Target="https://baike.so.com/doc/6790289-7006900.html" TargetMode="External"/><Relationship Id="rId1" Type="http://schemas.openxmlformats.org/officeDocument/2006/relationships/image" Target="../media/image127.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jpe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jpeg"/></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image" Target="../media/image1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endParaRPr lang="zh-CN" altLang="en-US"/>
          </a:p>
        </p:txBody>
      </p:sp>
      <p:pic>
        <p:nvPicPr>
          <p:cNvPr id="4" name="Picture 3"/>
          <p:cNvPicPr>
            <a:picLocks noChangeAspect="1" noChangeArrowheads="1"/>
          </p:cNvPicPr>
          <p:nvPr/>
        </p:nvPicPr>
        <p:blipFill>
          <a:blip r:embed="rId1"/>
          <a:srcRect/>
          <a:stretch>
            <a:fillRect/>
          </a:stretch>
        </p:blipFill>
        <p:spPr bwMode="auto">
          <a:xfrm>
            <a:off x="0" y="0"/>
            <a:ext cx="9144001" cy="6858000"/>
          </a:xfrm>
          <a:prstGeom prst="rect">
            <a:avLst/>
          </a:prstGeom>
          <a:noFill/>
          <a:ln w="9525">
            <a:noFill/>
            <a:miter lim="800000"/>
            <a:headEnd/>
            <a:tailEnd/>
          </a:ln>
          <a:effectLst/>
        </p:spPr>
      </p:pic>
      <p:sp>
        <p:nvSpPr>
          <p:cNvPr id="5" name="Text Box 6"/>
          <p:cNvSpPr txBox="1">
            <a:spLocks noChangeArrowheads="1"/>
          </p:cNvSpPr>
          <p:nvPr/>
        </p:nvSpPr>
        <p:spPr bwMode="auto">
          <a:xfrm>
            <a:off x="357158" y="1500174"/>
            <a:ext cx="8643998" cy="923330"/>
          </a:xfrm>
          <a:prstGeom prst="rect">
            <a:avLst/>
          </a:prstGeom>
          <a:solidFill>
            <a:schemeClr val="accent3">
              <a:lumMod val="10000"/>
              <a:lumOff val="90000"/>
              <a:alpha val="0"/>
            </a:schemeClr>
          </a:solidFill>
          <a:ln w="9525">
            <a:noFill/>
            <a:miter lim="800000"/>
          </a:ln>
          <a:effectLst>
            <a:prstShdw prst="shdw13" dist="53882" dir="13500000">
              <a:schemeClr val="bg2">
                <a:alpha val="50000"/>
              </a:schemeClr>
            </a:prstShdw>
          </a:effectLst>
        </p:spPr>
        <p:txBody>
          <a:bodyPr wrap="square">
            <a:spAutoFit/>
          </a:bodyPr>
          <a:lstStyle/>
          <a:p>
            <a:pPr>
              <a:spcBef>
                <a:spcPct val="50000"/>
              </a:spcBef>
              <a:defRPr/>
            </a:pPr>
            <a:r>
              <a:rPr lang="zh-CN" altLang="en-US" sz="5400" b="1" dirty="0">
                <a:solidFill>
                  <a:srgbClr val="C00000"/>
                </a:solidFill>
                <a:effectLst>
                  <a:outerShdw blurRad="38100" dist="38100" dir="2700000" algn="tl">
                    <a:srgbClr val="000000"/>
                  </a:outerShdw>
                </a:effectLst>
                <a:latin typeface="Arial" panose="020B0604020202020204" pitchFamily="34" charset="0"/>
                <a:ea typeface="黑体" panose="02010609060101010101" pitchFamily="49" charset="-122"/>
              </a:rPr>
              <a:t>专题三 反对外来侵略的斗争</a:t>
            </a:r>
            <a:endParaRPr lang="zh-CN" altLang="en-US" sz="5400" b="1" dirty="0">
              <a:solidFill>
                <a:srgbClr val="C00000"/>
              </a:solidFill>
              <a:effectLst>
                <a:outerShdw blurRad="38100" dist="38100" dir="2700000" algn="tl">
                  <a:srgbClr val="000000"/>
                </a:outerShdw>
              </a:effectLst>
              <a:latin typeface="Arial" panose="020B0604020202020204" pitchFamily="34" charset="0"/>
              <a:ea typeface="黑体" panose="02010609060101010101" pitchFamily="49" charset="-122"/>
            </a:endParaRPr>
          </a:p>
        </p:txBody>
      </p:sp>
      <p:pic>
        <p:nvPicPr>
          <p:cNvPr id="6" name="Picture 2" descr="https://timgsa.baidu.com/timg?image&amp;quality=80&amp;size=b9999_10000&amp;sec=1506332788071&amp;di=9e0081b03d7f855f7263e94dd9f6d8d6&amp;imgtype=0&amp;src=http%3A%2F%2Fs7.rr.itc.cn%2Fr%2FwapChange%2F20161_2_15%2Fa7at6g2584693504405.jpg"/>
          <p:cNvPicPr>
            <a:picLocks noChangeAspect="1" noChangeArrowheads="1"/>
          </p:cNvPicPr>
          <p:nvPr/>
        </p:nvPicPr>
        <p:blipFill>
          <a:blip r:embed="rId2" cstate="print"/>
          <a:srcRect/>
          <a:stretch>
            <a:fillRect/>
          </a:stretch>
        </p:blipFill>
        <p:spPr bwMode="auto">
          <a:xfrm>
            <a:off x="214282" y="3214686"/>
            <a:ext cx="4333350" cy="3466680"/>
          </a:xfrm>
          <a:prstGeom prst="rect">
            <a:avLst/>
          </a:prstGeom>
          <a:noFill/>
        </p:spPr>
      </p:pic>
      <p:pic>
        <p:nvPicPr>
          <p:cNvPr id="7" name="Picture 2" descr="https://timgsa.baidu.com/timg?image&amp;quality=80&amp;size=b9999_10000&amp;sec=1538523403&amp;di=a75823de1d46357b62361c511712aa54&amp;imgtype=jpg&amp;er=1&amp;src=http%3A%2F%2Fimg30.ddimg.cn%2Fimgother%2F201508%2F31_0%2F20150831111625230.jpg"/>
          <p:cNvPicPr>
            <a:picLocks noChangeAspect="1" noChangeArrowheads="1"/>
          </p:cNvPicPr>
          <p:nvPr/>
        </p:nvPicPr>
        <p:blipFill>
          <a:blip r:embed="rId3" cstate="print"/>
          <a:srcRect/>
          <a:stretch>
            <a:fillRect/>
          </a:stretch>
        </p:blipFill>
        <p:spPr bwMode="auto">
          <a:xfrm>
            <a:off x="4572000" y="2571744"/>
            <a:ext cx="4392488" cy="3240360"/>
          </a:xfrm>
          <a:prstGeom prst="rect">
            <a:avLst/>
          </a:prstGeom>
          <a:noFill/>
        </p:spPr>
      </p:pic>
      <p:sp>
        <p:nvSpPr>
          <p:cNvPr id="8" name="矩形 7"/>
          <p:cNvSpPr/>
          <p:nvPr/>
        </p:nvSpPr>
        <p:spPr>
          <a:xfrm>
            <a:off x="4572000" y="5857892"/>
            <a:ext cx="4408379" cy="584775"/>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zh-CN" altLang="en-US" sz="3200" b="1" cap="none" spc="0" dirty="0">
                <a:ln>
                  <a:prstDash val="solid"/>
                </a:ln>
                <a:solidFill>
                  <a:srgbClr val="002060"/>
                </a:solidFill>
                <a:latin typeface="华文琥珀" pitchFamily="2" charset="-122"/>
                <a:ea typeface="华文琥珀" pitchFamily="2" charset="-122"/>
              </a:rPr>
              <a:t>河北师范大学  赵雪飞 </a:t>
            </a:r>
            <a:endParaRPr lang="zh-CN" altLang="en-US" sz="3200" b="1" cap="none" spc="0" dirty="0">
              <a:ln>
                <a:prstDash val="solid"/>
              </a:ln>
              <a:solidFill>
                <a:srgbClr val="002060"/>
              </a:solidFill>
              <a:latin typeface="华文琥珀" pitchFamily="2" charset="-122"/>
              <a:ea typeface="华文琥珀"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sz="quarter" idx="1"/>
          </p:nvPr>
        </p:nvSpPr>
        <p:spPr>
          <a:xfrm>
            <a:off x="323528" y="2276872"/>
            <a:ext cx="8439472" cy="2252464"/>
          </a:xfrm>
          <a:solidFill>
            <a:schemeClr val="bg1"/>
          </a:solidFill>
        </p:spPr>
        <p:txBody>
          <a:bodyPr>
            <a:normAutofit/>
          </a:bodyPr>
          <a:lstStyle/>
          <a:p>
            <a:pPr eaLnBrk="1" hangingPunct="1">
              <a:lnSpc>
                <a:spcPct val="80000"/>
              </a:lnSpc>
            </a:pPr>
            <a:r>
              <a:rPr lang="zh-CN" altLang="en-US" sz="2000" b="1" dirty="0">
                <a:latin typeface="华文新魏" pitchFamily="2" charset="-122"/>
                <a:ea typeface="华文新魏" pitchFamily="2" charset="-122"/>
              </a:rPr>
              <a:t>   </a:t>
            </a:r>
            <a:r>
              <a:rPr lang="zh-CN" altLang="en-US" sz="2000" b="1" dirty="0">
                <a:ea typeface="华文新魏" pitchFamily="2" charset="-122"/>
              </a:rPr>
              <a:t>“</a:t>
            </a:r>
            <a:r>
              <a:rPr lang="zh-CN" altLang="en-US" sz="2000" b="1" dirty="0">
                <a:latin typeface="华文新魏" pitchFamily="2" charset="-122"/>
                <a:ea typeface="华文新魏" pitchFamily="2" charset="-122"/>
              </a:rPr>
              <a:t>日军进城后，满路都是被杀者的尸体，竟辨不清路来。在一个池塘边，站满了日军，赶着一群老百姓，往池塘里跳。只见水里有断头的、腰斩的、穿胸的、破腹的，搅作一团。有一个妇女抱着一个孩子浮出水面，正往岸边爬来，日本兵就用刺刀对准她当心扎了对穿，第二个就刺那个小孩，只见刺刀往上一挑，小孩就被挑在枪头上。在另一个地方，</a:t>
            </a:r>
            <a:r>
              <a:rPr lang="en-US" altLang="zh-CN" sz="2000" b="1" dirty="0">
                <a:latin typeface="华文新魏" pitchFamily="2" charset="-122"/>
                <a:ea typeface="华文新魏" pitchFamily="2" charset="-122"/>
              </a:rPr>
              <a:t>10</a:t>
            </a:r>
            <a:r>
              <a:rPr lang="zh-CN" altLang="en-US" sz="2000" b="1" dirty="0">
                <a:latin typeface="华文新魏" pitchFamily="2" charset="-122"/>
                <a:ea typeface="华文新魏" pitchFamily="2" charset="-122"/>
              </a:rPr>
              <a:t>个日军兵捉了许多逃难的中国人，把辫子联在一起，当枪靶子打。有的斩了一只手，有的割下一只耳朵，有的斩断一只脚，有的砍头</a:t>
            </a:r>
            <a:r>
              <a:rPr lang="zh-CN" altLang="en-US" sz="2000" b="1" dirty="0">
                <a:ea typeface="华文新魏" pitchFamily="2" charset="-122"/>
              </a:rPr>
              <a:t>”</a:t>
            </a:r>
            <a:r>
              <a:rPr lang="zh-CN" altLang="en-US" sz="2000" b="1" dirty="0">
                <a:latin typeface="华文新魏" pitchFamily="2" charset="-122"/>
                <a:ea typeface="华文新魏" pitchFamily="2" charset="-122"/>
              </a:rPr>
              <a:t>。 </a:t>
            </a:r>
            <a:endParaRPr lang="zh-CN" altLang="en-US" sz="2000" b="1" dirty="0">
              <a:latin typeface="华文新魏" pitchFamily="2" charset="-122"/>
              <a:ea typeface="华文新魏" pitchFamily="2" charset="-122"/>
            </a:endParaRPr>
          </a:p>
          <a:p>
            <a:pPr>
              <a:lnSpc>
                <a:spcPct val="80000"/>
              </a:lnSpc>
            </a:pPr>
            <a:r>
              <a:rPr lang="zh-CN" altLang="en-US" sz="2000" b="1" dirty="0">
                <a:latin typeface="华文新魏" pitchFamily="2" charset="-122"/>
                <a:ea typeface="华文新魏" pitchFamily="2" charset="-122"/>
              </a:rPr>
              <a:t>             </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大屠杀的目睹者阿伦（英）</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旅顺落难记</a:t>
            </a:r>
            <a:r>
              <a:rPr lang="en-US" altLang="zh-CN" sz="2000" b="1" dirty="0">
                <a:latin typeface="华文新魏" pitchFamily="2" charset="-122"/>
                <a:ea typeface="华文新魏" pitchFamily="2" charset="-122"/>
              </a:rPr>
              <a:t>》</a:t>
            </a:r>
            <a:endParaRPr lang="en-US" altLang="zh-CN" sz="2000" b="1" dirty="0">
              <a:latin typeface="华文新魏" pitchFamily="2" charset="-122"/>
              <a:ea typeface="华文新魏" pitchFamily="2" charset="-122"/>
            </a:endParaRPr>
          </a:p>
        </p:txBody>
      </p:sp>
      <p:grpSp>
        <p:nvGrpSpPr>
          <p:cNvPr id="6" name="组合 5"/>
          <p:cNvGrpSpPr/>
          <p:nvPr/>
        </p:nvGrpSpPr>
        <p:grpSpPr>
          <a:xfrm>
            <a:off x="251520" y="260648"/>
            <a:ext cx="1681421" cy="1080120"/>
            <a:chOff x="251520" y="260648"/>
            <a:chExt cx="1681421" cy="1080120"/>
          </a:xfrm>
        </p:grpSpPr>
        <p:pic>
          <p:nvPicPr>
            <p:cNvPr id="21509" name="Picture 4" descr="练习1"/>
            <p:cNvPicPr>
              <a:picLocks noChangeAspect="1" noChangeArrowheads="1"/>
            </p:cNvPicPr>
            <p:nvPr/>
          </p:nvPicPr>
          <p:blipFill>
            <a:blip r:embed="rId1" cstate="print"/>
            <a:srcRect/>
            <a:stretch>
              <a:fillRect/>
            </a:stretch>
          </p:blipFill>
          <p:spPr bwMode="auto">
            <a:xfrm>
              <a:off x="251520" y="260648"/>
              <a:ext cx="1681421" cy="1080120"/>
            </a:xfrm>
            <a:prstGeom prst="rect">
              <a:avLst/>
            </a:prstGeom>
            <a:noFill/>
            <a:ln w="9525">
              <a:noFill/>
              <a:miter lim="800000"/>
              <a:headEnd/>
              <a:tailEnd/>
            </a:ln>
          </p:spPr>
        </p:pic>
        <p:sp>
          <p:nvSpPr>
            <p:cNvPr id="17413" name="Rectangle 5" descr="信纸"/>
            <p:cNvSpPr>
              <a:spLocks noChangeArrowheads="1"/>
            </p:cNvSpPr>
            <p:nvPr/>
          </p:nvSpPr>
          <p:spPr bwMode="auto">
            <a:xfrm>
              <a:off x="611560" y="404664"/>
              <a:ext cx="936104" cy="461665"/>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rPr>
                <a:t>材料</a:t>
              </a:r>
              <a:endPar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0" name="Rectangle 8"/>
          <p:cNvSpPr>
            <a:spLocks noGrp="1" noChangeArrowheads="1"/>
          </p:cNvSpPr>
          <p:nvPr>
            <p:ph type="title"/>
          </p:nvPr>
        </p:nvSpPr>
        <p:spPr>
          <a:xfrm>
            <a:off x="381000" y="228600"/>
            <a:ext cx="8583488" cy="968151"/>
          </a:xfrm>
          <a:noFill/>
        </p:spPr>
        <p:txBody>
          <a:bodyPr/>
          <a:lstStyle/>
          <a:p>
            <a:pPr eaLnBrk="1" hangingPunct="1"/>
            <a:r>
              <a:rPr lang="zh-CN" altLang="en-US" b="1" dirty="0"/>
              <a:t>（</a:t>
            </a:r>
            <a:r>
              <a:rPr lang="en-US" altLang="zh-CN" b="1" dirty="0"/>
              <a:t>2</a:t>
            </a:r>
            <a:r>
              <a:rPr lang="zh-CN" altLang="en-US" b="1" dirty="0"/>
              <a:t>）太平军多次重创洋枪队</a:t>
            </a:r>
            <a:endParaRPr lang="zh-CN" altLang="en-US" b="1" dirty="0"/>
          </a:p>
        </p:txBody>
      </p:sp>
      <p:sp>
        <p:nvSpPr>
          <p:cNvPr id="95234" name="Rectangle 3"/>
          <p:cNvSpPr>
            <a:spLocks noGrp="1" noChangeArrowheads="1"/>
          </p:cNvSpPr>
          <p:nvPr>
            <p:ph sz="quarter" idx="1"/>
          </p:nvPr>
        </p:nvSpPr>
        <p:spPr>
          <a:xfrm>
            <a:off x="395536" y="2492896"/>
            <a:ext cx="8136904" cy="936103"/>
          </a:xfrm>
        </p:spPr>
        <p:txBody>
          <a:bodyPr>
            <a:noAutofit/>
          </a:bodyPr>
          <a:lstStyle/>
          <a:p>
            <a:pPr eaLnBrk="1" hangingPunct="1">
              <a:lnSpc>
                <a:spcPct val="80000"/>
              </a:lnSpc>
            </a:pPr>
            <a:r>
              <a:rPr lang="en-US" altLang="zh-CN" sz="2400" b="1" dirty="0"/>
              <a:t>1862</a:t>
            </a:r>
            <a:r>
              <a:rPr lang="zh-CN" altLang="en-US" sz="2400" b="1" dirty="0"/>
              <a:t>年</a:t>
            </a:r>
            <a:r>
              <a:rPr lang="en-US" altLang="zh-CN" sz="2400" b="1" dirty="0"/>
              <a:t>5</a:t>
            </a:r>
            <a:r>
              <a:rPr lang="zh-CN" altLang="en-US" sz="2400" b="1" dirty="0"/>
              <a:t>月，太平军江苏奉贤击毙法国侵华海军司令</a:t>
            </a:r>
            <a:r>
              <a:rPr lang="zh-CN" altLang="en-US" sz="2400" b="1" dirty="0">
                <a:solidFill>
                  <a:srgbClr val="FF0000"/>
                </a:solidFill>
              </a:rPr>
              <a:t>卜罗德</a:t>
            </a:r>
            <a:r>
              <a:rPr lang="zh-CN" altLang="en-US" sz="2400" b="1" dirty="0"/>
              <a:t>。</a:t>
            </a:r>
            <a:endParaRPr lang="en-US" altLang="zh-CN" sz="2400" b="1" dirty="0"/>
          </a:p>
          <a:p>
            <a:pPr>
              <a:lnSpc>
                <a:spcPct val="80000"/>
              </a:lnSpc>
            </a:pPr>
            <a:r>
              <a:rPr lang="en-US" altLang="zh-CN" sz="2400" b="1" dirty="0"/>
              <a:t>1862</a:t>
            </a:r>
            <a:r>
              <a:rPr lang="zh-CN" altLang="en-US" sz="2400" b="1" dirty="0"/>
              <a:t>年</a:t>
            </a:r>
            <a:r>
              <a:rPr lang="en-US" altLang="zh-CN" sz="2400" b="1" dirty="0"/>
              <a:t>6</a:t>
            </a:r>
            <a:r>
              <a:rPr lang="zh-CN" altLang="en-US" sz="2400" b="1" dirty="0"/>
              <a:t>月，在青浦活捉常胜军副统领</a:t>
            </a:r>
            <a:r>
              <a:rPr lang="zh-CN" altLang="en-US" sz="2400" b="1" dirty="0">
                <a:solidFill>
                  <a:srgbClr val="FF0000"/>
                </a:solidFill>
              </a:rPr>
              <a:t>法尔思德</a:t>
            </a:r>
            <a:r>
              <a:rPr lang="zh-CN" altLang="en-US" sz="2400" b="1" dirty="0"/>
              <a:t>。</a:t>
            </a:r>
            <a:endParaRPr lang="en-US" altLang="zh-CN" sz="2400" b="1" dirty="0"/>
          </a:p>
          <a:p>
            <a:pPr eaLnBrk="1" hangingPunct="1">
              <a:lnSpc>
                <a:spcPct val="80000"/>
              </a:lnSpc>
            </a:pPr>
            <a:endParaRPr lang="zh-CN" altLang="en-US" sz="2400" b="1" dirty="0"/>
          </a:p>
        </p:txBody>
      </p:sp>
      <p:sp>
        <p:nvSpPr>
          <p:cNvPr id="95239" name="Text Box 12"/>
          <p:cNvSpPr txBox="1">
            <a:spLocks noChangeArrowheads="1"/>
          </p:cNvSpPr>
          <p:nvPr/>
        </p:nvSpPr>
        <p:spPr bwMode="auto">
          <a:xfrm>
            <a:off x="395536" y="1556792"/>
            <a:ext cx="8126735" cy="830997"/>
          </a:xfrm>
          <a:prstGeom prst="rect">
            <a:avLst/>
          </a:prstGeom>
          <a:solidFill>
            <a:schemeClr val="bg1"/>
          </a:solidFill>
          <a:ln w="9525">
            <a:noFill/>
            <a:miter lim="800000"/>
          </a:ln>
        </p:spPr>
        <p:txBody>
          <a:bodyPr wrap="square">
            <a:spAutoFit/>
          </a:bodyPr>
          <a:lstStyle/>
          <a:p>
            <a:pPr>
              <a:spcBef>
                <a:spcPct val="50000"/>
              </a:spcBef>
            </a:pPr>
            <a:r>
              <a:rPr lang="zh-CN" altLang="en-US" sz="2400" b="1" dirty="0"/>
              <a:t>太平天国农民战争后期，太平军曾多次重创英、法侵略军和外国侵略者指挥的洋枪队“常胜军” “常捷军”。</a:t>
            </a:r>
            <a:r>
              <a:rPr lang="zh-CN" altLang="en-US" b="1" dirty="0">
                <a:ea typeface="宋体" panose="02010600030101010101" pitchFamily="2" charset="-122"/>
              </a:rPr>
              <a:t> </a:t>
            </a:r>
            <a:endParaRPr lang="zh-CN" altLang="en-US" b="1" dirty="0">
              <a:ea typeface="宋体" panose="02010600030101010101" pitchFamily="2" charset="-122"/>
            </a:endParaRPr>
          </a:p>
        </p:txBody>
      </p:sp>
      <p:grpSp>
        <p:nvGrpSpPr>
          <p:cNvPr id="8" name="组合 7"/>
          <p:cNvGrpSpPr/>
          <p:nvPr/>
        </p:nvGrpSpPr>
        <p:grpSpPr>
          <a:xfrm>
            <a:off x="467544" y="3501008"/>
            <a:ext cx="5400600" cy="3168352"/>
            <a:chOff x="-42274" y="1196752"/>
            <a:chExt cx="6303118" cy="3956894"/>
          </a:xfrm>
        </p:grpSpPr>
        <p:pic>
          <p:nvPicPr>
            <p:cNvPr id="9" name="Picture 4" descr="华尔">
              <a:hlinkClick r:id="" action="ppaction://noaction" highlightClick="1"/>
            </p:cNvPr>
            <p:cNvPicPr>
              <a:picLocks noChangeAspect="1" noChangeArrowheads="1"/>
            </p:cNvPicPr>
            <p:nvPr/>
          </p:nvPicPr>
          <p:blipFill>
            <a:blip r:embed="rId1" cstate="print"/>
            <a:srcRect/>
            <a:stretch>
              <a:fillRect/>
            </a:stretch>
          </p:blipFill>
          <p:spPr bwMode="auto">
            <a:xfrm>
              <a:off x="-42274" y="1196752"/>
              <a:ext cx="6109176" cy="3351249"/>
            </a:xfrm>
            <a:prstGeom prst="rect">
              <a:avLst/>
            </a:prstGeom>
            <a:noFill/>
            <a:ln w="9525">
              <a:noFill/>
              <a:miter lim="800000"/>
              <a:headEnd/>
              <a:tailEnd/>
            </a:ln>
          </p:spPr>
        </p:pic>
        <p:sp>
          <p:nvSpPr>
            <p:cNvPr id="10" name="Rectangle 11"/>
            <p:cNvSpPr>
              <a:spLocks noChangeArrowheads="1"/>
            </p:cNvSpPr>
            <p:nvPr/>
          </p:nvSpPr>
          <p:spPr bwMode="auto">
            <a:xfrm>
              <a:off x="-42274" y="4654940"/>
              <a:ext cx="6303118" cy="498706"/>
            </a:xfrm>
            <a:prstGeom prst="rect">
              <a:avLst/>
            </a:prstGeom>
            <a:noFill/>
            <a:ln w="9525">
              <a:noFill/>
              <a:miter lim="800000"/>
            </a:ln>
          </p:spPr>
          <p:txBody>
            <a:bodyPr wrap="square" anchor="ctr">
              <a:spAutoFit/>
            </a:bodyPr>
            <a:lstStyle/>
            <a:p>
              <a:r>
                <a:rPr lang="en-US" altLang="zh-CN" sz="1600" b="1" dirty="0"/>
                <a:t>1862</a:t>
              </a:r>
              <a:r>
                <a:rPr lang="zh-CN" altLang="en-US" sz="1600" b="1" dirty="0"/>
                <a:t>年</a:t>
              </a:r>
              <a:r>
                <a:rPr lang="en-US" altLang="zh-CN" sz="1600" b="1" dirty="0"/>
                <a:t>9</a:t>
              </a:r>
              <a:r>
                <a:rPr lang="zh-CN" altLang="en-US" sz="1600" b="1" dirty="0"/>
                <a:t>月，在浙江慈溪击伤“常胜军”统领</a:t>
              </a:r>
              <a:r>
                <a:rPr lang="zh-CN" altLang="en-US" sz="1600" b="1" dirty="0">
                  <a:solidFill>
                    <a:srgbClr val="FF0000"/>
                  </a:solidFill>
                </a:rPr>
                <a:t>华尔</a:t>
              </a:r>
              <a:r>
                <a:rPr lang="zh-CN" altLang="en-US" sz="1600" b="1" dirty="0"/>
                <a:t>。</a:t>
              </a:r>
              <a:endParaRPr lang="zh-CN" altLang="en-US" sz="1600" b="1" dirty="0"/>
            </a:p>
          </p:txBody>
        </p:sp>
      </p:grpSp>
      <p:grpSp>
        <p:nvGrpSpPr>
          <p:cNvPr id="11" name="组合 10"/>
          <p:cNvGrpSpPr/>
          <p:nvPr/>
        </p:nvGrpSpPr>
        <p:grpSpPr>
          <a:xfrm>
            <a:off x="6228184" y="3573016"/>
            <a:ext cx="2304256" cy="3009311"/>
            <a:chOff x="6300192" y="1556792"/>
            <a:chExt cx="2514510" cy="3929481"/>
          </a:xfrm>
        </p:grpSpPr>
        <p:pic>
          <p:nvPicPr>
            <p:cNvPr id="12" name="Picture 10" descr="谁知道人民群众的反侵略战争有那些"/>
            <p:cNvPicPr>
              <a:picLocks noChangeAspect="1" noChangeArrowheads="1"/>
            </p:cNvPicPr>
            <p:nvPr/>
          </p:nvPicPr>
          <p:blipFill>
            <a:blip r:embed="rId2" cstate="print"/>
            <a:srcRect/>
            <a:stretch>
              <a:fillRect/>
            </a:stretch>
          </p:blipFill>
          <p:spPr bwMode="auto">
            <a:xfrm>
              <a:off x="6300192" y="1556792"/>
              <a:ext cx="2450349" cy="3235424"/>
            </a:xfrm>
            <a:prstGeom prst="rect">
              <a:avLst/>
            </a:prstGeom>
            <a:noFill/>
            <a:ln w="9525">
              <a:noFill/>
              <a:miter lim="800000"/>
              <a:headEnd/>
              <a:tailEnd/>
            </a:ln>
          </p:spPr>
        </p:pic>
        <p:sp>
          <p:nvSpPr>
            <p:cNvPr id="13" name="Rectangle 11"/>
            <p:cNvSpPr>
              <a:spLocks noChangeArrowheads="1"/>
            </p:cNvSpPr>
            <p:nvPr/>
          </p:nvSpPr>
          <p:spPr bwMode="auto">
            <a:xfrm>
              <a:off x="6372200" y="4836822"/>
              <a:ext cx="2442502" cy="649451"/>
            </a:xfrm>
            <a:prstGeom prst="rect">
              <a:avLst/>
            </a:prstGeom>
            <a:noFill/>
            <a:ln w="9525">
              <a:noFill/>
              <a:miter lim="800000"/>
            </a:ln>
          </p:spPr>
          <p:txBody>
            <a:bodyPr wrap="square" anchor="ctr">
              <a:spAutoFit/>
            </a:bodyPr>
            <a:lstStyle/>
            <a:p>
              <a:pPr algn="ctr"/>
              <a:r>
                <a:rPr lang="en-US" altLang="zh-CN" sz="1200" b="1" dirty="0"/>
                <a:t>1863</a:t>
              </a:r>
              <a:r>
                <a:rPr lang="zh-CN" altLang="en-US" sz="1200" b="1" dirty="0"/>
                <a:t>年</a:t>
              </a:r>
              <a:r>
                <a:rPr lang="en-US" altLang="zh-CN" sz="1200" b="1" dirty="0"/>
                <a:t>1</a:t>
              </a:r>
              <a:r>
                <a:rPr lang="zh-CN" altLang="en-US" sz="1200" b="1" dirty="0"/>
                <a:t>月绍兴打死常捷军统领</a:t>
              </a:r>
              <a:r>
                <a:rPr lang="zh-CN" altLang="en-US" sz="1200" b="1" dirty="0">
                  <a:solidFill>
                    <a:srgbClr val="FF0000"/>
                  </a:solidFill>
                </a:rPr>
                <a:t>勒伯勒东</a:t>
              </a:r>
              <a:r>
                <a:rPr lang="zh-CN" altLang="en-US" sz="1200" b="1" dirty="0"/>
                <a:t>。</a:t>
              </a:r>
              <a:endParaRPr lang="zh-CN" altLang="en-US" sz="12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fill="hold">
                                          <p:stCondLst>
                                            <p:cond delay="0"/>
                                          </p:stCondLst>
                                        </p:cTn>
                                        <p:tgtEl>
                                          <p:spTgt spid="177160"/>
                                        </p:tgtEl>
                                        <p:attrNameLst>
                                          <p:attrName>style.visibility</p:attrName>
                                        </p:attrNameLst>
                                      </p:cBhvr>
                                      <p:to>
                                        <p:strVal val="visible"/>
                                      </p:to>
                                    </p:set>
                                    <p:anim calcmode="lin" valueType="num">
                                      <p:cBhvr>
                                        <p:cTn id="7" dur="1000" fill="hold"/>
                                        <p:tgtEl>
                                          <p:spTgt spid="177160"/>
                                        </p:tgtEl>
                                        <p:attrNameLst>
                                          <p:attrName>ppt_x</p:attrName>
                                        </p:attrNameLst>
                                      </p:cBhvr>
                                      <p:tavLst>
                                        <p:tav tm="0">
                                          <p:val>
                                            <p:strVal val="#ppt_x-.2"/>
                                          </p:val>
                                        </p:tav>
                                        <p:tav tm="100000">
                                          <p:val>
                                            <p:strVal val="#ppt_x"/>
                                          </p:val>
                                        </p:tav>
                                      </p:tavLst>
                                    </p:anim>
                                    <p:anim calcmode="lin" valueType="num">
                                      <p:cBhvr>
                                        <p:cTn id="8" dur="1000" fill="hold"/>
                                        <p:tgtEl>
                                          <p:spTgt spid="17716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77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60"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3"/>
          <p:cNvSpPr>
            <a:spLocks noGrp="1" noChangeArrowheads="1"/>
          </p:cNvSpPr>
          <p:nvPr>
            <p:ph type="title"/>
          </p:nvPr>
        </p:nvSpPr>
        <p:spPr>
          <a:xfrm>
            <a:off x="323528" y="116632"/>
            <a:ext cx="8002136" cy="1143000"/>
          </a:xfrm>
          <a:noFill/>
        </p:spPr>
        <p:txBody>
          <a:bodyPr>
            <a:normAutofit/>
          </a:bodyPr>
          <a:lstStyle/>
          <a:p>
            <a:pPr eaLnBrk="1" hangingPunct="1"/>
            <a:r>
              <a:rPr lang="zh-CN" altLang="en-US" b="1" dirty="0"/>
              <a:t>（</a:t>
            </a:r>
            <a:r>
              <a:rPr lang="en-US" altLang="zh-CN" b="1" dirty="0"/>
              <a:t>3</a:t>
            </a:r>
            <a:r>
              <a:rPr lang="zh-CN" altLang="en-US" b="1" dirty="0"/>
              <a:t>）台湾人民奋起反抗侵略者</a:t>
            </a:r>
            <a:endParaRPr lang="zh-CN" altLang="en-US" dirty="0"/>
          </a:p>
        </p:txBody>
      </p:sp>
      <p:sp>
        <p:nvSpPr>
          <p:cNvPr id="97282" name="Rectangle 2"/>
          <p:cNvSpPr>
            <a:spLocks noGrp="1" noChangeArrowheads="1"/>
          </p:cNvSpPr>
          <p:nvPr>
            <p:ph sz="quarter" idx="1"/>
          </p:nvPr>
        </p:nvSpPr>
        <p:spPr>
          <a:xfrm>
            <a:off x="395536" y="1700808"/>
            <a:ext cx="4392488" cy="4536504"/>
          </a:xfrm>
        </p:spPr>
        <p:txBody>
          <a:bodyPr>
            <a:normAutofit/>
          </a:bodyPr>
          <a:lstStyle/>
          <a:p>
            <a:pPr eaLnBrk="1" hangingPunct="1"/>
            <a:r>
              <a:rPr lang="en-US" altLang="zh-CN" sz="2400" b="1" dirty="0"/>
              <a:t>1867</a:t>
            </a:r>
            <a:r>
              <a:rPr lang="zh-CN" altLang="en-US" sz="2400" b="1" dirty="0"/>
              <a:t>年，美国派海军入侵台湾，台湾人民击毙副舰长</a:t>
            </a:r>
            <a:r>
              <a:rPr lang="zh-CN" altLang="en-US" sz="2400" b="1" dirty="0">
                <a:solidFill>
                  <a:srgbClr val="FF3300"/>
                </a:solidFill>
              </a:rPr>
              <a:t>马肯基</a:t>
            </a:r>
            <a:r>
              <a:rPr lang="zh-CN" altLang="en-US" sz="2400" b="1" dirty="0"/>
              <a:t>。</a:t>
            </a:r>
            <a:endParaRPr lang="zh-CN" altLang="en-US" sz="2400" b="1" dirty="0"/>
          </a:p>
          <a:p>
            <a:pPr eaLnBrk="1" hangingPunct="1"/>
            <a:r>
              <a:rPr lang="en-US" altLang="zh-CN" sz="2400" b="1" dirty="0"/>
              <a:t>1874</a:t>
            </a:r>
            <a:r>
              <a:rPr lang="zh-CN" altLang="en-US" sz="2400" b="1" dirty="0"/>
              <a:t>年，日本陆军中将</a:t>
            </a:r>
            <a:r>
              <a:rPr lang="zh-CN" altLang="en-US" sz="2400" b="1" dirty="0">
                <a:solidFill>
                  <a:srgbClr val="FF3300"/>
                </a:solidFill>
              </a:rPr>
              <a:t>西乡从道</a:t>
            </a:r>
            <a:r>
              <a:rPr lang="zh-CN" altLang="en-US" sz="2400" b="1" dirty="0"/>
              <a:t>率日军侵犯廊桥地区，遭到高山族人民的迎头痛击。</a:t>
            </a:r>
            <a:endParaRPr lang="zh-CN" altLang="en-US" sz="2400" b="1" dirty="0"/>
          </a:p>
          <a:p>
            <a:pPr eaLnBrk="1" hangingPunct="1"/>
            <a:r>
              <a:rPr lang="en-US" altLang="zh-CN" sz="2400" b="1" dirty="0"/>
              <a:t>1895</a:t>
            </a:r>
            <a:r>
              <a:rPr lang="zh-CN" altLang="en-US" sz="2400" b="1" dirty="0"/>
              <a:t>年</a:t>
            </a:r>
            <a:r>
              <a:rPr lang="en-US" altLang="zh-CN" sz="2400" b="1" dirty="0"/>
              <a:t>《</a:t>
            </a:r>
            <a:r>
              <a:rPr lang="zh-CN" altLang="en-US" sz="2400" b="1" dirty="0"/>
              <a:t>马关条约</a:t>
            </a:r>
            <a:r>
              <a:rPr lang="en-US" altLang="zh-CN" sz="2400" b="1" dirty="0"/>
              <a:t>》</a:t>
            </a:r>
            <a:r>
              <a:rPr lang="zh-CN" altLang="en-US" sz="2400" b="1" dirty="0"/>
              <a:t>签订后，在日本统治台湾的半个世纪里，台湾人民反抗日本侵略者的斗争从未间断过。</a:t>
            </a:r>
            <a:endParaRPr lang="zh-CN" altLang="en-US" sz="2400" b="1" dirty="0"/>
          </a:p>
        </p:txBody>
      </p:sp>
      <p:pic>
        <p:nvPicPr>
          <p:cNvPr id="8" name="Picture 2" descr="https://timgsa.baidu.com/timg?image&amp;quality=80&amp;size=b9999_10000&amp;sec=1522080909855&amp;di=9f199cb729b35b1c58d7e871018df987&amp;imgtype=0&amp;src=http%3A%2F%2Fweb.fg.tp.edu.tw%2F%257Enancy%2FTaiwan%2Fagainst.jpg"/>
          <p:cNvPicPr>
            <a:picLocks noChangeAspect="1" noChangeArrowheads="1"/>
          </p:cNvPicPr>
          <p:nvPr/>
        </p:nvPicPr>
        <p:blipFill>
          <a:blip r:embed="rId1" cstate="print"/>
          <a:srcRect/>
          <a:stretch>
            <a:fillRect/>
          </a:stretch>
        </p:blipFill>
        <p:spPr bwMode="auto">
          <a:xfrm>
            <a:off x="5076056" y="1556792"/>
            <a:ext cx="3672408" cy="4680520"/>
          </a:xfrm>
          <a:prstGeom prst="rect">
            <a:avLst/>
          </a:prstGeom>
          <a:noFill/>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251520" y="332656"/>
            <a:ext cx="8074144" cy="1008112"/>
          </a:xfrm>
        </p:spPr>
        <p:txBody>
          <a:bodyPr/>
          <a:lstStyle/>
          <a:p>
            <a:pPr eaLnBrk="1" hangingPunct="1"/>
            <a:r>
              <a:rPr lang="zh-CN" altLang="en-US" b="1" dirty="0"/>
              <a:t>（</a:t>
            </a:r>
            <a:r>
              <a:rPr lang="en-US" altLang="zh-CN" b="1" dirty="0"/>
              <a:t>4</a:t>
            </a:r>
            <a:r>
              <a:rPr lang="zh-CN" altLang="en-US" b="1" dirty="0"/>
              <a:t>）香港人民的反侵略斗争</a:t>
            </a:r>
            <a:endParaRPr lang="zh-CN" altLang="en-US" b="1" dirty="0"/>
          </a:p>
        </p:txBody>
      </p:sp>
      <p:sp>
        <p:nvSpPr>
          <p:cNvPr id="99331" name="Rectangle 3"/>
          <p:cNvSpPr>
            <a:spLocks noGrp="1" noChangeArrowheads="1"/>
          </p:cNvSpPr>
          <p:nvPr>
            <p:ph sz="quarter" idx="1"/>
          </p:nvPr>
        </p:nvSpPr>
        <p:spPr>
          <a:xfrm>
            <a:off x="395536" y="1905000"/>
            <a:ext cx="2520280" cy="3684240"/>
          </a:xfrm>
          <a:solidFill>
            <a:schemeClr val="bg1"/>
          </a:solidFill>
        </p:spPr>
        <p:txBody>
          <a:bodyPr>
            <a:normAutofit lnSpcReduction="10000"/>
          </a:bodyPr>
          <a:lstStyle/>
          <a:p>
            <a:pPr eaLnBrk="1" hangingPunct="1">
              <a:lnSpc>
                <a:spcPct val="90000"/>
              </a:lnSpc>
            </a:pPr>
            <a:r>
              <a:rPr lang="en-US" altLang="zh-CN" b="1" dirty="0"/>
              <a:t>1884</a:t>
            </a:r>
            <a:r>
              <a:rPr lang="zh-CN" altLang="en-US" b="1" dirty="0"/>
              <a:t>年，中法战争期间，香港中国造船工人举行罢工，拒绝修理受伤的法舰，爱国商人也举行罢市，码头工人则不运送法货。</a:t>
            </a:r>
            <a:br>
              <a:rPr lang="zh-CN" altLang="en-US" dirty="0"/>
            </a:br>
            <a:br>
              <a:rPr lang="zh-CN" altLang="en-US" dirty="0"/>
            </a:br>
            <a:endParaRPr lang="zh-CN" altLang="en-US" dirty="0"/>
          </a:p>
        </p:txBody>
      </p:sp>
      <p:pic>
        <p:nvPicPr>
          <p:cNvPr id="99332" name="Picture 4" descr="200736153857724"/>
          <p:cNvPicPr>
            <a:picLocks noChangeAspect="1" noChangeArrowheads="1"/>
          </p:cNvPicPr>
          <p:nvPr/>
        </p:nvPicPr>
        <p:blipFill>
          <a:blip r:embed="rId1" cstate="print"/>
          <a:srcRect/>
          <a:stretch>
            <a:fillRect/>
          </a:stretch>
        </p:blipFill>
        <p:spPr bwMode="auto">
          <a:xfrm>
            <a:off x="3275856" y="1772816"/>
            <a:ext cx="5592688" cy="4525144"/>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251520" y="260648"/>
            <a:ext cx="8594030" cy="1296144"/>
          </a:xfrm>
        </p:spPr>
        <p:txBody>
          <a:bodyPr>
            <a:noAutofit/>
          </a:bodyPr>
          <a:lstStyle/>
          <a:p>
            <a:pPr eaLnBrk="1" hangingPunct="1"/>
            <a:r>
              <a:rPr lang="zh-CN" altLang="en-US" b="1" dirty="0">
                <a:latin typeface="+mj-ea"/>
              </a:rPr>
              <a:t>（</a:t>
            </a:r>
            <a:r>
              <a:rPr lang="en-US" altLang="zh-CN" b="1" dirty="0">
                <a:latin typeface="+mj-ea"/>
              </a:rPr>
              <a:t>5</a:t>
            </a:r>
            <a:r>
              <a:rPr lang="zh-CN" altLang="en-US" b="1" dirty="0">
                <a:latin typeface="+mj-ea"/>
              </a:rPr>
              <a:t>）义和团与八国联军拼死鏖</a:t>
            </a:r>
            <a:r>
              <a:rPr lang="zh-CN" altLang="en-US" b="1" dirty="0">
                <a:solidFill>
                  <a:srgbClr val="FF0000"/>
                </a:solidFill>
                <a:latin typeface="+mj-ea"/>
              </a:rPr>
              <a:t>（</a:t>
            </a:r>
            <a:r>
              <a:rPr lang="en-US" altLang="zh-CN" b="1" dirty="0" err="1">
                <a:solidFill>
                  <a:srgbClr val="FF0000"/>
                </a:solidFill>
                <a:latin typeface="+mj-ea"/>
              </a:rPr>
              <a:t>áo</a:t>
            </a:r>
            <a:r>
              <a:rPr lang="zh-CN" altLang="en-US" b="1" dirty="0">
                <a:solidFill>
                  <a:srgbClr val="FF0000"/>
                </a:solidFill>
                <a:latin typeface="+mj-ea"/>
              </a:rPr>
              <a:t>）</a:t>
            </a:r>
            <a:r>
              <a:rPr lang="zh-CN" altLang="en-US" b="1" dirty="0">
                <a:latin typeface="+mj-ea"/>
              </a:rPr>
              <a:t>战</a:t>
            </a:r>
            <a:endParaRPr lang="zh-CN" altLang="en-US" b="1" dirty="0">
              <a:latin typeface="+mj-ea"/>
            </a:endParaRPr>
          </a:p>
        </p:txBody>
      </p:sp>
      <p:pic>
        <p:nvPicPr>
          <p:cNvPr id="104451" name="Picture 3" descr="D0116"/>
          <p:cNvPicPr>
            <a:picLocks noChangeAspect="1" noChangeArrowheads="1"/>
          </p:cNvPicPr>
          <p:nvPr/>
        </p:nvPicPr>
        <p:blipFill>
          <a:blip r:embed="rId1" cstate="print"/>
          <a:srcRect/>
          <a:stretch>
            <a:fillRect/>
          </a:stretch>
        </p:blipFill>
        <p:spPr bwMode="auto">
          <a:xfrm>
            <a:off x="5000628" y="1357298"/>
            <a:ext cx="3929058" cy="5014679"/>
          </a:xfrm>
          <a:prstGeom prst="rect">
            <a:avLst/>
          </a:prstGeom>
          <a:noFill/>
          <a:ln w="9525">
            <a:noFill/>
            <a:miter lim="800000"/>
            <a:headEnd/>
            <a:tailEnd/>
          </a:ln>
        </p:spPr>
      </p:pic>
      <p:grpSp>
        <p:nvGrpSpPr>
          <p:cNvPr id="2" name="Group 4"/>
          <p:cNvGrpSpPr>
            <a:grpSpLocks noChangeAspect="1"/>
          </p:cNvGrpSpPr>
          <p:nvPr/>
        </p:nvGrpSpPr>
        <p:grpSpPr bwMode="auto">
          <a:xfrm>
            <a:off x="1071538" y="1500174"/>
            <a:ext cx="3500463" cy="1516727"/>
            <a:chOff x="0" y="0"/>
            <a:chExt cx="5579" cy="2540"/>
          </a:xfrm>
        </p:grpSpPr>
        <p:pic>
          <p:nvPicPr>
            <p:cNvPr id="100359" name="Picture 5"/>
            <p:cNvPicPr>
              <a:picLocks noChangeAspect="1" noChangeArrowheads="1"/>
            </p:cNvPicPr>
            <p:nvPr/>
          </p:nvPicPr>
          <p:blipFill>
            <a:blip r:embed="rId2" cstate="print"/>
            <a:srcRect/>
            <a:stretch>
              <a:fillRect/>
            </a:stretch>
          </p:blipFill>
          <p:spPr bwMode="auto">
            <a:xfrm>
              <a:off x="3719" y="103"/>
              <a:ext cx="1860" cy="2437"/>
            </a:xfrm>
            <a:prstGeom prst="rect">
              <a:avLst/>
            </a:prstGeom>
            <a:noFill/>
            <a:ln w="9525">
              <a:noFill/>
              <a:miter lim="800000"/>
              <a:headEnd/>
              <a:tailEnd/>
            </a:ln>
          </p:spPr>
        </p:pic>
        <p:pic>
          <p:nvPicPr>
            <p:cNvPr id="100360" name="Picture 6"/>
            <p:cNvPicPr>
              <a:picLocks noChangeAspect="1" noChangeArrowheads="1"/>
            </p:cNvPicPr>
            <p:nvPr/>
          </p:nvPicPr>
          <p:blipFill>
            <a:blip r:embed="rId3" cstate="print"/>
            <a:srcRect/>
            <a:stretch>
              <a:fillRect/>
            </a:stretch>
          </p:blipFill>
          <p:spPr bwMode="auto">
            <a:xfrm>
              <a:off x="0" y="0"/>
              <a:ext cx="1723" cy="2450"/>
            </a:xfrm>
            <a:prstGeom prst="rect">
              <a:avLst/>
            </a:prstGeom>
            <a:noFill/>
            <a:ln w="9525">
              <a:noFill/>
              <a:miter lim="800000"/>
              <a:headEnd/>
              <a:tailEnd/>
            </a:ln>
          </p:spPr>
        </p:pic>
        <p:pic>
          <p:nvPicPr>
            <p:cNvPr id="100361" name="Picture 7"/>
            <p:cNvPicPr>
              <a:picLocks noChangeAspect="1" noChangeArrowheads="1"/>
            </p:cNvPicPr>
            <p:nvPr/>
          </p:nvPicPr>
          <p:blipFill>
            <a:blip r:embed="rId4" cstate="print"/>
            <a:srcRect/>
            <a:stretch>
              <a:fillRect/>
            </a:stretch>
          </p:blipFill>
          <p:spPr bwMode="auto">
            <a:xfrm>
              <a:off x="1814" y="91"/>
              <a:ext cx="1846" cy="2403"/>
            </a:xfrm>
            <a:prstGeom prst="rect">
              <a:avLst/>
            </a:prstGeom>
            <a:noFill/>
            <a:ln w="9525">
              <a:noFill/>
              <a:miter lim="800000"/>
              <a:headEnd/>
              <a:tailEnd/>
            </a:ln>
          </p:spPr>
        </p:pic>
      </p:grpSp>
      <p:sp>
        <p:nvSpPr>
          <p:cNvPr id="10" name="内容占位符 2"/>
          <p:cNvSpPr>
            <a:spLocks noGrp="1"/>
          </p:cNvSpPr>
          <p:nvPr>
            <p:ph sz="quarter" idx="1"/>
          </p:nvPr>
        </p:nvSpPr>
        <p:spPr>
          <a:xfrm>
            <a:off x="214282" y="3429000"/>
            <a:ext cx="4786346" cy="2838456"/>
          </a:xfrm>
        </p:spPr>
        <p:txBody>
          <a:bodyPr>
            <a:normAutofit fontScale="85000" lnSpcReduction="10000"/>
          </a:bodyPr>
          <a:lstStyle/>
          <a:p>
            <a:r>
              <a:rPr lang="en-US" altLang="zh-CN" sz="2400" b="1" dirty="0">
                <a:latin typeface="华文新魏" pitchFamily="2" charset="-122"/>
                <a:ea typeface="华文新魏" pitchFamily="2" charset="-122"/>
              </a:rPr>
              <a:t>1900</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6</a:t>
            </a:r>
            <a:r>
              <a:rPr lang="zh-CN" altLang="en-US" sz="2400" b="1" dirty="0">
                <a:latin typeface="华文新魏" pitchFamily="2" charset="-122"/>
                <a:ea typeface="华文新魏" pitchFamily="2" charset="-122"/>
              </a:rPr>
              <a:t>月，英国海军中将西摩尔率领的八国联军</a:t>
            </a:r>
            <a:r>
              <a:rPr lang="en-US" altLang="zh-CN" sz="2400" b="1" dirty="0">
                <a:latin typeface="华文新魏" pitchFamily="2" charset="-122"/>
                <a:ea typeface="华文新魏" pitchFamily="2" charset="-122"/>
              </a:rPr>
              <a:t>2000</a:t>
            </a:r>
            <a:r>
              <a:rPr lang="zh-CN" altLang="en-US" sz="2400" b="1" dirty="0">
                <a:latin typeface="华文新魏" pitchFamily="2" charset="-122"/>
                <a:ea typeface="华文新魏" pitchFamily="2" charset="-122"/>
              </a:rPr>
              <a:t>多人，从天津乘火车向北京进犯，在廊坊遭到义和团的狙击。撤到杨村又遭到当地义和团和清军的围攻，死伤近</a:t>
            </a:r>
            <a:r>
              <a:rPr lang="en-US" altLang="zh-CN" sz="2400" b="1" dirty="0">
                <a:latin typeface="华文新魏" pitchFamily="2" charset="-122"/>
                <a:ea typeface="华文新魏" pitchFamily="2" charset="-122"/>
              </a:rPr>
              <a:t>300</a:t>
            </a:r>
            <a:r>
              <a:rPr lang="zh-CN" altLang="en-US" sz="2400" b="1" dirty="0">
                <a:latin typeface="华文新魏" pitchFamily="2" charset="-122"/>
                <a:ea typeface="华文新魏" pitchFamily="2" charset="-122"/>
              </a:rPr>
              <a:t>人。</a:t>
            </a:r>
            <a:endParaRPr lang="en-US" altLang="zh-CN" sz="2400" b="1" dirty="0">
              <a:latin typeface="华文新魏" pitchFamily="2" charset="-122"/>
              <a:ea typeface="华文新魏" pitchFamily="2" charset="-122"/>
            </a:endParaRPr>
          </a:p>
          <a:p>
            <a:r>
              <a:rPr lang="zh-CN" altLang="en-US" sz="2400" b="1" dirty="0">
                <a:latin typeface="华文新魏" pitchFamily="2" charset="-122"/>
                <a:ea typeface="华文新魏" pitchFamily="2" charset="-122"/>
              </a:rPr>
              <a:t>义和团和清军一起在天津老龙头火车站、紫竹林租界等地与八国联军拼死鏖战。</a:t>
            </a:r>
            <a:endParaRPr lang="en-US" altLang="zh-CN" sz="2400" b="1" dirty="0">
              <a:latin typeface="华文新魏" pitchFamily="2" charset="-122"/>
              <a:ea typeface="华文新魏" pitchFamily="2" charset="-122"/>
            </a:endParaRPr>
          </a:p>
          <a:p>
            <a:r>
              <a:rPr lang="zh-CN" altLang="en-US" sz="2400" b="1" dirty="0">
                <a:latin typeface="华文新魏" pitchFamily="2" charset="-122"/>
                <a:ea typeface="华文新魏" pitchFamily="2" charset="-122"/>
              </a:rPr>
              <a:t>义和团与清军还在东北抗击沙俄侵略军。</a:t>
            </a:r>
            <a:endParaRPr lang="en-US" altLang="zh-CN" sz="2400" b="1" dirty="0">
              <a:latin typeface="华文新魏" pitchFamily="2" charset="-122"/>
              <a:ea typeface="华文新魏" pitchFamily="2" charset="-122"/>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4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179512" y="1340768"/>
            <a:ext cx="6832848" cy="579438"/>
          </a:xfrm>
          <a:prstGeom prst="rect">
            <a:avLst/>
          </a:prstGeom>
          <a:solidFill>
            <a:schemeClr val="bg1"/>
          </a:solidFill>
          <a:ln w="9525">
            <a:noFill/>
            <a:miter lim="800000"/>
          </a:ln>
        </p:spPr>
        <p:txBody>
          <a:bodyPr wrap="square">
            <a:spAutoFit/>
          </a:bodyPr>
          <a:lstStyle/>
          <a:p>
            <a:r>
              <a:rPr lang="zh-CN" altLang="en-US" sz="3200" b="1" dirty="0">
                <a:latin typeface="华文新魏" pitchFamily="2" charset="-122"/>
                <a:ea typeface="华文新魏" pitchFamily="2" charset="-122"/>
              </a:rPr>
              <a:t>（</a:t>
            </a:r>
            <a:r>
              <a:rPr lang="en-US" altLang="zh-CN" sz="3200" b="1" dirty="0">
                <a:latin typeface="华文新魏" pitchFamily="2" charset="-122"/>
                <a:ea typeface="华文新魏" pitchFamily="2" charset="-122"/>
              </a:rPr>
              <a:t>1</a:t>
            </a:r>
            <a:r>
              <a:rPr lang="zh-CN" altLang="en-US" sz="3200" b="1" dirty="0">
                <a:latin typeface="华文新魏" pitchFamily="2" charset="-122"/>
                <a:ea typeface="华文新魏" pitchFamily="2" charset="-122"/>
              </a:rPr>
              <a:t>）英勇顽强的战斗精神</a:t>
            </a:r>
            <a:endParaRPr lang="zh-CN" altLang="en-US" sz="3200" b="1" dirty="0">
              <a:latin typeface="华文新魏" pitchFamily="2" charset="-122"/>
              <a:ea typeface="华文新魏" pitchFamily="2" charset="-122"/>
            </a:endParaRPr>
          </a:p>
        </p:txBody>
      </p:sp>
      <p:sp>
        <p:nvSpPr>
          <p:cNvPr id="101379" name="Rectangle 3"/>
          <p:cNvSpPr>
            <a:spLocks noChangeArrowheads="1"/>
          </p:cNvSpPr>
          <p:nvPr/>
        </p:nvSpPr>
        <p:spPr bwMode="auto">
          <a:xfrm>
            <a:off x="381000" y="304800"/>
            <a:ext cx="8229600" cy="941388"/>
          </a:xfrm>
          <a:prstGeom prst="rect">
            <a:avLst/>
          </a:prstGeom>
          <a:noFill/>
          <a:ln w="9525">
            <a:noFill/>
            <a:miter lim="800000"/>
          </a:ln>
        </p:spPr>
        <p:txBody>
          <a:bodyPr/>
          <a:lstStyle/>
          <a:p>
            <a:pPr>
              <a:buFontTx/>
              <a:buNone/>
            </a:pPr>
            <a:endParaRPr lang="zh-CN" altLang="en-US" sz="4200" b="1">
              <a:latin typeface="Garamond" pitchFamily="18" charset="0"/>
              <a:ea typeface="宋体" panose="02010600030101010101" pitchFamily="2" charset="-122"/>
            </a:endParaRPr>
          </a:p>
        </p:txBody>
      </p:sp>
      <p:sp>
        <p:nvSpPr>
          <p:cNvPr id="101380" name="Rectangle 4"/>
          <p:cNvSpPr>
            <a:spLocks noChangeArrowheads="1"/>
          </p:cNvSpPr>
          <p:nvPr/>
        </p:nvSpPr>
        <p:spPr bwMode="auto">
          <a:xfrm>
            <a:off x="323528" y="254001"/>
            <a:ext cx="8712968" cy="942751"/>
          </a:xfrm>
          <a:prstGeom prst="rect">
            <a:avLst/>
          </a:prstGeom>
          <a:noFill/>
          <a:ln w="9525">
            <a:noFill/>
            <a:miter lim="800000"/>
          </a:ln>
        </p:spPr>
        <p:txBody>
          <a:bodyPr/>
          <a:lstStyle/>
          <a:p>
            <a:pPr>
              <a:buFontTx/>
              <a:buNone/>
            </a:pPr>
            <a:r>
              <a:rPr lang="en-US" altLang="zh-CN" sz="4200" b="1" dirty="0">
                <a:latin typeface="+mj-ea"/>
                <a:ea typeface="+mj-ea"/>
              </a:rPr>
              <a:t>2</a:t>
            </a:r>
            <a:r>
              <a:rPr lang="zh-CN" altLang="en-US" sz="4200" b="1" dirty="0">
                <a:latin typeface="+mj-ea"/>
                <a:ea typeface="+mj-ea"/>
              </a:rPr>
              <a:t>、爱国官兵的反侵略斗争</a:t>
            </a:r>
            <a:endParaRPr lang="zh-CN" altLang="en-US" sz="4200" b="1" dirty="0">
              <a:latin typeface="+mj-ea"/>
              <a:ea typeface="+mj-ea"/>
            </a:endParaRPr>
          </a:p>
        </p:txBody>
      </p:sp>
      <p:sp>
        <p:nvSpPr>
          <p:cNvPr id="101381" name="Rectangle 5"/>
          <p:cNvSpPr>
            <a:spLocks noChangeArrowheads="1"/>
          </p:cNvSpPr>
          <p:nvPr/>
        </p:nvSpPr>
        <p:spPr bwMode="auto">
          <a:xfrm>
            <a:off x="539552" y="2204864"/>
            <a:ext cx="2694384" cy="3888432"/>
          </a:xfrm>
          <a:prstGeom prst="rect">
            <a:avLst/>
          </a:prstGeom>
          <a:noFill/>
          <a:ln w="9525">
            <a:noFill/>
            <a:miter lim="800000"/>
          </a:ln>
        </p:spPr>
        <p:txBody>
          <a:bodyPr/>
          <a:lstStyle/>
          <a:p>
            <a:pPr marL="342900" indent="-342900">
              <a:spcBef>
                <a:spcPct val="20000"/>
              </a:spcBef>
              <a:buClr>
                <a:schemeClr val="accent1"/>
              </a:buClr>
              <a:buSzPct val="65000"/>
              <a:buFont typeface="Wingdings" panose="05000000000000000000" pitchFamily="2" charset="2"/>
              <a:buChar char="n"/>
            </a:pPr>
            <a:r>
              <a:rPr lang="en-US" altLang="zh-CN" sz="3000" b="1" dirty="0">
                <a:latin typeface="华文新魏" pitchFamily="2" charset="-122"/>
                <a:ea typeface="华文新魏" pitchFamily="2" charset="-122"/>
              </a:rPr>
              <a:t>①</a:t>
            </a:r>
            <a:r>
              <a:rPr lang="zh-CN" altLang="en-US" sz="3000" b="1" dirty="0">
                <a:solidFill>
                  <a:schemeClr val="tx2"/>
                </a:solidFill>
                <a:latin typeface="华文新魏" pitchFamily="2" charset="-122"/>
                <a:ea typeface="华文新魏" pitchFamily="2" charset="-122"/>
              </a:rPr>
              <a:t>1859年6月英法联军大举进攻</a:t>
            </a:r>
            <a:r>
              <a:rPr lang="zh-CN" altLang="en-US" sz="3000" b="1" dirty="0">
                <a:solidFill>
                  <a:srgbClr val="C00000"/>
                </a:solidFill>
                <a:latin typeface="华文新魏" pitchFamily="2" charset="-122"/>
                <a:ea typeface="华文新魏" pitchFamily="2" charset="-122"/>
              </a:rPr>
              <a:t>大沽炮台</a:t>
            </a:r>
            <a:r>
              <a:rPr lang="zh-CN" altLang="en-US" sz="3000" b="1" dirty="0">
                <a:solidFill>
                  <a:schemeClr val="tx2"/>
                </a:solidFill>
                <a:latin typeface="华文新魏" pitchFamily="2" charset="-122"/>
                <a:ea typeface="华文新魏" pitchFamily="2" charset="-122"/>
              </a:rPr>
              <a:t>，守军沉着应战，击沉、击伤敌舰多艘。</a:t>
            </a:r>
            <a:endParaRPr lang="zh-CN" altLang="en-US" sz="3000" b="1" dirty="0">
              <a:solidFill>
                <a:schemeClr val="tx2"/>
              </a:solidFill>
              <a:latin typeface="华文新魏" pitchFamily="2" charset="-122"/>
              <a:ea typeface="华文新魏" pitchFamily="2" charset="-122"/>
            </a:endParaRPr>
          </a:p>
          <a:p>
            <a:pPr marL="342900" indent="-342900">
              <a:spcBef>
                <a:spcPct val="20000"/>
              </a:spcBef>
              <a:buClr>
                <a:schemeClr val="accent1"/>
              </a:buClr>
              <a:buSzPct val="65000"/>
              <a:buFont typeface="Wingdings" panose="05000000000000000000" pitchFamily="2" charset="2"/>
              <a:buChar char="n"/>
            </a:pPr>
            <a:endParaRPr lang="zh-CN" altLang="en-US" sz="3000" dirty="0">
              <a:ea typeface="宋体" panose="02010600030101010101" pitchFamily="2" charset="-122"/>
            </a:endParaRPr>
          </a:p>
        </p:txBody>
      </p:sp>
      <p:pic>
        <p:nvPicPr>
          <p:cNvPr id="101382" name="Picture 6" descr="48fd7c199d9bbf05b414787bcac3fe08"/>
          <p:cNvPicPr>
            <a:picLocks noChangeAspect="1" noChangeArrowheads="1"/>
          </p:cNvPicPr>
          <p:nvPr/>
        </p:nvPicPr>
        <p:blipFill>
          <a:blip r:embed="rId1" cstate="print"/>
          <a:srcRect/>
          <a:stretch>
            <a:fillRect/>
          </a:stretch>
        </p:blipFill>
        <p:spPr bwMode="auto">
          <a:xfrm>
            <a:off x="3707904" y="2060848"/>
            <a:ext cx="5029200" cy="4191000"/>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5474"/>
                                        </p:tgtEl>
                                        <p:attrNameLst>
                                          <p:attrName>style.visibility</p:attrName>
                                        </p:attrNameLst>
                                      </p:cBhvr>
                                      <p:to>
                                        <p:strVal val="visible"/>
                                      </p:to>
                                    </p:set>
                                    <p:animEffect transition="in" filter="slide(fromBottom)">
                                      <p:cBhvr>
                                        <p:cTn id="7" dur="500"/>
                                        <p:tgtEl>
                                          <p:spTgt spid="105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animBg="1"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755576" y="5157192"/>
            <a:ext cx="7992888" cy="1200329"/>
          </a:xfrm>
          <a:prstGeom prst="rect">
            <a:avLst/>
          </a:prstGeom>
          <a:solidFill>
            <a:srgbClr val="FFFFCC"/>
          </a:solidFill>
          <a:ln w="9525">
            <a:noFill/>
            <a:miter lim="800000"/>
          </a:ln>
        </p:spPr>
        <p:txBody>
          <a:bodyPr wrap="square">
            <a:spAutoFit/>
          </a:bodyPr>
          <a:lstStyle/>
          <a:p>
            <a:pPr eaLnBrk="0" hangingPunct="0">
              <a:spcBef>
                <a:spcPct val="50000"/>
              </a:spcBef>
            </a:pPr>
            <a:r>
              <a:rPr lang="zh-CN" altLang="en-US" sz="2400" b="1" dirty="0">
                <a:latin typeface="+mn-ea"/>
              </a:rPr>
              <a:t>中法战争期间，</a:t>
            </a:r>
            <a:r>
              <a:rPr lang="en-US" altLang="zh-CN" sz="2400" b="1" dirty="0">
                <a:latin typeface="+mn-ea"/>
              </a:rPr>
              <a:t>1884</a:t>
            </a:r>
            <a:r>
              <a:rPr lang="zh-CN" altLang="en-US" sz="2400" b="1" dirty="0">
                <a:latin typeface="+mn-ea"/>
              </a:rPr>
              <a:t>年</a:t>
            </a:r>
            <a:r>
              <a:rPr lang="en-US" altLang="zh-CN" sz="2400" b="1" dirty="0">
                <a:latin typeface="+mn-ea"/>
              </a:rPr>
              <a:t>8</a:t>
            </a:r>
            <a:r>
              <a:rPr lang="zh-CN" altLang="en-US" sz="2400" b="1" dirty="0">
                <a:latin typeface="+mn-ea"/>
              </a:rPr>
              <a:t>月法舰进犯台湾基隆，</a:t>
            </a:r>
            <a:r>
              <a:rPr lang="en-US" altLang="zh-CN" sz="2400" b="1" dirty="0">
                <a:latin typeface="+mn-ea"/>
              </a:rPr>
              <a:t>10</a:t>
            </a:r>
            <a:r>
              <a:rPr lang="zh-CN" altLang="en-US" sz="2400" b="1" dirty="0">
                <a:latin typeface="+mn-ea"/>
              </a:rPr>
              <a:t>月进犯淡水，都被督办台湾事务大臣</a:t>
            </a:r>
            <a:r>
              <a:rPr lang="zh-CN" altLang="en-US" sz="2400" b="1" dirty="0">
                <a:solidFill>
                  <a:srgbClr val="FF0000"/>
                </a:solidFill>
                <a:latin typeface="+mn-ea"/>
              </a:rPr>
              <a:t>刘铭传</a:t>
            </a:r>
            <a:r>
              <a:rPr lang="zh-CN" altLang="en-US" sz="2400" b="1" dirty="0">
                <a:latin typeface="+mn-ea"/>
              </a:rPr>
              <a:t>指挥守军击退。</a:t>
            </a:r>
            <a:r>
              <a:rPr lang="en-US" altLang="zh-CN" sz="2400" b="1" dirty="0">
                <a:latin typeface="+mn-ea"/>
              </a:rPr>
              <a:t>1885</a:t>
            </a:r>
            <a:r>
              <a:rPr lang="zh-CN" altLang="en-US" sz="2400" b="1" dirty="0">
                <a:latin typeface="+mn-ea"/>
              </a:rPr>
              <a:t>年初，法舰炮轰浙江镇海炮台，也被守军击退。</a:t>
            </a:r>
            <a:endParaRPr lang="zh-CN" altLang="en-US" sz="2400" b="1" dirty="0">
              <a:latin typeface="+mn-ea"/>
            </a:endParaRPr>
          </a:p>
        </p:txBody>
      </p:sp>
      <p:grpSp>
        <p:nvGrpSpPr>
          <p:cNvPr id="2" name="Group 3"/>
          <p:cNvGrpSpPr/>
          <p:nvPr/>
        </p:nvGrpSpPr>
        <p:grpSpPr bwMode="auto">
          <a:xfrm>
            <a:off x="3995936" y="1844649"/>
            <a:ext cx="4464050" cy="3039791"/>
            <a:chOff x="0" y="-147"/>
            <a:chExt cx="3424" cy="3099"/>
          </a:xfrm>
        </p:grpSpPr>
        <p:pic>
          <p:nvPicPr>
            <p:cNvPr id="102407" name="Picture 4" descr="20050826140428975">
              <a:hlinkClick r:id="rId1"/>
            </p:cNvPr>
            <p:cNvPicPr>
              <a:picLocks noChangeAspect="1" noChangeArrowheads="1"/>
            </p:cNvPicPr>
            <p:nvPr/>
          </p:nvPicPr>
          <p:blipFill>
            <a:blip r:embed="rId2" cstate="print"/>
            <a:srcRect/>
            <a:stretch>
              <a:fillRect/>
            </a:stretch>
          </p:blipFill>
          <p:spPr bwMode="auto">
            <a:xfrm>
              <a:off x="0" y="272"/>
              <a:ext cx="3424" cy="2680"/>
            </a:xfrm>
            <a:prstGeom prst="rect">
              <a:avLst/>
            </a:prstGeom>
            <a:noFill/>
            <a:ln w="9525">
              <a:noFill/>
              <a:miter lim="800000"/>
              <a:headEnd/>
              <a:tailEnd/>
            </a:ln>
          </p:spPr>
        </p:pic>
        <p:sp>
          <p:nvSpPr>
            <p:cNvPr id="102408" name="Text Box 5"/>
            <p:cNvSpPr txBox="1">
              <a:spLocks noChangeArrowheads="1"/>
            </p:cNvSpPr>
            <p:nvPr/>
          </p:nvSpPr>
          <p:spPr bwMode="auto">
            <a:xfrm>
              <a:off x="331" y="-147"/>
              <a:ext cx="2632" cy="377"/>
            </a:xfrm>
            <a:prstGeom prst="rect">
              <a:avLst/>
            </a:prstGeom>
            <a:noFill/>
            <a:ln w="9525">
              <a:noFill/>
              <a:miter lim="800000"/>
            </a:ln>
          </p:spPr>
          <p:txBody>
            <a:bodyPr>
              <a:spAutoFit/>
            </a:bodyPr>
            <a:lstStyle/>
            <a:p>
              <a:pPr algn="ctr" eaLnBrk="0" hangingPunct="0">
                <a:spcBef>
                  <a:spcPct val="50000"/>
                </a:spcBef>
              </a:pPr>
              <a:r>
                <a:rPr lang="zh-CN" altLang="en-US" b="1" dirty="0">
                  <a:solidFill>
                    <a:srgbClr val="C00000"/>
                  </a:solidFill>
                  <a:latin typeface="华文新魏" pitchFamily="2" charset="-122"/>
                  <a:ea typeface="华文新魏" pitchFamily="2" charset="-122"/>
                </a:rPr>
                <a:t>中法战争示意图</a:t>
              </a:r>
              <a:endParaRPr lang="zh-CN" altLang="en-US" b="1" dirty="0">
                <a:solidFill>
                  <a:srgbClr val="C00000"/>
                </a:solidFill>
                <a:latin typeface="华文新魏" pitchFamily="2" charset="-122"/>
                <a:ea typeface="华文新魏" pitchFamily="2" charset="-122"/>
              </a:endParaRPr>
            </a:p>
          </p:txBody>
        </p:sp>
      </p:grpSp>
      <p:sp>
        <p:nvSpPr>
          <p:cNvPr id="102404" name="Rectangle 6"/>
          <p:cNvSpPr>
            <a:spLocks noChangeArrowheads="1"/>
          </p:cNvSpPr>
          <p:nvPr/>
        </p:nvSpPr>
        <p:spPr bwMode="auto">
          <a:xfrm>
            <a:off x="323528" y="381000"/>
            <a:ext cx="8568952" cy="707886"/>
          </a:xfrm>
          <a:prstGeom prst="rect">
            <a:avLst/>
          </a:prstGeom>
          <a:noFill/>
          <a:ln w="9525">
            <a:noFill/>
            <a:miter lim="800000"/>
          </a:ln>
        </p:spPr>
        <p:txBody>
          <a:bodyPr wrap="square">
            <a:spAutoFit/>
          </a:bodyPr>
          <a:lstStyle/>
          <a:p>
            <a:pPr eaLnBrk="0" hangingPunct="0">
              <a:spcBef>
                <a:spcPct val="50000"/>
              </a:spcBef>
            </a:pPr>
            <a:r>
              <a:rPr lang="zh-CN" altLang="en-US" sz="4000" b="1" dirty="0">
                <a:latin typeface="华文新魏" pitchFamily="2" charset="-122"/>
                <a:ea typeface="华文新魏" pitchFamily="2" charset="-122"/>
              </a:rPr>
              <a:t>②中法战争期间  刘铭传指挥击退法舰</a:t>
            </a:r>
            <a:endParaRPr lang="zh-CN" altLang="en-US" sz="4000" b="1" dirty="0">
              <a:latin typeface="华文新魏" pitchFamily="2" charset="-122"/>
              <a:ea typeface="华文新魏" pitchFamily="2" charset="-122"/>
            </a:endParaRPr>
          </a:p>
        </p:txBody>
      </p:sp>
      <p:grpSp>
        <p:nvGrpSpPr>
          <p:cNvPr id="9" name="组合 8"/>
          <p:cNvGrpSpPr/>
          <p:nvPr/>
        </p:nvGrpSpPr>
        <p:grpSpPr>
          <a:xfrm>
            <a:off x="899592" y="1556792"/>
            <a:ext cx="2331119" cy="3157319"/>
            <a:chOff x="899592" y="1556792"/>
            <a:chExt cx="2331119" cy="3157319"/>
          </a:xfrm>
        </p:grpSpPr>
        <p:pic>
          <p:nvPicPr>
            <p:cNvPr id="102405" name="Picture 7" descr="刘铭传"/>
            <p:cNvPicPr>
              <a:picLocks noChangeAspect="1" noChangeArrowheads="1"/>
            </p:cNvPicPr>
            <p:nvPr/>
          </p:nvPicPr>
          <p:blipFill>
            <a:blip r:embed="rId3" cstate="print"/>
            <a:srcRect/>
            <a:stretch>
              <a:fillRect/>
            </a:stretch>
          </p:blipFill>
          <p:spPr bwMode="auto">
            <a:xfrm>
              <a:off x="899592" y="1556792"/>
              <a:ext cx="2331119" cy="2808312"/>
            </a:xfrm>
            <a:prstGeom prst="rect">
              <a:avLst/>
            </a:prstGeom>
            <a:noFill/>
            <a:ln w="9525">
              <a:noFill/>
              <a:miter lim="800000"/>
              <a:headEnd/>
              <a:tailEnd/>
            </a:ln>
          </p:spPr>
        </p:pic>
        <p:sp>
          <p:nvSpPr>
            <p:cNvPr id="8" name="矩形 7"/>
            <p:cNvSpPr/>
            <p:nvPr/>
          </p:nvSpPr>
          <p:spPr>
            <a:xfrm>
              <a:off x="1259632" y="4437112"/>
              <a:ext cx="1701107" cy="276999"/>
            </a:xfrm>
            <a:prstGeom prst="rect">
              <a:avLst/>
            </a:prstGeom>
          </p:spPr>
          <p:txBody>
            <a:bodyPr wrap="none">
              <a:spAutoFit/>
            </a:bodyPr>
            <a:lstStyle/>
            <a:p>
              <a:r>
                <a:rPr lang="zh-CN" altLang="en-US" sz="1200" b="1" dirty="0">
                  <a:latin typeface="华文新魏" pitchFamily="2" charset="-122"/>
                  <a:ea typeface="华文新魏" pitchFamily="2" charset="-122"/>
                </a:rPr>
                <a:t>刘铭传（</a:t>
              </a:r>
              <a:r>
                <a:rPr lang="en-US" altLang="zh-CN" sz="1200" b="1" dirty="0">
                  <a:latin typeface="华文新魏" pitchFamily="2" charset="-122"/>
                  <a:ea typeface="华文新魏" pitchFamily="2" charset="-122"/>
                </a:rPr>
                <a:t>1836--1896</a:t>
              </a:r>
              <a:r>
                <a:rPr lang="zh-CN" altLang="en-US" sz="1200" b="1" dirty="0">
                  <a:latin typeface="华文新魏" pitchFamily="2" charset="-122"/>
                  <a:ea typeface="华文新魏" pitchFamily="2" charset="-122"/>
                </a:rPr>
                <a:t>）</a:t>
              </a:r>
              <a:endParaRPr lang="zh-CN" altLang="en-US" sz="1200" dirty="0"/>
            </a:p>
          </p:txBody>
        </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6498"/>
                                        </p:tgtEl>
                                        <p:attrNameLst>
                                          <p:attrName>style.visibility</p:attrName>
                                        </p:attrNameLst>
                                      </p:cBhvr>
                                      <p:to>
                                        <p:strVal val="visible"/>
                                      </p:to>
                                    </p:set>
                                    <p:anim calcmode="lin" valueType="num">
                                      <p:cBhvr additive="base">
                                        <p:cTn id="7" dur="500" fill="hold"/>
                                        <p:tgtEl>
                                          <p:spTgt spid="106498"/>
                                        </p:tgtEl>
                                        <p:attrNameLst>
                                          <p:attrName>ppt_x</p:attrName>
                                        </p:attrNameLst>
                                      </p:cBhvr>
                                      <p:tavLst>
                                        <p:tav tm="0">
                                          <p:val>
                                            <p:strVal val="#ppt_x"/>
                                          </p:val>
                                        </p:tav>
                                        <p:tav tm="100000">
                                          <p:val>
                                            <p:strVal val="#ppt_x"/>
                                          </p:val>
                                        </p:tav>
                                      </p:tavLst>
                                    </p:anim>
                                    <p:anim calcmode="lin" valueType="num">
                                      <p:cBhvr additive="base">
                                        <p:cTn id="8" dur="500" fill="hold"/>
                                        <p:tgtEl>
                                          <p:spTgt spid="1064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slide(fromBottom)">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animBg="1"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a:spLocks noChangeArrowheads="1"/>
          </p:cNvSpPr>
          <p:nvPr/>
        </p:nvSpPr>
        <p:spPr bwMode="auto">
          <a:xfrm>
            <a:off x="7947025" y="2667000"/>
            <a:ext cx="458788" cy="2590800"/>
          </a:xfrm>
          <a:prstGeom prst="rect">
            <a:avLst/>
          </a:prstGeom>
          <a:noFill/>
          <a:ln w="9525">
            <a:noFill/>
            <a:miter lim="800000"/>
          </a:ln>
        </p:spPr>
        <p:txBody>
          <a:bodyPr vert="eaVert">
            <a:spAutoFit/>
          </a:bodyPr>
          <a:lstStyle/>
          <a:p>
            <a:endParaRPr lang="zh-CN" altLang="en-US">
              <a:ea typeface="宋体" panose="02010600030101010101" pitchFamily="2" charset="-122"/>
            </a:endParaRPr>
          </a:p>
        </p:txBody>
      </p:sp>
      <p:sp>
        <p:nvSpPr>
          <p:cNvPr id="103428" name="Rectangle 4"/>
          <p:cNvSpPr>
            <a:spLocks noGrp="1" noChangeArrowheads="1"/>
          </p:cNvSpPr>
          <p:nvPr>
            <p:ph type="title"/>
          </p:nvPr>
        </p:nvSpPr>
        <p:spPr>
          <a:xfrm>
            <a:off x="323528" y="299780"/>
            <a:ext cx="8162925" cy="1143000"/>
          </a:xfrm>
          <a:noFill/>
        </p:spPr>
        <p:txBody>
          <a:bodyPr>
            <a:normAutofit fontScale="90000"/>
          </a:bodyPr>
          <a:lstStyle/>
          <a:p>
            <a:pPr eaLnBrk="1" hangingPunct="1"/>
            <a:r>
              <a:rPr lang="en-US" altLang="zh-CN" sz="3800" b="1" dirty="0"/>
              <a:t>③</a:t>
            </a:r>
            <a:r>
              <a:rPr lang="zh-CN" altLang="en-US" sz="3800" b="1" dirty="0"/>
              <a:t>1885年3月，</a:t>
            </a:r>
            <a:r>
              <a:rPr lang="zh-CN" altLang="en-US" sz="3800" b="1" dirty="0">
                <a:solidFill>
                  <a:srgbClr val="C00000"/>
                </a:solidFill>
              </a:rPr>
              <a:t>冯子材</a:t>
            </a:r>
            <a:r>
              <a:rPr lang="zh-CN" altLang="en-US" sz="3800" b="1" dirty="0"/>
              <a:t>取得</a:t>
            </a:r>
            <a:r>
              <a:rPr lang="zh-CN" altLang="en-US" sz="3800" b="1" dirty="0">
                <a:solidFill>
                  <a:srgbClr val="FF0000"/>
                </a:solidFill>
              </a:rPr>
              <a:t>镇南关大捷</a:t>
            </a:r>
            <a:endParaRPr lang="zh-CN" altLang="en-US" sz="3800" b="1" dirty="0">
              <a:solidFill>
                <a:srgbClr val="FF0000"/>
              </a:solidFill>
            </a:endParaRPr>
          </a:p>
        </p:txBody>
      </p:sp>
      <p:pic>
        <p:nvPicPr>
          <p:cNvPr id="103427" name="Picture 3" descr="028"/>
          <p:cNvPicPr>
            <a:picLocks noGrp="1" noChangeAspect="1" noChangeArrowheads="1"/>
          </p:cNvPicPr>
          <p:nvPr>
            <p:ph sz="quarter" idx="1"/>
          </p:nvPr>
        </p:nvPicPr>
        <p:blipFill>
          <a:blip r:embed="rId1" cstate="print"/>
          <a:srcRect/>
          <a:stretch>
            <a:fillRect/>
          </a:stretch>
        </p:blipFill>
        <p:spPr>
          <a:xfrm>
            <a:off x="395536" y="1916832"/>
            <a:ext cx="5390910" cy="4032448"/>
          </a:xfrm>
          <a:noFill/>
        </p:spPr>
      </p:pic>
      <p:pic>
        <p:nvPicPr>
          <p:cNvPr id="228354" name="Picture 2" descr="https://timgsa.baidu.com/timg?image&amp;quality=80&amp;size=b9999_10000&amp;sec=1522082074071&amp;di=c4e26dca03e2e164134ef9d9244cc5e0&amp;imgtype=0&amp;src=http%3A%2F%2Fhiphotos.baidu.com%2Fbaidu%2Fpic%2Fitem%2F9d82d158ccbf6c8144d0c5b9b63eb13532fa40f8.jpg"/>
          <p:cNvPicPr>
            <a:picLocks noChangeAspect="1" noChangeArrowheads="1"/>
          </p:cNvPicPr>
          <p:nvPr/>
        </p:nvPicPr>
        <p:blipFill>
          <a:blip r:embed="rId2" cstate="print"/>
          <a:srcRect/>
          <a:stretch>
            <a:fillRect/>
          </a:stretch>
        </p:blipFill>
        <p:spPr bwMode="auto">
          <a:xfrm>
            <a:off x="6012160" y="1988840"/>
            <a:ext cx="2696113" cy="3600400"/>
          </a:xfrm>
          <a:prstGeom prst="rect">
            <a:avLst/>
          </a:prstGeom>
          <a:noFill/>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251520" y="404664"/>
            <a:ext cx="7772400" cy="641350"/>
          </a:xfrm>
          <a:prstGeom prst="rect">
            <a:avLst/>
          </a:prstGeom>
          <a:noFill/>
          <a:ln w="9525">
            <a:noFill/>
            <a:miter lim="800000"/>
          </a:ln>
        </p:spPr>
        <p:txBody>
          <a:bodyPr>
            <a:spAutoFit/>
          </a:bodyPr>
          <a:lstStyle/>
          <a:p>
            <a:pPr eaLnBrk="0" hangingPunct="0">
              <a:spcBef>
                <a:spcPct val="50000"/>
              </a:spcBef>
            </a:pPr>
            <a:endParaRPr lang="zh-CN" altLang="en-US" sz="3600" b="1">
              <a:solidFill>
                <a:srgbClr val="990033"/>
              </a:solidFill>
              <a:ea typeface="宋体" panose="02010600030101010101" pitchFamily="2" charset="-122"/>
            </a:endParaRPr>
          </a:p>
        </p:txBody>
      </p:sp>
      <p:sp>
        <p:nvSpPr>
          <p:cNvPr id="104451" name="Rectangle 3"/>
          <p:cNvSpPr>
            <a:spLocks noChangeArrowheads="1"/>
          </p:cNvSpPr>
          <p:nvPr/>
        </p:nvSpPr>
        <p:spPr bwMode="auto">
          <a:xfrm>
            <a:off x="5508104" y="3212976"/>
            <a:ext cx="3347864" cy="1569660"/>
          </a:xfrm>
          <a:prstGeom prst="rect">
            <a:avLst/>
          </a:prstGeom>
          <a:solidFill>
            <a:schemeClr val="bg1"/>
          </a:solidFill>
          <a:ln w="9525">
            <a:noFill/>
            <a:miter lim="800000"/>
          </a:ln>
        </p:spPr>
        <p:txBody>
          <a:bodyPr wrap="square">
            <a:spAutoFit/>
          </a:bodyPr>
          <a:lstStyle/>
          <a:p>
            <a:r>
              <a:rPr lang="zh-CN" altLang="en-US" sz="2400" b="1" dirty="0">
                <a:latin typeface="华文新魏" pitchFamily="2" charset="-122"/>
                <a:ea typeface="华文新魏" pitchFamily="2" charset="-122"/>
              </a:rPr>
              <a:t>第一次鸦片战争中，广东水师提督</a:t>
            </a:r>
            <a:r>
              <a:rPr lang="zh-CN" altLang="en-US" sz="2400" b="1" dirty="0">
                <a:solidFill>
                  <a:srgbClr val="C00000"/>
                </a:solidFill>
                <a:latin typeface="华文新魏" pitchFamily="2" charset="-122"/>
                <a:ea typeface="华文新魏" pitchFamily="2" charset="-122"/>
              </a:rPr>
              <a:t>关天培</a:t>
            </a:r>
            <a:r>
              <a:rPr lang="zh-CN" altLang="en-US" sz="2400" b="1" dirty="0">
                <a:latin typeface="华文新魏" pitchFamily="2" charset="-122"/>
                <a:ea typeface="华文新魏" pitchFamily="2" charset="-122"/>
              </a:rPr>
              <a:t>、江南提督</a:t>
            </a:r>
            <a:r>
              <a:rPr lang="zh-CN" altLang="en-US" sz="2400" b="1" dirty="0">
                <a:solidFill>
                  <a:srgbClr val="C00000"/>
                </a:solidFill>
                <a:latin typeface="华文新魏" pitchFamily="2" charset="-122"/>
                <a:ea typeface="华文新魏" pitchFamily="2" charset="-122"/>
              </a:rPr>
              <a:t>陈化成</a:t>
            </a:r>
            <a:r>
              <a:rPr lang="zh-CN" altLang="en-US" sz="2400" b="1" dirty="0">
                <a:latin typeface="华文新魏" pitchFamily="2" charset="-122"/>
                <a:ea typeface="华文新魏" pitchFamily="2" charset="-122"/>
              </a:rPr>
              <a:t>、副都统</a:t>
            </a:r>
            <a:r>
              <a:rPr lang="zh-CN" altLang="en-US" sz="2400" b="1" dirty="0">
                <a:solidFill>
                  <a:srgbClr val="C00000"/>
                </a:solidFill>
                <a:latin typeface="华文新魏" pitchFamily="2" charset="-122"/>
                <a:ea typeface="华文新魏" pitchFamily="2" charset="-122"/>
              </a:rPr>
              <a:t>海龄</a:t>
            </a:r>
            <a:r>
              <a:rPr lang="zh-CN" altLang="en-US" sz="2400" b="1" dirty="0">
                <a:latin typeface="华文新魏" pitchFamily="2" charset="-122"/>
                <a:ea typeface="华文新魏" pitchFamily="2" charset="-122"/>
              </a:rPr>
              <a:t>等以身殉国。</a:t>
            </a:r>
            <a:endParaRPr lang="zh-CN" altLang="en-US" sz="2400" b="1" dirty="0">
              <a:latin typeface="华文新魏" pitchFamily="2" charset="-122"/>
              <a:ea typeface="华文新魏" pitchFamily="2" charset="-122"/>
            </a:endParaRPr>
          </a:p>
        </p:txBody>
      </p:sp>
      <p:sp>
        <p:nvSpPr>
          <p:cNvPr id="104452" name="Rectangle 4"/>
          <p:cNvSpPr>
            <a:spLocks noChangeArrowheads="1"/>
          </p:cNvSpPr>
          <p:nvPr/>
        </p:nvSpPr>
        <p:spPr bwMode="auto">
          <a:xfrm>
            <a:off x="683568" y="1412776"/>
            <a:ext cx="4187751" cy="641350"/>
          </a:xfrm>
          <a:prstGeom prst="rect">
            <a:avLst/>
          </a:prstGeom>
          <a:noFill/>
          <a:ln w="9525">
            <a:noFill/>
            <a:miter lim="800000"/>
          </a:ln>
        </p:spPr>
        <p:txBody>
          <a:bodyPr wrap="square">
            <a:spAutoFit/>
          </a:bodyPr>
          <a:lstStyle/>
          <a:p>
            <a:r>
              <a:rPr lang="zh-CN" altLang="en-US" sz="3600" b="1" dirty="0">
                <a:latin typeface="华文新魏" pitchFamily="2" charset="-122"/>
                <a:ea typeface="华文新魏" pitchFamily="2" charset="-122"/>
              </a:rPr>
              <a:t>①鸦片战争期间</a:t>
            </a:r>
            <a:endParaRPr lang="zh-CN" altLang="en-US" sz="3600" b="1" dirty="0">
              <a:latin typeface="华文新魏" pitchFamily="2" charset="-122"/>
              <a:ea typeface="华文新魏" pitchFamily="2" charset="-122"/>
            </a:endParaRPr>
          </a:p>
        </p:txBody>
      </p:sp>
      <p:sp>
        <p:nvSpPr>
          <p:cNvPr id="104453" name="Rectangle 5"/>
          <p:cNvSpPr>
            <a:spLocks noGrp="1" noChangeArrowheads="1"/>
          </p:cNvSpPr>
          <p:nvPr>
            <p:ph type="title"/>
          </p:nvPr>
        </p:nvSpPr>
        <p:spPr>
          <a:xfrm>
            <a:off x="457200" y="277813"/>
            <a:ext cx="8229600" cy="865187"/>
          </a:xfrm>
          <a:noFill/>
        </p:spPr>
        <p:txBody>
          <a:bodyPr/>
          <a:lstStyle/>
          <a:p>
            <a:pPr eaLnBrk="1" hangingPunct="1"/>
            <a:r>
              <a:rPr lang="zh-CN" altLang="en-US" b="1" dirty="0"/>
              <a:t>（</a:t>
            </a:r>
            <a:r>
              <a:rPr lang="en-US" altLang="zh-CN" b="1" dirty="0"/>
              <a:t>2</a:t>
            </a:r>
            <a:r>
              <a:rPr lang="zh-CN" altLang="en-US" b="1" dirty="0"/>
              <a:t>）许多爱国官兵英勇献身</a:t>
            </a:r>
            <a:endParaRPr lang="zh-CN" altLang="en-US" b="1" dirty="0"/>
          </a:p>
        </p:txBody>
      </p:sp>
      <p:pic>
        <p:nvPicPr>
          <p:cNvPr id="104458" name="Picture 10" descr="20060610003246727"/>
          <p:cNvPicPr>
            <a:picLocks noChangeAspect="1" noChangeArrowheads="1"/>
          </p:cNvPicPr>
          <p:nvPr/>
        </p:nvPicPr>
        <p:blipFill>
          <a:blip r:embed="rId1" cstate="print"/>
          <a:srcRect/>
          <a:stretch>
            <a:fillRect/>
          </a:stretch>
        </p:blipFill>
        <p:spPr bwMode="auto">
          <a:xfrm>
            <a:off x="395536" y="2276871"/>
            <a:ext cx="5184576" cy="4349413"/>
          </a:xfrm>
          <a:prstGeom prst="rect">
            <a:avLst/>
          </a:prstGeom>
          <a:noFill/>
          <a:ln w="9525">
            <a:noFill/>
            <a:miter lim="800000"/>
            <a:headEnd/>
            <a:tailEnd/>
          </a:ln>
        </p:spPr>
      </p:pic>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251520" y="4221088"/>
            <a:ext cx="8352928" cy="1549152"/>
          </a:xfrm>
        </p:spPr>
        <p:txBody>
          <a:bodyPr>
            <a:normAutofit/>
          </a:bodyPr>
          <a:lstStyle/>
          <a:p>
            <a:r>
              <a:rPr lang="zh-CN" altLang="en-US" b="1" dirty="0">
                <a:solidFill>
                  <a:schemeClr val="accent3">
                    <a:lumMod val="75000"/>
                  </a:schemeClr>
                </a:solidFill>
              </a:rPr>
              <a:t>“六载固金汤，问何人忽坏长城，孤注空教躬尽瘁</a:t>
            </a:r>
            <a:r>
              <a:rPr lang="en-US" altLang="zh-CN" b="1" dirty="0">
                <a:solidFill>
                  <a:schemeClr val="accent3">
                    <a:lumMod val="75000"/>
                  </a:schemeClr>
                </a:solidFill>
              </a:rPr>
              <a:t>;</a:t>
            </a:r>
            <a:r>
              <a:rPr lang="zh-CN" altLang="en-US" b="1" dirty="0">
                <a:solidFill>
                  <a:schemeClr val="accent3">
                    <a:lumMod val="75000"/>
                  </a:schemeClr>
                </a:solidFill>
              </a:rPr>
              <a:t>双忠同坎壈</a:t>
            </a:r>
            <a:r>
              <a:rPr lang="en-US" altLang="zh-CN" b="1" dirty="0">
                <a:solidFill>
                  <a:schemeClr val="accent3">
                    <a:lumMod val="75000"/>
                  </a:schemeClr>
                </a:solidFill>
              </a:rPr>
              <a:t>(</a:t>
            </a:r>
            <a:r>
              <a:rPr lang="en-US" altLang="zh-CN" b="1" dirty="0" err="1">
                <a:solidFill>
                  <a:schemeClr val="accent3">
                    <a:lumMod val="75000"/>
                  </a:schemeClr>
                </a:solidFill>
              </a:rPr>
              <a:t>lǎn</a:t>
            </a:r>
            <a:r>
              <a:rPr lang="zh-CN" altLang="en-US" dirty="0"/>
              <a:t>，</a:t>
            </a:r>
            <a:r>
              <a:rPr lang="zh-CN" altLang="en-US" b="1" dirty="0">
                <a:solidFill>
                  <a:schemeClr val="accent3">
                    <a:lumMod val="75000"/>
                  </a:schemeClr>
                </a:solidFill>
              </a:rPr>
              <a:t>指同时战死的麦廷章</a:t>
            </a:r>
            <a:r>
              <a:rPr lang="en-US" altLang="zh-CN" b="1" dirty="0">
                <a:solidFill>
                  <a:schemeClr val="accent3">
                    <a:lumMod val="75000"/>
                  </a:schemeClr>
                </a:solidFill>
              </a:rPr>
              <a:t>)</a:t>
            </a:r>
            <a:r>
              <a:rPr lang="zh-CN" altLang="en-US" b="1" dirty="0">
                <a:solidFill>
                  <a:schemeClr val="accent3">
                    <a:lumMod val="75000"/>
                  </a:schemeClr>
                </a:solidFill>
              </a:rPr>
              <a:t>，闻异类亦饮伟节，归魂相送面如生。”</a:t>
            </a:r>
            <a:r>
              <a:rPr lang="en-US" altLang="zh-CN" b="1" dirty="0">
                <a:solidFill>
                  <a:schemeClr val="accent3">
                    <a:lumMod val="75000"/>
                  </a:schemeClr>
                </a:solidFill>
              </a:rPr>
              <a:t>----</a:t>
            </a:r>
            <a:r>
              <a:rPr lang="zh-CN" altLang="en-US" b="1" dirty="0">
                <a:solidFill>
                  <a:schemeClr val="accent3">
                    <a:lumMod val="75000"/>
                  </a:schemeClr>
                </a:solidFill>
              </a:rPr>
              <a:t>林则徐挽联悼念</a:t>
            </a:r>
            <a:endParaRPr lang="zh-CN" altLang="en-US" b="1" dirty="0">
              <a:solidFill>
                <a:schemeClr val="accent3">
                  <a:lumMod val="75000"/>
                </a:schemeClr>
              </a:solidFill>
            </a:endParaRPr>
          </a:p>
        </p:txBody>
      </p:sp>
      <p:grpSp>
        <p:nvGrpSpPr>
          <p:cNvPr id="7" name="组合 6"/>
          <p:cNvGrpSpPr/>
          <p:nvPr/>
        </p:nvGrpSpPr>
        <p:grpSpPr>
          <a:xfrm>
            <a:off x="5868144" y="1124744"/>
            <a:ext cx="2008209" cy="2869287"/>
            <a:chOff x="5868144" y="1124744"/>
            <a:chExt cx="2008209" cy="2869287"/>
          </a:xfrm>
        </p:grpSpPr>
        <p:pic>
          <p:nvPicPr>
            <p:cNvPr id="313346" name="Picture 2" descr="关天培"/>
            <p:cNvPicPr>
              <a:picLocks noChangeAspect="1" noChangeArrowheads="1"/>
            </p:cNvPicPr>
            <p:nvPr/>
          </p:nvPicPr>
          <p:blipFill>
            <a:blip r:embed="rId1" cstate="print"/>
            <a:srcRect/>
            <a:stretch>
              <a:fillRect/>
            </a:stretch>
          </p:blipFill>
          <p:spPr bwMode="auto">
            <a:xfrm>
              <a:off x="5868144" y="1124744"/>
              <a:ext cx="2008209" cy="2566045"/>
            </a:xfrm>
            <a:prstGeom prst="rect">
              <a:avLst/>
            </a:prstGeom>
            <a:noFill/>
          </p:spPr>
        </p:pic>
        <p:sp>
          <p:nvSpPr>
            <p:cNvPr id="5" name="矩形 4"/>
            <p:cNvSpPr/>
            <p:nvPr/>
          </p:nvSpPr>
          <p:spPr>
            <a:xfrm>
              <a:off x="6012160" y="3717032"/>
              <a:ext cx="1778051" cy="276999"/>
            </a:xfrm>
            <a:prstGeom prst="rect">
              <a:avLst/>
            </a:prstGeom>
          </p:spPr>
          <p:txBody>
            <a:bodyPr wrap="none">
              <a:spAutoFit/>
            </a:bodyPr>
            <a:lstStyle/>
            <a:p>
              <a:r>
                <a:rPr lang="zh-CN" altLang="en-US" sz="1200" b="1" dirty="0">
                  <a:latin typeface="+mn-ea"/>
                </a:rPr>
                <a:t>关天培（</a:t>
              </a:r>
              <a:r>
                <a:rPr lang="en-US" altLang="zh-CN" sz="1200" b="1" dirty="0">
                  <a:latin typeface="+mn-ea"/>
                </a:rPr>
                <a:t>1781--1841.2</a:t>
              </a:r>
              <a:r>
                <a:rPr lang="zh-CN" altLang="en-US" sz="1200" b="1" dirty="0">
                  <a:latin typeface="+mn-ea"/>
                </a:rPr>
                <a:t>）</a:t>
              </a:r>
              <a:endParaRPr lang="zh-CN" altLang="en-US" sz="1200" b="1" dirty="0">
                <a:latin typeface="+mn-ea"/>
              </a:endParaRPr>
            </a:p>
          </p:txBody>
        </p:sp>
      </p:grpSp>
      <p:pic>
        <p:nvPicPr>
          <p:cNvPr id="6" name="Picture 10" descr="20060610003246727"/>
          <p:cNvPicPr>
            <a:picLocks noChangeAspect="1" noChangeArrowheads="1"/>
          </p:cNvPicPr>
          <p:nvPr/>
        </p:nvPicPr>
        <p:blipFill>
          <a:blip r:embed="rId2" cstate="print"/>
          <a:srcRect/>
          <a:stretch>
            <a:fillRect/>
          </a:stretch>
        </p:blipFill>
        <p:spPr bwMode="auto">
          <a:xfrm>
            <a:off x="539552" y="404664"/>
            <a:ext cx="4205905" cy="3528392"/>
          </a:xfrm>
          <a:prstGeom prst="rect">
            <a:avLst/>
          </a:prstGeom>
          <a:noFill/>
          <a:ln w="9525">
            <a:noFill/>
            <a:miter lim="800000"/>
            <a:headEnd/>
            <a:tailEnd/>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20060610003246727"/>
          <p:cNvPicPr>
            <a:picLocks noChangeAspect="1" noChangeArrowheads="1"/>
          </p:cNvPicPr>
          <p:nvPr/>
        </p:nvPicPr>
        <p:blipFill>
          <a:blip r:embed="rId1" cstate="print"/>
          <a:srcRect/>
          <a:stretch>
            <a:fillRect/>
          </a:stretch>
        </p:blipFill>
        <p:spPr bwMode="auto">
          <a:xfrm>
            <a:off x="500034" y="214290"/>
            <a:ext cx="4714908" cy="3443285"/>
          </a:xfrm>
          <a:prstGeom prst="rect">
            <a:avLst/>
          </a:prstGeom>
          <a:noFill/>
          <a:ln w="9525">
            <a:noFill/>
            <a:miter lim="800000"/>
            <a:headEnd/>
            <a:tailEnd/>
          </a:ln>
        </p:spPr>
      </p:pic>
      <p:grpSp>
        <p:nvGrpSpPr>
          <p:cNvPr id="20" name="组合 19"/>
          <p:cNvGrpSpPr/>
          <p:nvPr/>
        </p:nvGrpSpPr>
        <p:grpSpPr>
          <a:xfrm>
            <a:off x="6143636" y="214290"/>
            <a:ext cx="2304256" cy="3157319"/>
            <a:chOff x="5868144" y="3429000"/>
            <a:chExt cx="2304256" cy="3157319"/>
          </a:xfrm>
        </p:grpSpPr>
        <p:pic>
          <p:nvPicPr>
            <p:cNvPr id="5" name="Picture 2" descr="http://p4.so.qhimgs1.com/bdr/_240_/t01c37d40e56794b474.jpg"/>
            <p:cNvPicPr>
              <a:picLocks noChangeAspect="1" noChangeArrowheads="1"/>
            </p:cNvPicPr>
            <p:nvPr/>
          </p:nvPicPr>
          <p:blipFill>
            <a:blip r:embed="rId2" cstate="print"/>
            <a:srcRect/>
            <a:stretch>
              <a:fillRect/>
            </a:stretch>
          </p:blipFill>
          <p:spPr bwMode="auto">
            <a:xfrm>
              <a:off x="5868144" y="3429000"/>
              <a:ext cx="2304256" cy="2895031"/>
            </a:xfrm>
            <a:prstGeom prst="rect">
              <a:avLst/>
            </a:prstGeom>
            <a:noFill/>
          </p:spPr>
        </p:pic>
        <p:sp>
          <p:nvSpPr>
            <p:cNvPr id="6" name="矩形 5"/>
            <p:cNvSpPr/>
            <p:nvPr/>
          </p:nvSpPr>
          <p:spPr>
            <a:xfrm>
              <a:off x="6012160" y="6309320"/>
              <a:ext cx="2132315" cy="276999"/>
            </a:xfrm>
            <a:prstGeom prst="rect">
              <a:avLst/>
            </a:prstGeom>
          </p:spPr>
          <p:txBody>
            <a:bodyPr wrap="none">
              <a:spAutoFit/>
            </a:bodyPr>
            <a:lstStyle/>
            <a:p>
              <a:r>
                <a:rPr lang="zh-CN" altLang="en-US" sz="1200" b="1" dirty="0">
                  <a:latin typeface="+mn-ea"/>
                </a:rPr>
                <a:t>两江总督裕谦</a:t>
              </a:r>
              <a:r>
                <a:rPr lang="en-US" altLang="zh-CN" sz="1200" b="1" dirty="0">
                  <a:latin typeface="+mn-ea"/>
                </a:rPr>
                <a:t>(1793--1841.10)</a:t>
              </a:r>
              <a:endParaRPr lang="zh-CN" altLang="en-US" sz="1200" b="1" dirty="0">
                <a:latin typeface="+mn-ea"/>
              </a:endParaRPr>
            </a:p>
          </p:txBody>
        </p:sp>
      </p:grpSp>
      <p:grpSp>
        <p:nvGrpSpPr>
          <p:cNvPr id="19" name="组合 18"/>
          <p:cNvGrpSpPr/>
          <p:nvPr/>
        </p:nvGrpSpPr>
        <p:grpSpPr>
          <a:xfrm>
            <a:off x="357158" y="3429000"/>
            <a:ext cx="8352928" cy="3157319"/>
            <a:chOff x="539552" y="3501008"/>
            <a:chExt cx="8352928" cy="3157319"/>
          </a:xfrm>
        </p:grpSpPr>
        <p:sp>
          <p:nvSpPr>
            <p:cNvPr id="9" name="矩形 8"/>
            <p:cNvSpPr/>
            <p:nvPr/>
          </p:nvSpPr>
          <p:spPr>
            <a:xfrm>
              <a:off x="539552" y="3645024"/>
              <a:ext cx="492443" cy="2677656"/>
            </a:xfrm>
            <a:prstGeom prst="rect">
              <a:avLst/>
            </a:prstGeom>
          </p:spPr>
          <p:txBody>
            <a:bodyPr wrap="none">
              <a:spAutoFit/>
            </a:bodyPr>
            <a:lstStyle/>
            <a:p>
              <a:r>
                <a:rPr lang="zh-CN" altLang="en-US" sz="2400" b="1" dirty="0">
                  <a:solidFill>
                    <a:srgbClr val="002166"/>
                  </a:solidFill>
                  <a:latin typeface="+mn-ea"/>
                </a:rPr>
                <a:t>“</a:t>
              </a:r>
              <a:endParaRPr lang="en-US" altLang="zh-CN" sz="2400" b="1" dirty="0">
                <a:solidFill>
                  <a:srgbClr val="002166"/>
                </a:solidFill>
                <a:latin typeface="+mn-ea"/>
              </a:endParaRPr>
            </a:p>
            <a:p>
              <a:r>
                <a:rPr lang="zh-CN" altLang="en-US" sz="2400" b="1" dirty="0">
                  <a:solidFill>
                    <a:srgbClr val="002166"/>
                  </a:solidFill>
                  <a:latin typeface="+mn-ea"/>
                </a:rPr>
                <a:t>定</a:t>
              </a:r>
              <a:endParaRPr lang="en-US" altLang="zh-CN" sz="2400" b="1" dirty="0">
                <a:solidFill>
                  <a:srgbClr val="002166"/>
                </a:solidFill>
                <a:latin typeface="+mn-ea"/>
              </a:endParaRPr>
            </a:p>
            <a:p>
              <a:r>
                <a:rPr lang="zh-CN" altLang="en-US" sz="2400" b="1" dirty="0">
                  <a:solidFill>
                    <a:srgbClr val="002166"/>
                  </a:solidFill>
                  <a:latin typeface="+mn-ea"/>
                </a:rPr>
                <a:t>海</a:t>
              </a:r>
              <a:endParaRPr lang="en-US" altLang="zh-CN" sz="2400" b="1" dirty="0">
                <a:solidFill>
                  <a:srgbClr val="002166"/>
                </a:solidFill>
                <a:latin typeface="+mn-ea"/>
              </a:endParaRPr>
            </a:p>
            <a:p>
              <a:r>
                <a:rPr lang="zh-CN" altLang="en-US" sz="2400" b="1" dirty="0">
                  <a:solidFill>
                    <a:srgbClr val="002166"/>
                  </a:solidFill>
                  <a:latin typeface="+mn-ea"/>
                </a:rPr>
                <a:t>三</a:t>
              </a:r>
              <a:endParaRPr lang="en-US" altLang="zh-CN" sz="2400" b="1" dirty="0">
                <a:solidFill>
                  <a:srgbClr val="002166"/>
                </a:solidFill>
                <a:latin typeface="+mn-ea"/>
              </a:endParaRPr>
            </a:p>
            <a:p>
              <a:r>
                <a:rPr lang="zh-CN" altLang="en-US" sz="2400" b="1" dirty="0">
                  <a:solidFill>
                    <a:srgbClr val="002166"/>
                  </a:solidFill>
                  <a:latin typeface="+mn-ea"/>
                </a:rPr>
                <a:t>总</a:t>
              </a:r>
              <a:endParaRPr lang="en-US" altLang="zh-CN" sz="2400" b="1" dirty="0">
                <a:solidFill>
                  <a:srgbClr val="002166"/>
                </a:solidFill>
                <a:latin typeface="+mn-ea"/>
              </a:endParaRPr>
            </a:p>
            <a:p>
              <a:r>
                <a:rPr lang="zh-CN" altLang="en-US" sz="2400" b="1" dirty="0">
                  <a:solidFill>
                    <a:srgbClr val="002166"/>
                  </a:solidFill>
                  <a:latin typeface="+mn-ea"/>
                </a:rPr>
                <a:t>兵</a:t>
              </a:r>
              <a:endParaRPr lang="en-US" altLang="zh-CN" sz="2400" b="1" dirty="0">
                <a:solidFill>
                  <a:srgbClr val="002166"/>
                </a:solidFill>
                <a:latin typeface="+mn-ea"/>
              </a:endParaRPr>
            </a:p>
            <a:p>
              <a:r>
                <a:rPr lang="zh-CN" altLang="en-US" sz="2400" b="1" dirty="0">
                  <a:solidFill>
                    <a:srgbClr val="002166"/>
                  </a:solidFill>
                  <a:latin typeface="+mn-ea"/>
                </a:rPr>
                <a:t>”</a:t>
              </a:r>
              <a:endParaRPr lang="zh-CN" altLang="en-US" sz="2400" dirty="0">
                <a:latin typeface="+mn-ea"/>
              </a:endParaRPr>
            </a:p>
          </p:txBody>
        </p:sp>
        <p:grpSp>
          <p:nvGrpSpPr>
            <p:cNvPr id="15" name="组合 14"/>
            <p:cNvGrpSpPr/>
            <p:nvPr/>
          </p:nvGrpSpPr>
          <p:grpSpPr>
            <a:xfrm>
              <a:off x="1619672" y="3573016"/>
              <a:ext cx="2016224" cy="3013303"/>
              <a:chOff x="1619672" y="3573016"/>
              <a:chExt cx="2016224" cy="3013303"/>
            </a:xfrm>
          </p:grpSpPr>
          <p:pic>
            <p:nvPicPr>
              <p:cNvPr id="314370" name="Picture 2" descr="https://p1.ssl.qhmsg.com/t01a59de929e770246a.jpg"/>
              <p:cNvPicPr>
                <a:picLocks noChangeAspect="1" noChangeArrowheads="1"/>
              </p:cNvPicPr>
              <p:nvPr/>
            </p:nvPicPr>
            <p:blipFill>
              <a:blip r:embed="rId3" cstate="print"/>
              <a:srcRect/>
              <a:stretch>
                <a:fillRect/>
              </a:stretch>
            </p:blipFill>
            <p:spPr bwMode="auto">
              <a:xfrm>
                <a:off x="1619672" y="3573016"/>
                <a:ext cx="2016224" cy="2791695"/>
              </a:xfrm>
              <a:prstGeom prst="rect">
                <a:avLst/>
              </a:prstGeom>
              <a:noFill/>
            </p:spPr>
          </p:pic>
          <p:sp>
            <p:nvSpPr>
              <p:cNvPr id="10" name="矩形 9"/>
              <p:cNvSpPr/>
              <p:nvPr/>
            </p:nvSpPr>
            <p:spPr>
              <a:xfrm>
                <a:off x="1691680" y="6309320"/>
                <a:ext cx="1808508" cy="276999"/>
              </a:xfrm>
              <a:prstGeom prst="rect">
                <a:avLst/>
              </a:prstGeom>
            </p:spPr>
            <p:txBody>
              <a:bodyPr wrap="none">
                <a:spAutoFit/>
              </a:bodyPr>
              <a:lstStyle/>
              <a:p>
                <a:r>
                  <a:rPr lang="zh-CN" altLang="en-US" sz="1200" b="1" dirty="0">
                    <a:latin typeface="+mn-ea"/>
                  </a:rPr>
                  <a:t>葛云飞</a:t>
                </a:r>
                <a:r>
                  <a:rPr lang="en-US" altLang="zh-CN" sz="1200" b="1" dirty="0">
                    <a:latin typeface="+mn-ea"/>
                  </a:rPr>
                  <a:t>(1789 --1841.10</a:t>
                </a:r>
                <a:r>
                  <a:rPr lang="zh-CN" altLang="en-US" sz="1200" b="1" dirty="0">
                    <a:latin typeface="+mn-ea"/>
                  </a:rPr>
                  <a:t>）</a:t>
                </a:r>
                <a:endParaRPr lang="zh-CN" altLang="en-US" sz="1200" b="1" dirty="0">
                  <a:latin typeface="+mn-ea"/>
                </a:endParaRPr>
              </a:p>
            </p:txBody>
          </p:sp>
        </p:grpSp>
        <p:grpSp>
          <p:nvGrpSpPr>
            <p:cNvPr id="16" name="组合 15"/>
            <p:cNvGrpSpPr/>
            <p:nvPr/>
          </p:nvGrpSpPr>
          <p:grpSpPr>
            <a:xfrm>
              <a:off x="3851920" y="3501008"/>
              <a:ext cx="2277646" cy="3085311"/>
              <a:chOff x="3851920" y="3501008"/>
              <a:chExt cx="2277646" cy="3085311"/>
            </a:xfrm>
          </p:grpSpPr>
          <p:pic>
            <p:nvPicPr>
              <p:cNvPr id="314372" name="Picture 4" descr="郑国鸿"/>
              <p:cNvPicPr>
                <a:picLocks noChangeAspect="1" noChangeArrowheads="1"/>
              </p:cNvPicPr>
              <p:nvPr/>
            </p:nvPicPr>
            <p:blipFill>
              <a:blip r:embed="rId4" cstate="print"/>
              <a:srcRect/>
              <a:stretch>
                <a:fillRect/>
              </a:stretch>
            </p:blipFill>
            <p:spPr bwMode="auto">
              <a:xfrm>
                <a:off x="3851920" y="3501008"/>
                <a:ext cx="2277646" cy="2808312"/>
              </a:xfrm>
              <a:prstGeom prst="rect">
                <a:avLst/>
              </a:prstGeom>
              <a:noFill/>
            </p:spPr>
          </p:pic>
          <p:sp>
            <p:nvSpPr>
              <p:cNvPr id="12" name="矩形 11"/>
              <p:cNvSpPr/>
              <p:nvPr/>
            </p:nvSpPr>
            <p:spPr>
              <a:xfrm>
                <a:off x="4211960" y="6309320"/>
                <a:ext cx="1770036" cy="276999"/>
              </a:xfrm>
              <a:prstGeom prst="rect">
                <a:avLst/>
              </a:prstGeom>
            </p:spPr>
            <p:txBody>
              <a:bodyPr wrap="none">
                <a:spAutoFit/>
              </a:bodyPr>
              <a:lstStyle/>
              <a:p>
                <a:r>
                  <a:rPr lang="zh-CN" altLang="en-US" sz="1200" b="1" dirty="0">
                    <a:latin typeface="+mn-ea"/>
                  </a:rPr>
                  <a:t>郑国鸿</a:t>
                </a:r>
                <a:r>
                  <a:rPr lang="en-US" altLang="zh-CN" sz="1200" b="1" dirty="0">
                    <a:latin typeface="+mn-ea"/>
                  </a:rPr>
                  <a:t>(1777--1841.10</a:t>
                </a:r>
                <a:r>
                  <a:rPr lang="zh-CN" altLang="en-US" sz="1200" b="1" dirty="0">
                    <a:latin typeface="+mn-ea"/>
                  </a:rPr>
                  <a:t>）</a:t>
                </a:r>
                <a:endParaRPr lang="zh-CN" altLang="en-US" sz="1200" b="1" dirty="0">
                  <a:latin typeface="+mn-ea"/>
                </a:endParaRPr>
              </a:p>
            </p:txBody>
          </p:sp>
        </p:grpSp>
        <p:grpSp>
          <p:nvGrpSpPr>
            <p:cNvPr id="17" name="组合 16"/>
            <p:cNvGrpSpPr/>
            <p:nvPr/>
          </p:nvGrpSpPr>
          <p:grpSpPr>
            <a:xfrm>
              <a:off x="6516216" y="3501008"/>
              <a:ext cx="2376264" cy="3157319"/>
              <a:chOff x="6516216" y="3501008"/>
              <a:chExt cx="2376264" cy="3157319"/>
            </a:xfrm>
          </p:grpSpPr>
          <p:pic>
            <p:nvPicPr>
              <p:cNvPr id="314374" name="Picture 6" descr="http://aiguo.zhoushan.cn/uploadfile/article/uploadfile/200909/20090911043021109.jpg"/>
              <p:cNvPicPr>
                <a:picLocks noChangeAspect="1" noChangeArrowheads="1"/>
              </p:cNvPicPr>
              <p:nvPr/>
            </p:nvPicPr>
            <p:blipFill>
              <a:blip r:embed="rId5" cstate="print"/>
              <a:srcRect/>
              <a:stretch>
                <a:fillRect/>
              </a:stretch>
            </p:blipFill>
            <p:spPr bwMode="auto">
              <a:xfrm>
                <a:off x="6516216" y="3501008"/>
                <a:ext cx="2376264" cy="2863398"/>
              </a:xfrm>
              <a:prstGeom prst="rect">
                <a:avLst/>
              </a:prstGeom>
              <a:noFill/>
            </p:spPr>
          </p:pic>
          <p:sp>
            <p:nvSpPr>
              <p:cNvPr id="14" name="矩形 13"/>
              <p:cNvSpPr/>
              <p:nvPr/>
            </p:nvSpPr>
            <p:spPr>
              <a:xfrm>
                <a:off x="6804248" y="6381328"/>
                <a:ext cx="1808508" cy="276999"/>
              </a:xfrm>
              <a:prstGeom prst="rect">
                <a:avLst/>
              </a:prstGeom>
            </p:spPr>
            <p:txBody>
              <a:bodyPr wrap="none">
                <a:spAutoFit/>
              </a:bodyPr>
              <a:lstStyle/>
              <a:p>
                <a:r>
                  <a:rPr lang="zh-CN" altLang="en-US" sz="1200" b="1" dirty="0">
                    <a:latin typeface="+mn-ea"/>
                  </a:rPr>
                  <a:t>王锡朋 </a:t>
                </a:r>
                <a:r>
                  <a:rPr lang="en-US" altLang="zh-CN" sz="1200" b="1" dirty="0">
                    <a:latin typeface="+mn-ea"/>
                  </a:rPr>
                  <a:t>(1786--1841.10</a:t>
                </a:r>
                <a:r>
                  <a:rPr lang="zh-CN" altLang="en-US" sz="1200" b="1" dirty="0">
                    <a:latin typeface="+mn-ea"/>
                  </a:rPr>
                  <a:t>）</a:t>
                </a:r>
                <a:endParaRPr lang="zh-CN" altLang="en-US" sz="1200" b="1" dirty="0">
                  <a:latin typeface="+mn-ea"/>
                </a:endParaRPr>
              </a:p>
            </p:txBody>
          </p:sp>
        </p:grpSp>
      </p:grpSp>
      <p:sp>
        <p:nvSpPr>
          <p:cNvPr id="314376" name="AutoShape 8" descr="http://5b0988e595225.cdn.sohucs.com/images/20170827/e35cb1ebb390493aad4bccabce1d4c79.jpe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314378" name="AutoShape 10" descr="http://5b0988e595225.cdn.sohucs.com/images/20170827/e35cb1ebb390493aad4bccabce1d4c79.jpe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23528" y="231775"/>
            <a:ext cx="8136904" cy="1108993"/>
          </a:xfrm>
        </p:spPr>
        <p:txBody>
          <a:bodyPr/>
          <a:lstStyle/>
          <a:p>
            <a:pPr eaLnBrk="1" hangingPunct="1"/>
            <a:r>
              <a:rPr lang="zh-CN" altLang="en-US" sz="4400" b="1" dirty="0">
                <a:solidFill>
                  <a:schemeClr val="tx1"/>
                </a:solidFill>
                <a:latin typeface="华文新魏" pitchFamily="2" charset="-122"/>
                <a:ea typeface="华文新魏" pitchFamily="2" charset="-122"/>
                <a:sym typeface="Arial" panose="020B0604020202020204" pitchFamily="34" charset="0"/>
              </a:rPr>
              <a:t>②海兰泡惨案和</a:t>
            </a:r>
            <a:r>
              <a:rPr lang="zh-CN" altLang="en-US" sz="4400" b="1" dirty="0">
                <a:solidFill>
                  <a:schemeClr val="tx1"/>
                </a:solidFill>
                <a:latin typeface="华文新魏" pitchFamily="2" charset="-122"/>
                <a:ea typeface="华文新魏" pitchFamily="2" charset="-122"/>
              </a:rPr>
              <a:t>江东64屯惨案</a:t>
            </a:r>
            <a:r>
              <a:rPr lang="zh-CN" altLang="en-US" sz="4400" dirty="0">
                <a:solidFill>
                  <a:schemeClr val="tx1"/>
                </a:solidFill>
              </a:rPr>
              <a:t> </a:t>
            </a:r>
            <a:endParaRPr lang="zh-CN" altLang="en-US" sz="4400" dirty="0">
              <a:solidFill>
                <a:schemeClr val="tx1"/>
              </a:solidFill>
            </a:endParaRPr>
          </a:p>
        </p:txBody>
      </p:sp>
      <p:sp>
        <p:nvSpPr>
          <p:cNvPr id="22534" name="Rectangle 10"/>
          <p:cNvSpPr>
            <a:spLocks noGrp="1" noChangeArrowheads="1"/>
          </p:cNvSpPr>
          <p:nvPr>
            <p:ph sz="quarter" idx="1"/>
          </p:nvPr>
        </p:nvSpPr>
        <p:spPr>
          <a:xfrm>
            <a:off x="323528" y="1772816"/>
            <a:ext cx="5328592" cy="1152128"/>
          </a:xfrm>
        </p:spPr>
        <p:txBody>
          <a:bodyPr>
            <a:normAutofit fontScale="92500" lnSpcReduction="10000"/>
          </a:bodyPr>
          <a:lstStyle/>
          <a:p>
            <a:pPr eaLnBrk="1" hangingPunct="1"/>
            <a:r>
              <a:rPr lang="zh-CN" altLang="en-US" b="1" dirty="0">
                <a:solidFill>
                  <a:schemeClr val="tx2"/>
                </a:solidFill>
                <a:latin typeface="华文新魏" pitchFamily="2" charset="-122"/>
                <a:ea typeface="华文新魏" pitchFamily="2" charset="-122"/>
              </a:rPr>
              <a:t>1900年7月，俄国入侵中国东北时，先后制造了海兰泡惨案和江东六十四屯惨案。</a:t>
            </a:r>
            <a:endParaRPr lang="zh-CN" altLang="en-US" b="1" dirty="0">
              <a:solidFill>
                <a:schemeClr val="tx2"/>
              </a:solidFill>
              <a:latin typeface="华文新魏" pitchFamily="2" charset="-122"/>
              <a:ea typeface="华文新魏" pitchFamily="2" charset="-122"/>
            </a:endParaRPr>
          </a:p>
        </p:txBody>
      </p:sp>
      <p:grpSp>
        <p:nvGrpSpPr>
          <p:cNvPr id="2" name="Group 3"/>
          <p:cNvGrpSpPr/>
          <p:nvPr/>
        </p:nvGrpSpPr>
        <p:grpSpPr bwMode="auto">
          <a:xfrm>
            <a:off x="395536" y="3068960"/>
            <a:ext cx="4968552" cy="3304049"/>
            <a:chOff x="0" y="0"/>
            <a:chExt cx="3936" cy="2797"/>
          </a:xfrm>
        </p:grpSpPr>
        <p:grpSp>
          <p:nvGrpSpPr>
            <p:cNvPr id="3" name="Group 4"/>
            <p:cNvGrpSpPr/>
            <p:nvPr/>
          </p:nvGrpSpPr>
          <p:grpSpPr bwMode="auto">
            <a:xfrm>
              <a:off x="0" y="0"/>
              <a:ext cx="3936" cy="2434"/>
              <a:chOff x="0" y="0"/>
              <a:chExt cx="3936" cy="2434"/>
            </a:xfrm>
          </p:grpSpPr>
          <p:sp>
            <p:nvSpPr>
              <p:cNvPr id="18437" name="Rectangle 5"/>
              <p:cNvSpPr>
                <a:spLocks noChangeArrowheads="1"/>
              </p:cNvSpPr>
              <p:nvPr/>
            </p:nvSpPr>
            <p:spPr bwMode="auto">
              <a:xfrm>
                <a:off x="0" y="0"/>
                <a:ext cx="3936" cy="2433"/>
              </a:xfrm>
              <a:prstGeom prst="rect">
                <a:avLst/>
              </a:prstGeom>
              <a:gradFill rotWithShape="0">
                <a:gsLst>
                  <a:gs pos="0">
                    <a:srgbClr val="FF9999"/>
                  </a:gs>
                  <a:gs pos="50000">
                    <a:srgbClr val="FFC1C1"/>
                  </a:gs>
                  <a:gs pos="100000">
                    <a:srgbClr val="FF9999"/>
                  </a:gs>
                </a:gsLst>
                <a:lin ang="2700000" scaled="1"/>
              </a:gradFill>
              <a:ln w="9525">
                <a:noFill/>
                <a:miter lim="800000"/>
              </a:ln>
              <a:effectLst>
                <a:outerShdw dist="35921" dir="2700000" algn="ctr" rotWithShape="0">
                  <a:schemeClr val="tx1"/>
                </a:outerShdw>
              </a:effectLst>
            </p:spPr>
            <p:txBody>
              <a:bodyPr wrap="none" anchor="ctr"/>
              <a:lstStyle/>
              <a:p>
                <a:pPr>
                  <a:buFont typeface="Arial" panose="020B0604020202020204" pitchFamily="34" charset="0"/>
                  <a:buNone/>
                  <a:defRPr/>
                </a:pPr>
                <a:endParaRPr lang="zh-CN" altLang="en-US">
                  <a:latin typeface="Arial" panose="020B0604020202020204" pitchFamily="34" charset="0"/>
                </a:endParaRPr>
              </a:p>
            </p:txBody>
          </p:sp>
          <p:pic>
            <p:nvPicPr>
              <p:cNvPr id="22539" name="Picture 6" descr="杀义和团2"/>
              <p:cNvPicPr>
                <a:picLocks noChangeAspect="1" noChangeArrowheads="1"/>
              </p:cNvPicPr>
              <p:nvPr/>
            </p:nvPicPr>
            <p:blipFill>
              <a:blip r:embed="rId1" cstate="print">
                <a:lum bright="18000" contrast="18000"/>
              </a:blip>
              <a:srcRect/>
              <a:stretch>
                <a:fillRect/>
              </a:stretch>
            </p:blipFill>
            <p:spPr bwMode="auto">
              <a:xfrm>
                <a:off x="62" y="72"/>
                <a:ext cx="3813" cy="2307"/>
              </a:xfrm>
              <a:prstGeom prst="rect">
                <a:avLst/>
              </a:prstGeom>
              <a:noFill/>
              <a:ln w="9525">
                <a:noFill/>
                <a:miter lim="800000"/>
                <a:headEnd/>
                <a:tailEnd/>
              </a:ln>
            </p:spPr>
          </p:pic>
        </p:grpSp>
        <p:sp>
          <p:nvSpPr>
            <p:cNvPr id="22537" name="Text Box 7"/>
            <p:cNvSpPr txBox="1">
              <a:spLocks noChangeArrowheads="1"/>
            </p:cNvSpPr>
            <p:nvPr/>
          </p:nvSpPr>
          <p:spPr bwMode="auto">
            <a:xfrm>
              <a:off x="916" y="2484"/>
              <a:ext cx="2158" cy="313"/>
            </a:xfrm>
            <a:prstGeom prst="rect">
              <a:avLst/>
            </a:prstGeom>
            <a:noFill/>
            <a:ln w="9525">
              <a:noFill/>
              <a:miter lim="800000"/>
            </a:ln>
          </p:spPr>
          <p:txBody>
            <a:bodyPr wrap="none" anchor="ctr">
              <a:spAutoFit/>
            </a:bodyPr>
            <a:lstStyle/>
            <a:p>
              <a:pPr algn="ctr">
                <a:spcBef>
                  <a:spcPct val="50000"/>
                </a:spcBef>
              </a:pPr>
              <a:r>
                <a:rPr lang="zh-CN" altLang="en-US" b="1" dirty="0">
                  <a:latin typeface="华文新魏" pitchFamily="2" charset="-122"/>
                  <a:ea typeface="华文新魏" pitchFamily="2" charset="-122"/>
                </a:rPr>
                <a:t>俄军正在砍杀中国老百姓</a:t>
              </a:r>
              <a:endParaRPr lang="zh-CN" altLang="en-US" b="1" dirty="0">
                <a:latin typeface="华文新魏" pitchFamily="2" charset="-122"/>
                <a:ea typeface="华文新魏" pitchFamily="2" charset="-122"/>
              </a:endParaRPr>
            </a:p>
          </p:txBody>
        </p:sp>
      </p:grpSp>
      <p:pic>
        <p:nvPicPr>
          <p:cNvPr id="22532" name="Picture 8" descr="20056619295011900"/>
          <p:cNvPicPr>
            <a:picLocks noChangeAspect="1" noChangeArrowheads="1"/>
          </p:cNvPicPr>
          <p:nvPr/>
        </p:nvPicPr>
        <p:blipFill>
          <a:blip r:embed="rId2" cstate="print"/>
          <a:srcRect/>
          <a:stretch>
            <a:fillRect/>
          </a:stretch>
        </p:blipFill>
        <p:spPr bwMode="auto">
          <a:xfrm>
            <a:off x="5724128" y="1844824"/>
            <a:ext cx="2998788" cy="3352800"/>
          </a:xfrm>
          <a:prstGeom prst="rect">
            <a:avLst/>
          </a:prstGeom>
          <a:noFill/>
          <a:ln w="9525">
            <a:noFill/>
            <a:miter lim="800000"/>
            <a:headEnd/>
            <a:tailEnd/>
          </a:ln>
        </p:spPr>
      </p:pic>
      <p:sp>
        <p:nvSpPr>
          <p:cNvPr id="22533" name="Text Box 9"/>
          <p:cNvSpPr txBox="1">
            <a:spLocks noChangeArrowheads="1"/>
          </p:cNvSpPr>
          <p:nvPr/>
        </p:nvSpPr>
        <p:spPr bwMode="auto">
          <a:xfrm>
            <a:off x="6084168" y="5445224"/>
            <a:ext cx="2733824" cy="646331"/>
          </a:xfrm>
          <a:prstGeom prst="rect">
            <a:avLst/>
          </a:prstGeom>
          <a:noFill/>
          <a:ln w="9525">
            <a:noFill/>
            <a:miter lim="800000"/>
          </a:ln>
        </p:spPr>
        <p:txBody>
          <a:bodyPr wrap="square">
            <a:spAutoFit/>
          </a:bodyPr>
          <a:lstStyle/>
          <a:p>
            <a:r>
              <a:rPr lang="en-US" altLang="zh-CN" b="1" dirty="0">
                <a:ea typeface="宋体" panose="02010600030101010101" pitchFamily="2" charset="-122"/>
              </a:rPr>
              <a:t>《</a:t>
            </a:r>
            <a:r>
              <a:rPr lang="zh-CN" altLang="en-US" b="1" dirty="0">
                <a:ea typeface="宋体" panose="02010600030101010101" pitchFamily="2" charset="-122"/>
              </a:rPr>
              <a:t>中俄尼布楚条约</a:t>
            </a:r>
            <a:r>
              <a:rPr lang="en-US" altLang="zh-CN" b="1" dirty="0">
                <a:ea typeface="宋体" panose="02010600030101010101" pitchFamily="2" charset="-122"/>
              </a:rPr>
              <a:t>》</a:t>
            </a:r>
            <a:r>
              <a:rPr lang="zh-CN" altLang="en-US" b="1" dirty="0">
                <a:ea typeface="宋体" panose="02010600030101010101" pitchFamily="2" charset="-122"/>
              </a:rPr>
              <a:t>规定：</a:t>
            </a:r>
            <a:endParaRPr lang="zh-CN" altLang="en-US" b="1" dirty="0">
              <a:ea typeface="宋体" panose="02010600030101010101" pitchFamily="2" charset="-122"/>
            </a:endParaRPr>
          </a:p>
          <a:p>
            <a:r>
              <a:rPr lang="en-US" altLang="zh-CN" b="1" dirty="0">
                <a:ea typeface="宋体" panose="02010600030101010101" pitchFamily="2" charset="-122"/>
              </a:rPr>
              <a:t>64</a:t>
            </a:r>
            <a:r>
              <a:rPr lang="zh-CN" altLang="en-US" b="1" dirty="0">
                <a:ea typeface="宋体" panose="02010600030101010101" pitchFamily="2" charset="-122"/>
              </a:rPr>
              <a:t>屯居民有永久居住权。</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sz="quarter" idx="1"/>
          </p:nvPr>
        </p:nvSpPr>
        <p:spPr>
          <a:xfrm>
            <a:off x="4716016" y="3861048"/>
            <a:ext cx="4235624" cy="2376264"/>
          </a:xfrm>
          <a:solidFill>
            <a:schemeClr val="bg1"/>
          </a:solidFill>
        </p:spPr>
        <p:txBody>
          <a:bodyPr>
            <a:normAutofit fontScale="85000" lnSpcReduction="10000"/>
          </a:bodyPr>
          <a:lstStyle/>
          <a:p>
            <a:pPr eaLnBrk="1" hangingPunct="1">
              <a:lnSpc>
                <a:spcPct val="120000"/>
              </a:lnSpc>
            </a:pPr>
            <a:r>
              <a:rPr lang="zh-CN" altLang="en-US" sz="2600" b="1" dirty="0">
                <a:solidFill>
                  <a:srgbClr val="0000FF"/>
                </a:solidFill>
                <a:latin typeface="宋体" panose="02010600030101010101" pitchFamily="2" charset="-122"/>
              </a:rPr>
              <a:t>             </a:t>
            </a:r>
            <a:r>
              <a:rPr lang="zh-CN" altLang="en-US" sz="2600" b="1" dirty="0">
                <a:latin typeface="宋体" panose="02010600030101010101" pitchFamily="2" charset="-122"/>
              </a:rPr>
              <a:t>凭吊诗</a:t>
            </a:r>
            <a:endParaRPr lang="zh-CN" altLang="en-US" sz="2600" b="1" dirty="0">
              <a:latin typeface="宋体" panose="02010600030101010101" pitchFamily="2" charset="-122"/>
            </a:endParaRPr>
          </a:p>
          <a:p>
            <a:pPr eaLnBrk="1" hangingPunct="1">
              <a:lnSpc>
                <a:spcPct val="120000"/>
              </a:lnSpc>
            </a:pPr>
            <a:r>
              <a:rPr lang="zh-CN" altLang="en-US" sz="2600" b="1" dirty="0">
                <a:latin typeface="宋体" panose="02010600030101010101" pitchFamily="2" charset="-122"/>
              </a:rPr>
              <a:t> 　 报国捐躯日，遥天黯将星， </a:t>
            </a:r>
            <a:br>
              <a:rPr lang="zh-CN" altLang="en-US" sz="2600" b="1" dirty="0">
                <a:latin typeface="宋体" panose="02010600030101010101" pitchFamily="2" charset="-122"/>
              </a:rPr>
            </a:br>
            <a:r>
              <a:rPr lang="zh-CN" altLang="en-US" sz="2600" b="1" dirty="0">
                <a:latin typeface="宋体" panose="02010600030101010101" pitchFamily="2" charset="-122"/>
              </a:rPr>
              <a:t>　　山河留壮气，风雨泣阴灵； </a:t>
            </a:r>
            <a:br>
              <a:rPr lang="zh-CN" altLang="en-US" sz="2600" b="1" dirty="0">
                <a:latin typeface="宋体" panose="02010600030101010101" pitchFamily="2" charset="-122"/>
              </a:rPr>
            </a:br>
            <a:r>
              <a:rPr lang="zh-CN" altLang="en-US" sz="2600" b="1" dirty="0">
                <a:latin typeface="宋体" panose="02010600030101010101" pitchFamily="2" charset="-122"/>
              </a:rPr>
              <a:t>　　泪洒三军血，名流万载馨， </a:t>
            </a:r>
            <a:br>
              <a:rPr lang="zh-CN" altLang="en-US" sz="2600" b="1" dirty="0">
                <a:latin typeface="宋体" panose="02010600030101010101" pitchFamily="2" charset="-122"/>
              </a:rPr>
            </a:br>
            <a:r>
              <a:rPr lang="zh-CN" altLang="en-US" sz="2600" b="1" dirty="0">
                <a:latin typeface="宋体" panose="02010600030101010101" pitchFamily="2" charset="-122"/>
              </a:rPr>
              <a:t>　　茫茫烟水阔，凭吊问沧溟。</a:t>
            </a:r>
            <a:endParaRPr lang="zh-CN" altLang="en-US" sz="2600" b="1" dirty="0">
              <a:latin typeface="宋体" panose="02010600030101010101" pitchFamily="2" charset="-122"/>
            </a:endParaRPr>
          </a:p>
          <a:p>
            <a:pPr eaLnBrk="1" hangingPunct="1">
              <a:lnSpc>
                <a:spcPct val="120000"/>
              </a:lnSpc>
              <a:buFont typeface="Wingdings" panose="05000000000000000000" pitchFamily="2" charset="2"/>
              <a:buNone/>
            </a:pPr>
            <a:r>
              <a:rPr lang="en-US" altLang="zh-CN" sz="1500" b="1" dirty="0">
                <a:latin typeface="华文新魏" pitchFamily="2" charset="-122"/>
                <a:ea typeface="华文新魏" pitchFamily="2" charset="-122"/>
              </a:rPr>
              <a:t>                             ----</a:t>
            </a:r>
            <a:r>
              <a:rPr lang="zh-CN" altLang="en-US" sz="1500" b="1" dirty="0">
                <a:latin typeface="宋体" panose="02010600030101010101" pitchFamily="2" charset="-122"/>
              </a:rPr>
              <a:t>《鸦片战争》第3册，第356页</a:t>
            </a:r>
            <a:endParaRPr lang="zh-CN" altLang="en-US" sz="1500" b="1" dirty="0">
              <a:latin typeface="宋体" panose="02010600030101010101" pitchFamily="2" charset="-122"/>
            </a:endParaRPr>
          </a:p>
          <a:p>
            <a:pPr eaLnBrk="1" hangingPunct="1"/>
            <a:endParaRPr lang="zh-CN" altLang="en-US" sz="2200" dirty="0"/>
          </a:p>
        </p:txBody>
      </p:sp>
      <p:grpSp>
        <p:nvGrpSpPr>
          <p:cNvPr id="6" name="组合 5"/>
          <p:cNvGrpSpPr/>
          <p:nvPr/>
        </p:nvGrpSpPr>
        <p:grpSpPr>
          <a:xfrm>
            <a:off x="6012160" y="857232"/>
            <a:ext cx="2214563" cy="2894933"/>
            <a:chOff x="6012160" y="188640"/>
            <a:chExt cx="2214563" cy="3563525"/>
          </a:xfrm>
        </p:grpSpPr>
        <p:pic>
          <p:nvPicPr>
            <p:cNvPr id="105475" name="Picture 3" descr="陈化成"/>
            <p:cNvPicPr>
              <a:picLocks noChangeAspect="1" noChangeArrowheads="1"/>
            </p:cNvPicPr>
            <p:nvPr/>
          </p:nvPicPr>
          <p:blipFill>
            <a:blip r:embed="rId1" cstate="print"/>
            <a:srcRect/>
            <a:stretch>
              <a:fillRect/>
            </a:stretch>
          </p:blipFill>
          <p:spPr bwMode="auto">
            <a:xfrm>
              <a:off x="6012160" y="188640"/>
              <a:ext cx="2214563" cy="3200400"/>
            </a:xfrm>
            <a:prstGeom prst="rect">
              <a:avLst/>
            </a:prstGeom>
            <a:noFill/>
            <a:ln w="9525">
              <a:noFill/>
              <a:miter lim="800000"/>
              <a:headEnd/>
              <a:tailEnd/>
            </a:ln>
          </p:spPr>
        </p:pic>
        <p:sp>
          <p:nvSpPr>
            <p:cNvPr id="4" name="Rectangle 7"/>
            <p:cNvSpPr>
              <a:spLocks noChangeArrowheads="1"/>
            </p:cNvSpPr>
            <p:nvPr/>
          </p:nvSpPr>
          <p:spPr bwMode="auto">
            <a:xfrm>
              <a:off x="6156176" y="3475166"/>
              <a:ext cx="1928733" cy="276999"/>
            </a:xfrm>
            <a:prstGeom prst="rect">
              <a:avLst/>
            </a:prstGeom>
            <a:noFill/>
            <a:ln w="9525">
              <a:noFill/>
              <a:miter lim="800000"/>
            </a:ln>
          </p:spPr>
          <p:txBody>
            <a:bodyPr wrap="none" anchor="ctr">
              <a:spAutoFit/>
            </a:bodyPr>
            <a:lstStyle/>
            <a:p>
              <a:r>
                <a:rPr lang="zh-CN" altLang="en-US" sz="1200" b="1" dirty="0">
                  <a:latin typeface="+mn-ea"/>
                </a:rPr>
                <a:t>陈化成（</a:t>
              </a:r>
              <a:r>
                <a:rPr lang="en-US" altLang="zh-CN" sz="1200" b="1" dirty="0">
                  <a:latin typeface="+mn-ea"/>
                </a:rPr>
                <a:t>1776—1842.3</a:t>
              </a:r>
              <a:r>
                <a:rPr lang="zh-CN" altLang="en-US" sz="1200" b="1" dirty="0">
                  <a:latin typeface="+mn-ea"/>
                </a:rPr>
                <a:t>） </a:t>
              </a:r>
              <a:endParaRPr lang="zh-CN" altLang="en-US" sz="1200" b="1" dirty="0">
                <a:latin typeface="+mn-ea"/>
              </a:endParaRPr>
            </a:p>
          </p:txBody>
        </p:sp>
      </p:grpSp>
      <p:pic>
        <p:nvPicPr>
          <p:cNvPr id="5" name="Picture 10" descr="20060610003246727"/>
          <p:cNvPicPr>
            <a:picLocks noChangeAspect="1" noChangeArrowheads="1"/>
          </p:cNvPicPr>
          <p:nvPr/>
        </p:nvPicPr>
        <p:blipFill>
          <a:blip r:embed="rId2" cstate="print"/>
          <a:srcRect/>
          <a:stretch>
            <a:fillRect/>
          </a:stretch>
        </p:blipFill>
        <p:spPr bwMode="auto">
          <a:xfrm>
            <a:off x="214282" y="214290"/>
            <a:ext cx="4635079" cy="6215106"/>
          </a:xfrm>
          <a:prstGeom prst="rect">
            <a:avLst/>
          </a:prstGeom>
          <a:noFill/>
          <a:ln w="9525">
            <a:noFill/>
            <a:miter lim="800000"/>
            <a:headEnd/>
            <a:tailEnd/>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251520" y="404664"/>
            <a:ext cx="7772400" cy="641350"/>
          </a:xfrm>
          <a:prstGeom prst="rect">
            <a:avLst/>
          </a:prstGeom>
          <a:noFill/>
          <a:ln w="9525">
            <a:noFill/>
            <a:miter lim="800000"/>
          </a:ln>
        </p:spPr>
        <p:txBody>
          <a:bodyPr>
            <a:spAutoFit/>
          </a:bodyPr>
          <a:lstStyle/>
          <a:p>
            <a:pPr eaLnBrk="0" hangingPunct="0">
              <a:spcBef>
                <a:spcPct val="50000"/>
              </a:spcBef>
            </a:pPr>
            <a:endParaRPr lang="zh-CN" altLang="en-US" sz="3600" b="1">
              <a:solidFill>
                <a:srgbClr val="990033"/>
              </a:solidFill>
              <a:ea typeface="宋体" panose="02010600030101010101" pitchFamily="2" charset="-122"/>
            </a:endParaRPr>
          </a:p>
        </p:txBody>
      </p:sp>
      <p:grpSp>
        <p:nvGrpSpPr>
          <p:cNvPr id="6" name="组合 5"/>
          <p:cNvGrpSpPr/>
          <p:nvPr/>
        </p:nvGrpSpPr>
        <p:grpSpPr>
          <a:xfrm>
            <a:off x="5652120" y="1484784"/>
            <a:ext cx="2808312" cy="3922256"/>
            <a:chOff x="5652120" y="1484784"/>
            <a:chExt cx="2808312" cy="3922256"/>
          </a:xfrm>
        </p:grpSpPr>
        <p:sp>
          <p:nvSpPr>
            <p:cNvPr id="104456" name="Rectangle 8"/>
            <p:cNvSpPr>
              <a:spLocks noChangeArrowheads="1"/>
            </p:cNvSpPr>
            <p:nvPr/>
          </p:nvSpPr>
          <p:spPr bwMode="auto">
            <a:xfrm>
              <a:off x="6300192" y="5130041"/>
              <a:ext cx="1507144" cy="276999"/>
            </a:xfrm>
            <a:prstGeom prst="rect">
              <a:avLst/>
            </a:prstGeom>
            <a:noFill/>
            <a:ln w="9525">
              <a:noFill/>
              <a:miter lim="800000"/>
            </a:ln>
          </p:spPr>
          <p:txBody>
            <a:bodyPr wrap="none" anchor="ctr">
              <a:spAutoFit/>
            </a:bodyPr>
            <a:lstStyle/>
            <a:p>
              <a:r>
                <a:rPr lang="zh-CN" altLang="en-US" sz="1200" b="1" dirty="0">
                  <a:ea typeface="宋体" panose="02010600030101010101" pitchFamily="2" charset="-122"/>
                </a:rPr>
                <a:t>海龄（？</a:t>
              </a:r>
              <a:r>
                <a:rPr lang="en-US" altLang="zh-CN" sz="1200" b="1" dirty="0">
                  <a:ea typeface="宋体" panose="02010600030101010101" pitchFamily="2" charset="-122"/>
                </a:rPr>
                <a:t>--1842.7</a:t>
              </a:r>
              <a:r>
                <a:rPr lang="zh-CN" altLang="en-US" sz="1200" b="1" dirty="0">
                  <a:ea typeface="宋体" panose="02010600030101010101" pitchFamily="2" charset="-122"/>
                </a:rPr>
                <a:t>）</a:t>
              </a:r>
              <a:endParaRPr lang="zh-CN" altLang="en-US" sz="1200" b="1" dirty="0">
                <a:ea typeface="宋体" panose="02010600030101010101" pitchFamily="2" charset="-122"/>
              </a:endParaRPr>
            </a:p>
          </p:txBody>
        </p:sp>
        <p:pic>
          <p:nvPicPr>
            <p:cNvPr id="104457" name="Picture 9" descr="20110311023000462_4196"/>
            <p:cNvPicPr>
              <a:picLocks noChangeAspect="1" noChangeArrowheads="1"/>
            </p:cNvPicPr>
            <p:nvPr/>
          </p:nvPicPr>
          <p:blipFill>
            <a:blip r:embed="rId1" cstate="print"/>
            <a:srcRect/>
            <a:stretch>
              <a:fillRect/>
            </a:stretch>
          </p:blipFill>
          <p:spPr bwMode="auto">
            <a:xfrm>
              <a:off x="5652120" y="1484784"/>
              <a:ext cx="2808312" cy="3610687"/>
            </a:xfrm>
            <a:prstGeom prst="rect">
              <a:avLst/>
            </a:prstGeom>
            <a:noFill/>
            <a:ln w="9525">
              <a:noFill/>
              <a:miter lim="800000"/>
              <a:headEnd/>
              <a:tailEnd/>
            </a:ln>
          </p:spPr>
        </p:pic>
      </p:grpSp>
      <p:pic>
        <p:nvPicPr>
          <p:cNvPr id="104458" name="Picture 10" descr="20060610003246727"/>
          <p:cNvPicPr>
            <a:picLocks noChangeAspect="1" noChangeArrowheads="1"/>
          </p:cNvPicPr>
          <p:nvPr/>
        </p:nvPicPr>
        <p:blipFill>
          <a:blip r:embed="rId2" cstate="print"/>
          <a:srcRect/>
          <a:stretch>
            <a:fillRect/>
          </a:stretch>
        </p:blipFill>
        <p:spPr bwMode="auto">
          <a:xfrm>
            <a:off x="285720" y="285728"/>
            <a:ext cx="5321757" cy="6429420"/>
          </a:xfrm>
          <a:prstGeom prst="rect">
            <a:avLst/>
          </a:prstGeom>
          <a:noFill/>
          <a:ln w="9525">
            <a:noFill/>
            <a:miter lim="800000"/>
            <a:headEnd/>
            <a:tailEnd/>
          </a:ln>
        </p:spPr>
      </p:pic>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sz="quarter" idx="1"/>
          </p:nvPr>
        </p:nvSpPr>
        <p:spPr>
          <a:xfrm>
            <a:off x="500034" y="1643050"/>
            <a:ext cx="2808312" cy="2016224"/>
          </a:xfrm>
        </p:spPr>
        <p:txBody>
          <a:bodyPr>
            <a:normAutofit/>
          </a:bodyPr>
          <a:lstStyle/>
          <a:p>
            <a:pPr>
              <a:lnSpc>
                <a:spcPct val="90000"/>
              </a:lnSpc>
            </a:pPr>
            <a:r>
              <a:rPr lang="zh-CN" altLang="en-US" sz="2400" b="1" dirty="0"/>
              <a:t>第二次鸦片战争中提督史荣椿（</a:t>
            </a:r>
            <a:r>
              <a:rPr lang="en-US" altLang="zh-CN" sz="2400" b="1" dirty="0"/>
              <a:t>?--1859</a:t>
            </a:r>
            <a:r>
              <a:rPr lang="zh-CN" altLang="en-US" sz="2400" b="1" dirty="0"/>
              <a:t>）、乐善 （</a:t>
            </a:r>
            <a:r>
              <a:rPr lang="en-US" altLang="zh-CN" sz="2400" b="1" dirty="0"/>
              <a:t>?--1860</a:t>
            </a:r>
            <a:r>
              <a:rPr lang="zh-CN" altLang="en-US" sz="2400" b="1" dirty="0"/>
              <a:t>）战死于天津大沽炮台。</a:t>
            </a:r>
            <a:endParaRPr lang="zh-CN" altLang="en-US" sz="2400" b="1" dirty="0"/>
          </a:p>
        </p:txBody>
      </p:sp>
      <p:pic>
        <p:nvPicPr>
          <p:cNvPr id="106499" name="Picture 3" descr="48fd7c199d9bbf05b414787bcac3fe08"/>
          <p:cNvPicPr>
            <a:picLocks noChangeAspect="1" noChangeArrowheads="1"/>
          </p:cNvPicPr>
          <p:nvPr/>
        </p:nvPicPr>
        <p:blipFill>
          <a:blip r:embed="rId1" cstate="print"/>
          <a:srcRect/>
          <a:stretch>
            <a:fillRect/>
          </a:stretch>
        </p:blipFill>
        <p:spPr bwMode="auto">
          <a:xfrm>
            <a:off x="3571868" y="214290"/>
            <a:ext cx="5181600" cy="6429420"/>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沉睡120年! "/>
          <p:cNvPicPr>
            <a:picLocks noChangeAspect="1" noChangeArrowheads="1"/>
          </p:cNvPicPr>
          <p:nvPr/>
        </p:nvPicPr>
        <p:blipFill>
          <a:blip r:embed="rId1" cstate="print"/>
          <a:srcRect/>
          <a:stretch>
            <a:fillRect/>
          </a:stretch>
        </p:blipFill>
        <p:spPr bwMode="auto">
          <a:xfrm>
            <a:off x="214282" y="3214686"/>
            <a:ext cx="4332898" cy="2736304"/>
          </a:xfrm>
          <a:prstGeom prst="rect">
            <a:avLst/>
          </a:prstGeom>
          <a:noFill/>
          <a:ln w="9525">
            <a:noFill/>
            <a:miter lim="800000"/>
            <a:headEnd/>
            <a:tailEnd/>
          </a:ln>
        </p:spPr>
      </p:pic>
      <p:sp>
        <p:nvSpPr>
          <p:cNvPr id="107523" name="Rectangle 3"/>
          <p:cNvSpPr>
            <a:spLocks noGrp="1" noChangeArrowheads="1"/>
          </p:cNvSpPr>
          <p:nvPr>
            <p:ph type="title"/>
          </p:nvPr>
        </p:nvSpPr>
        <p:spPr>
          <a:xfrm>
            <a:off x="179512" y="188640"/>
            <a:ext cx="7772400" cy="1143000"/>
          </a:xfrm>
          <a:noFill/>
        </p:spPr>
        <p:txBody>
          <a:bodyPr/>
          <a:lstStyle/>
          <a:p>
            <a:pPr eaLnBrk="1" hangingPunct="1"/>
            <a:r>
              <a:rPr lang="zh-CN" altLang="en-US" b="1" dirty="0"/>
              <a:t>②甲午中日战争</a:t>
            </a:r>
            <a:endParaRPr lang="zh-CN" altLang="en-US" b="1" dirty="0"/>
          </a:p>
        </p:txBody>
      </p:sp>
      <p:sp>
        <p:nvSpPr>
          <p:cNvPr id="8" name="矩形 7"/>
          <p:cNvSpPr/>
          <p:nvPr/>
        </p:nvSpPr>
        <p:spPr>
          <a:xfrm>
            <a:off x="181222" y="6091586"/>
            <a:ext cx="4104456" cy="276999"/>
          </a:xfrm>
          <a:prstGeom prst="rect">
            <a:avLst/>
          </a:prstGeom>
        </p:spPr>
        <p:txBody>
          <a:bodyPr wrap="square">
            <a:spAutoFit/>
          </a:bodyPr>
          <a:lstStyle/>
          <a:p>
            <a:pPr algn="ctr">
              <a:defRPr/>
            </a:pPr>
            <a:r>
              <a:rPr lang="zh-CN" altLang="en-US" sz="1200" b="1" dirty="0">
                <a:latin typeface="+mn-ea"/>
              </a:rPr>
              <a:t>北洋水师“致远舰” 水兵在甲板上的合影  约摄于</a:t>
            </a:r>
            <a:r>
              <a:rPr lang="en-US" altLang="zh-CN" sz="1200" b="1" dirty="0">
                <a:latin typeface="+mn-ea"/>
              </a:rPr>
              <a:t>1887</a:t>
            </a:r>
            <a:r>
              <a:rPr lang="zh-CN" altLang="en-US" sz="1200" b="1" dirty="0">
                <a:latin typeface="+mn-ea"/>
              </a:rPr>
              <a:t>年</a:t>
            </a:r>
            <a:endParaRPr lang="zh-CN" altLang="en-US" sz="1200" b="1" dirty="0">
              <a:latin typeface="+mn-ea"/>
            </a:endParaRPr>
          </a:p>
        </p:txBody>
      </p:sp>
      <p:pic>
        <p:nvPicPr>
          <p:cNvPr id="9" name="Picture 2" descr="2011062016201696"/>
          <p:cNvPicPr>
            <a:picLocks noChangeAspect="1" noChangeArrowheads="1"/>
          </p:cNvPicPr>
          <p:nvPr/>
        </p:nvPicPr>
        <p:blipFill>
          <a:blip r:embed="rId2" cstate="print"/>
          <a:srcRect/>
          <a:stretch>
            <a:fillRect/>
          </a:stretch>
        </p:blipFill>
        <p:spPr bwMode="auto">
          <a:xfrm>
            <a:off x="4643438" y="3571876"/>
            <a:ext cx="4168884" cy="2880320"/>
          </a:xfrm>
          <a:prstGeom prst="rect">
            <a:avLst/>
          </a:prstGeom>
          <a:noFill/>
          <a:ln w="9525">
            <a:noFill/>
            <a:miter lim="800000"/>
            <a:headEnd/>
            <a:tailEnd/>
          </a:ln>
        </p:spPr>
      </p:pic>
      <p:grpSp>
        <p:nvGrpSpPr>
          <p:cNvPr id="10" name="组合 9"/>
          <p:cNvGrpSpPr/>
          <p:nvPr/>
        </p:nvGrpSpPr>
        <p:grpSpPr>
          <a:xfrm>
            <a:off x="4214810" y="285728"/>
            <a:ext cx="4644008" cy="3306972"/>
            <a:chOff x="4211960" y="116632"/>
            <a:chExt cx="4644008" cy="3693775"/>
          </a:xfrm>
        </p:grpSpPr>
        <p:pic>
          <p:nvPicPr>
            <p:cNvPr id="107525" name="Picture 5" descr="邓世昌林永升"/>
            <p:cNvPicPr>
              <a:picLocks noChangeAspect="1" noChangeArrowheads="1"/>
            </p:cNvPicPr>
            <p:nvPr/>
          </p:nvPicPr>
          <p:blipFill>
            <a:blip r:embed="rId3" cstate="print"/>
            <a:srcRect/>
            <a:stretch>
              <a:fillRect/>
            </a:stretch>
          </p:blipFill>
          <p:spPr bwMode="auto">
            <a:xfrm>
              <a:off x="4211960" y="116632"/>
              <a:ext cx="4644008" cy="3393698"/>
            </a:xfrm>
            <a:prstGeom prst="rect">
              <a:avLst/>
            </a:prstGeom>
            <a:noFill/>
            <a:ln w="9525">
              <a:noFill/>
              <a:miter lim="800000"/>
              <a:headEnd/>
              <a:tailEnd/>
            </a:ln>
          </p:spPr>
        </p:pic>
        <p:sp>
          <p:nvSpPr>
            <p:cNvPr id="107524" name="Rectangle 4"/>
            <p:cNvSpPr>
              <a:spLocks noChangeArrowheads="1"/>
            </p:cNvSpPr>
            <p:nvPr/>
          </p:nvSpPr>
          <p:spPr bwMode="auto">
            <a:xfrm>
              <a:off x="7092280" y="3501008"/>
              <a:ext cx="1701107" cy="276999"/>
            </a:xfrm>
            <a:prstGeom prst="rect">
              <a:avLst/>
            </a:prstGeom>
            <a:noFill/>
            <a:ln w="9525">
              <a:noFill/>
              <a:miter lim="800000"/>
            </a:ln>
          </p:spPr>
          <p:txBody>
            <a:bodyPr wrap="none">
              <a:spAutoFit/>
            </a:bodyPr>
            <a:lstStyle/>
            <a:p>
              <a:r>
                <a:rPr lang="zh-CN" altLang="en-US" sz="1200" b="1" dirty="0">
                  <a:latin typeface="华文新魏" pitchFamily="2" charset="-122"/>
                  <a:ea typeface="华文新魏" pitchFamily="2" charset="-122"/>
                </a:rPr>
                <a:t>林永升（</a:t>
              </a:r>
              <a:r>
                <a:rPr lang="en-US" altLang="zh-CN" sz="1200" b="1" dirty="0">
                  <a:latin typeface="华文新魏" pitchFamily="2" charset="-122"/>
                  <a:ea typeface="华文新魏" pitchFamily="2" charset="-122"/>
                </a:rPr>
                <a:t>1853--1894</a:t>
              </a:r>
              <a:r>
                <a:rPr lang="zh-CN" altLang="en-US" sz="1200" b="1" dirty="0">
                  <a:latin typeface="华文新魏" pitchFamily="2" charset="-122"/>
                  <a:ea typeface="华文新魏" pitchFamily="2" charset="-122"/>
                </a:rPr>
                <a:t>）</a:t>
              </a:r>
              <a:endParaRPr lang="zh-CN" altLang="en-US" sz="1200" b="1" dirty="0">
                <a:latin typeface="华文新魏" pitchFamily="2" charset="-122"/>
                <a:ea typeface="华文新魏" pitchFamily="2" charset="-122"/>
              </a:endParaRPr>
            </a:p>
          </p:txBody>
        </p:sp>
        <p:sp>
          <p:nvSpPr>
            <p:cNvPr id="107526" name="Rectangle 6"/>
            <p:cNvSpPr>
              <a:spLocks noChangeArrowheads="1"/>
            </p:cNvSpPr>
            <p:nvPr/>
          </p:nvSpPr>
          <p:spPr bwMode="auto">
            <a:xfrm>
              <a:off x="4427984" y="3501009"/>
              <a:ext cx="1739579" cy="309398"/>
            </a:xfrm>
            <a:prstGeom prst="rect">
              <a:avLst/>
            </a:prstGeom>
            <a:noFill/>
            <a:ln w="9525">
              <a:noFill/>
              <a:miter lim="800000"/>
            </a:ln>
          </p:spPr>
          <p:txBody>
            <a:bodyPr wrap="none" anchor="ctr">
              <a:spAutoFit/>
            </a:bodyPr>
            <a:lstStyle/>
            <a:p>
              <a:r>
                <a:rPr lang="zh-CN" altLang="en-US" sz="1200" b="1" dirty="0">
                  <a:latin typeface="华文新魏" pitchFamily="2" charset="-122"/>
                  <a:ea typeface="华文新魏" pitchFamily="2" charset="-122"/>
                </a:rPr>
                <a:t>邓世昌（</a:t>
              </a:r>
              <a:r>
                <a:rPr lang="en-US" altLang="zh-CN" sz="1200" b="1" dirty="0">
                  <a:latin typeface="华文新魏" pitchFamily="2" charset="-122"/>
                  <a:ea typeface="华文新魏" pitchFamily="2" charset="-122"/>
                </a:rPr>
                <a:t>1849--1894</a:t>
              </a:r>
              <a:r>
                <a:rPr lang="zh-CN" altLang="en-US" sz="1200" b="1" dirty="0">
                  <a:latin typeface="华文新魏" pitchFamily="2" charset="-122"/>
                  <a:ea typeface="华文新魏" pitchFamily="2" charset="-122"/>
                </a:rPr>
                <a:t>） </a:t>
              </a:r>
              <a:endParaRPr lang="zh-CN" altLang="en-US" sz="1200" b="1" dirty="0">
                <a:latin typeface="华文新魏" pitchFamily="2" charset="-122"/>
                <a:ea typeface="华文新魏" pitchFamily="2" charset="-122"/>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63d9f2d3572c11dfb2b18137612762d0f703c245"/>
          <p:cNvPicPr>
            <a:picLocks noChangeAspect="1" noChangeArrowheads="1"/>
          </p:cNvPicPr>
          <p:nvPr/>
        </p:nvPicPr>
        <p:blipFill>
          <a:blip r:embed="rId1" cstate="print"/>
          <a:srcRect/>
          <a:stretch>
            <a:fillRect/>
          </a:stretch>
        </p:blipFill>
        <p:spPr bwMode="auto">
          <a:xfrm>
            <a:off x="6553200" y="304800"/>
            <a:ext cx="2138363" cy="3081338"/>
          </a:xfrm>
          <a:prstGeom prst="rect">
            <a:avLst/>
          </a:prstGeom>
          <a:noFill/>
          <a:ln w="9525">
            <a:noFill/>
            <a:miter lim="800000"/>
            <a:headEnd/>
            <a:tailEnd/>
          </a:ln>
        </p:spPr>
      </p:pic>
      <p:sp>
        <p:nvSpPr>
          <p:cNvPr id="109571" name="Rectangle 3"/>
          <p:cNvSpPr>
            <a:spLocks noGrp="1" noChangeArrowheads="1"/>
          </p:cNvSpPr>
          <p:nvPr>
            <p:ph type="title"/>
          </p:nvPr>
        </p:nvSpPr>
        <p:spPr>
          <a:xfrm>
            <a:off x="539552" y="228600"/>
            <a:ext cx="8147248" cy="1093788"/>
          </a:xfrm>
        </p:spPr>
        <p:txBody>
          <a:bodyPr/>
          <a:lstStyle/>
          <a:p>
            <a:pPr eaLnBrk="1" hangingPunct="1"/>
            <a:r>
              <a:rPr lang="zh-CN" altLang="en-US" b="1" dirty="0"/>
              <a:t>③</a:t>
            </a:r>
            <a:r>
              <a:rPr lang="zh-CN" altLang="en-US" b="1" dirty="0">
                <a:latin typeface="华文新魏" pitchFamily="2" charset="-122"/>
                <a:ea typeface="华文新魏" pitchFamily="2" charset="-122"/>
              </a:rPr>
              <a:t>八国联军侵华战争期间</a:t>
            </a:r>
            <a:r>
              <a:rPr lang="zh-CN" altLang="en-US" dirty="0"/>
              <a:t> </a:t>
            </a:r>
            <a:endParaRPr lang="zh-CN" altLang="en-US" dirty="0"/>
          </a:p>
        </p:txBody>
      </p:sp>
      <p:sp>
        <p:nvSpPr>
          <p:cNvPr id="109573" name="Rectangle 7"/>
          <p:cNvSpPr>
            <a:spLocks noGrp="1" noChangeArrowheads="1"/>
          </p:cNvSpPr>
          <p:nvPr>
            <p:ph sz="quarter" idx="1"/>
          </p:nvPr>
        </p:nvSpPr>
        <p:spPr>
          <a:xfrm>
            <a:off x="251520" y="3284984"/>
            <a:ext cx="8653264" cy="2592288"/>
          </a:xfrm>
          <a:noFill/>
        </p:spPr>
        <p:txBody>
          <a:bodyPr/>
          <a:lstStyle/>
          <a:p>
            <a:pPr eaLnBrk="1" hangingPunct="1">
              <a:lnSpc>
                <a:spcPct val="90000"/>
              </a:lnSpc>
            </a:pPr>
            <a:r>
              <a:rPr lang="zh-CN" altLang="en-US" sz="2000" b="1" dirty="0"/>
              <a:t>炮弹和子弹跟随着</a:t>
            </a:r>
            <a:r>
              <a:rPr lang="zh-CN" altLang="en-US" sz="2000" b="1" dirty="0">
                <a:hlinkClick r:id="rId2"/>
              </a:rPr>
              <a:t>聂士成</a:t>
            </a:r>
            <a:r>
              <a:rPr lang="zh-CN" altLang="en-US" sz="2000" b="1" dirty="0"/>
              <a:t>的战马，在混战中形成一个烟火的核心。一匹战马倒下，聂士成再换乘另一匹。他一连换乘了四匹战马，两条腿先后被打断，在马上摇摇晃晃的。接着，一块弹片划开了他的腹部，肠子从那里流了出来。但聂士成依然没有从马上跌下来。这时候，联军占领了小桥，聂士成带领官兵向小桥冲击。一发子弹从聂士成的嘴里打进去，从后脑穿了出来，又一发子弹射穿了他的前胸，最后的那发子弹击中了聂士成的太阳穴。聂士成轰然栽下马来，滚落在阵地上</a:t>
            </a:r>
            <a:r>
              <a:rPr lang="en-US" altLang="zh-CN" sz="2000" b="1" dirty="0"/>
              <a:t>……</a:t>
            </a:r>
            <a:endParaRPr lang="en-US" altLang="zh-CN" sz="2000" b="1" dirty="0"/>
          </a:p>
          <a:p>
            <a:pPr eaLnBrk="1" hangingPunct="1">
              <a:lnSpc>
                <a:spcPct val="90000"/>
              </a:lnSpc>
            </a:pPr>
            <a:r>
              <a:rPr lang="en-US" altLang="zh-CN" sz="2000" b="1" dirty="0"/>
              <a:t>                                                         ----</a:t>
            </a:r>
            <a:r>
              <a:rPr lang="zh-CN" altLang="en-US" sz="2000" b="1" dirty="0"/>
              <a:t>王树增</a:t>
            </a:r>
            <a:r>
              <a:rPr lang="en-US" altLang="zh-CN" sz="2000" b="1" dirty="0"/>
              <a:t>《1901</a:t>
            </a:r>
            <a:r>
              <a:rPr lang="zh-CN" altLang="en-US" sz="2000" b="1" dirty="0"/>
              <a:t>年</a:t>
            </a:r>
            <a:r>
              <a:rPr lang="en-US" altLang="zh-CN" sz="2000" b="1" dirty="0"/>
              <a:t>》 </a:t>
            </a:r>
            <a:endParaRPr lang="en-US" altLang="zh-CN" sz="2000" dirty="0"/>
          </a:p>
        </p:txBody>
      </p:sp>
      <p:grpSp>
        <p:nvGrpSpPr>
          <p:cNvPr id="2" name="Group 4"/>
          <p:cNvGrpSpPr/>
          <p:nvPr/>
        </p:nvGrpSpPr>
        <p:grpSpPr bwMode="auto">
          <a:xfrm>
            <a:off x="1187624" y="1196752"/>
            <a:ext cx="2895600" cy="1655763"/>
            <a:chOff x="0" y="0"/>
            <a:chExt cx="1361" cy="1315"/>
          </a:xfrm>
        </p:grpSpPr>
        <p:pic>
          <p:nvPicPr>
            <p:cNvPr id="109576" name="Picture 5" descr="练习1"/>
            <p:cNvPicPr>
              <a:picLocks noChangeAspect="1" noChangeArrowheads="1"/>
            </p:cNvPicPr>
            <p:nvPr/>
          </p:nvPicPr>
          <p:blipFill>
            <a:blip r:embed="rId3" cstate="print"/>
            <a:srcRect/>
            <a:stretch>
              <a:fillRect/>
            </a:stretch>
          </p:blipFill>
          <p:spPr bwMode="auto">
            <a:xfrm>
              <a:off x="226" y="0"/>
              <a:ext cx="1024" cy="1315"/>
            </a:xfrm>
            <a:prstGeom prst="rect">
              <a:avLst/>
            </a:prstGeom>
            <a:noFill/>
            <a:ln w="9525">
              <a:noFill/>
              <a:miter lim="800000"/>
              <a:headEnd/>
              <a:tailEnd/>
            </a:ln>
          </p:spPr>
        </p:pic>
        <p:sp>
          <p:nvSpPr>
            <p:cNvPr id="112646" name="Rectangle 6" descr="信纸"/>
            <p:cNvSpPr>
              <a:spLocks noChangeArrowheads="1"/>
            </p:cNvSpPr>
            <p:nvPr/>
          </p:nvSpPr>
          <p:spPr bwMode="auto">
            <a:xfrm>
              <a:off x="0" y="316"/>
              <a:ext cx="1361" cy="412"/>
            </a:xfrm>
            <a:prstGeom prst="rect">
              <a:avLst/>
            </a:prstGeom>
            <a:noFill/>
            <a:ln w="9525">
              <a:noFill/>
              <a:miter lim="800000"/>
            </a:ln>
            <a:effectLst/>
          </p:spPr>
          <p:txBody>
            <a:bodyPr>
              <a:spAutoFit/>
            </a:bodyPr>
            <a:lstStyle/>
            <a:p>
              <a:pPr algn="ctr">
                <a:buFont typeface="Arial" panose="020B0604020202020204" pitchFamily="34" charset="0"/>
                <a:buNone/>
                <a:defRPr/>
              </a:pPr>
              <a:r>
                <a:rPr lang="zh-CN" altLang="en-US" sz="2800" b="1">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2800" b="1">
                <a:solidFill>
                  <a:srgbClr val="800000"/>
                </a:solidFill>
                <a:effectLst>
                  <a:outerShdw blurRad="38100" dist="38100" dir="2700000" algn="tl">
                    <a:srgbClr val="C0C0C0"/>
                  </a:outerShdw>
                </a:effectLst>
                <a:latin typeface="隶书" pitchFamily="49" charset="-122"/>
                <a:ea typeface="隶书" pitchFamily="49" charset="-122"/>
              </a:endParaRPr>
            </a:p>
          </p:txBody>
        </p:sp>
      </p:grpSp>
      <p:sp>
        <p:nvSpPr>
          <p:cNvPr id="109574" name="Rectangle 8"/>
          <p:cNvSpPr>
            <a:spLocks noChangeArrowheads="1"/>
          </p:cNvSpPr>
          <p:nvPr/>
        </p:nvSpPr>
        <p:spPr bwMode="auto">
          <a:xfrm>
            <a:off x="4114800" y="2286000"/>
            <a:ext cx="2495550" cy="366713"/>
          </a:xfrm>
          <a:prstGeom prst="rect">
            <a:avLst/>
          </a:prstGeom>
          <a:noFill/>
          <a:ln w="9525">
            <a:noFill/>
            <a:miter lim="800000"/>
          </a:ln>
        </p:spPr>
        <p:txBody>
          <a:bodyPr wrap="none">
            <a:spAutoFit/>
          </a:bodyPr>
          <a:lstStyle/>
          <a:p>
            <a:r>
              <a:rPr lang="zh-CN" altLang="en-US" b="1" dirty="0">
                <a:latin typeface="+mn-ea"/>
              </a:rPr>
              <a:t>聂士成（</a:t>
            </a:r>
            <a:r>
              <a:rPr lang="en-US" altLang="zh-CN" b="1" dirty="0">
                <a:latin typeface="+mn-ea"/>
              </a:rPr>
              <a:t>1836--1900</a:t>
            </a:r>
            <a:r>
              <a:rPr lang="zh-CN" altLang="en-US" b="1" dirty="0">
                <a:latin typeface="+mn-ea"/>
              </a:rPr>
              <a:t>）</a:t>
            </a:r>
            <a:endParaRPr lang="zh-CN" altLang="en-US" b="1" dirty="0">
              <a:latin typeface="+mn-e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79512" y="0"/>
            <a:ext cx="2895600" cy="1655763"/>
            <a:chOff x="0" y="0"/>
            <a:chExt cx="1361" cy="1315"/>
          </a:xfrm>
        </p:grpSpPr>
        <p:pic>
          <p:nvPicPr>
            <p:cNvPr id="110599" name="Picture 3" descr="练习1"/>
            <p:cNvPicPr>
              <a:picLocks noChangeAspect="1" noChangeArrowheads="1"/>
            </p:cNvPicPr>
            <p:nvPr/>
          </p:nvPicPr>
          <p:blipFill>
            <a:blip r:embed="rId1" cstate="print"/>
            <a:srcRect/>
            <a:stretch>
              <a:fillRect/>
            </a:stretch>
          </p:blipFill>
          <p:spPr bwMode="auto">
            <a:xfrm>
              <a:off x="226" y="0"/>
              <a:ext cx="1024" cy="1315"/>
            </a:xfrm>
            <a:prstGeom prst="rect">
              <a:avLst/>
            </a:prstGeom>
            <a:noFill/>
            <a:ln w="9525">
              <a:noFill/>
              <a:miter lim="800000"/>
              <a:headEnd/>
              <a:tailEnd/>
            </a:ln>
          </p:spPr>
        </p:pic>
        <p:sp>
          <p:nvSpPr>
            <p:cNvPr id="113668" name="Rectangle 4" descr="信纸"/>
            <p:cNvSpPr>
              <a:spLocks noChangeArrowheads="1"/>
            </p:cNvSpPr>
            <p:nvPr/>
          </p:nvSpPr>
          <p:spPr bwMode="auto">
            <a:xfrm>
              <a:off x="0" y="316"/>
              <a:ext cx="1361" cy="412"/>
            </a:xfrm>
            <a:prstGeom prst="rect">
              <a:avLst/>
            </a:prstGeom>
            <a:noFill/>
            <a:ln w="9525">
              <a:noFill/>
              <a:miter lim="800000"/>
            </a:ln>
            <a:effectLst/>
          </p:spPr>
          <p:txBody>
            <a:bodyPr>
              <a:spAutoFit/>
            </a:bodyPr>
            <a:lstStyle/>
            <a:p>
              <a:pPr algn="ctr">
                <a:buFont typeface="Arial" panose="020B0604020202020204" pitchFamily="34" charset="0"/>
                <a:buNone/>
                <a:defRPr/>
              </a:pPr>
              <a:r>
                <a:rPr lang="zh-CN" altLang="en-US" sz="2800" b="1">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2800" b="1">
                <a:solidFill>
                  <a:srgbClr val="800000"/>
                </a:solidFill>
                <a:effectLst>
                  <a:outerShdw blurRad="38100" dist="38100" dir="2700000" algn="tl">
                    <a:srgbClr val="C0C0C0"/>
                  </a:outerShdw>
                </a:effectLst>
                <a:latin typeface="隶书" pitchFamily="49" charset="-122"/>
                <a:ea typeface="隶书" pitchFamily="49" charset="-122"/>
              </a:endParaRPr>
            </a:p>
          </p:txBody>
        </p:sp>
      </p:grpSp>
      <p:sp>
        <p:nvSpPr>
          <p:cNvPr id="110595" name="Rectangle 5"/>
          <p:cNvSpPr>
            <a:spLocks noChangeArrowheads="1"/>
          </p:cNvSpPr>
          <p:nvPr/>
        </p:nvSpPr>
        <p:spPr bwMode="auto">
          <a:xfrm>
            <a:off x="251520" y="2492896"/>
            <a:ext cx="5040560" cy="2448272"/>
          </a:xfrm>
          <a:prstGeom prst="rect">
            <a:avLst/>
          </a:prstGeom>
          <a:solidFill>
            <a:schemeClr val="bg1"/>
          </a:solidFill>
          <a:ln w="9525">
            <a:noFill/>
            <a:miter lim="800000"/>
          </a:ln>
        </p:spPr>
        <p:txBody>
          <a:bodyPr/>
          <a:lstStyle/>
          <a:p>
            <a:pPr marL="342900" indent="-342900">
              <a:lnSpc>
                <a:spcPct val="80000"/>
              </a:lnSpc>
              <a:spcBef>
                <a:spcPct val="20000"/>
              </a:spcBef>
              <a:buClr>
                <a:schemeClr val="accent1"/>
              </a:buClr>
              <a:buSzPct val="65000"/>
              <a:buFont typeface="Wingdings" panose="05000000000000000000" pitchFamily="2" charset="2"/>
              <a:buChar char="n"/>
            </a:pPr>
            <a:r>
              <a:rPr lang="zh-CN" altLang="en-US" sz="2400" b="1" dirty="0">
                <a:latin typeface="华文新魏" pitchFamily="2" charset="-122"/>
                <a:ea typeface="华文新魏" pitchFamily="2" charset="-122"/>
              </a:rPr>
              <a:t>“勇烈贯长虹，想当年马革裹尸，一片丹心化作怒涛飞海上；精忠留碧血，看此地虫沙历劫，三军白骨悲歌乐府战城南。”横额“正气凛然”。</a:t>
            </a:r>
            <a:endParaRPr lang="en-US" altLang="zh-CN" sz="2400" b="1" dirty="0">
              <a:latin typeface="华文新魏" pitchFamily="2" charset="-122"/>
              <a:ea typeface="华文新魏" pitchFamily="2" charset="-122"/>
            </a:endParaRPr>
          </a:p>
          <a:p>
            <a:pPr marL="342900" indent="-342900">
              <a:lnSpc>
                <a:spcPct val="80000"/>
              </a:lnSpc>
              <a:spcBef>
                <a:spcPct val="20000"/>
              </a:spcBef>
              <a:buClr>
                <a:schemeClr val="accent1"/>
              </a:buClr>
              <a:buSzPct val="65000"/>
              <a:buFont typeface="Wingdings" panose="05000000000000000000" pitchFamily="2" charset="2"/>
              <a:buChar char="n"/>
            </a:pPr>
            <a:r>
              <a:rPr lang="en-US" altLang="zh-CN" sz="3200" b="1" dirty="0">
                <a:latin typeface="华文新魏" pitchFamily="2" charset="-122"/>
                <a:ea typeface="华文新魏" pitchFamily="2" charset="-122"/>
              </a:rPr>
              <a:t>         </a:t>
            </a:r>
            <a:r>
              <a:rPr lang="zh-CN" altLang="en-US" sz="3200" b="1" dirty="0">
                <a:latin typeface="华文新魏" pitchFamily="2" charset="-122"/>
                <a:ea typeface="华文新魏" pitchFamily="2" charset="-122"/>
              </a:rPr>
              <a:t> </a:t>
            </a:r>
            <a:r>
              <a:rPr lang="en-US" altLang="zh-CN" sz="32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聂士成殉国纪念碑碑文</a:t>
            </a:r>
            <a:endParaRPr lang="zh-CN" altLang="en-US" sz="2000" b="1" dirty="0">
              <a:latin typeface="华文新魏" pitchFamily="2" charset="-122"/>
              <a:ea typeface="华文新魏" pitchFamily="2" charset="-122"/>
            </a:endParaRPr>
          </a:p>
        </p:txBody>
      </p:sp>
      <p:grpSp>
        <p:nvGrpSpPr>
          <p:cNvPr id="8" name="组合 7"/>
          <p:cNvGrpSpPr/>
          <p:nvPr/>
        </p:nvGrpSpPr>
        <p:grpSpPr>
          <a:xfrm>
            <a:off x="5410200" y="990600"/>
            <a:ext cx="3286125" cy="4083551"/>
            <a:chOff x="5410200" y="990600"/>
            <a:chExt cx="3286125" cy="4083551"/>
          </a:xfrm>
        </p:grpSpPr>
        <p:pic>
          <p:nvPicPr>
            <p:cNvPr id="110596" name="Picture 6" descr="聂士成殉难纪念碑"/>
            <p:cNvPicPr>
              <a:picLocks noChangeAspect="1" noChangeArrowheads="1"/>
            </p:cNvPicPr>
            <p:nvPr/>
          </p:nvPicPr>
          <p:blipFill>
            <a:blip r:embed="rId2" cstate="print"/>
            <a:srcRect/>
            <a:stretch>
              <a:fillRect/>
            </a:stretch>
          </p:blipFill>
          <p:spPr bwMode="auto">
            <a:xfrm>
              <a:off x="5410200" y="990600"/>
              <a:ext cx="3286125" cy="3733800"/>
            </a:xfrm>
            <a:prstGeom prst="rect">
              <a:avLst/>
            </a:prstGeom>
            <a:solidFill>
              <a:schemeClr val="bg2"/>
            </a:solidFill>
            <a:ln w="38100">
              <a:solidFill>
                <a:schemeClr val="bg2"/>
              </a:solidFill>
              <a:miter lim="800000"/>
              <a:headEnd/>
              <a:tailEnd/>
            </a:ln>
          </p:spPr>
        </p:pic>
        <p:sp>
          <p:nvSpPr>
            <p:cNvPr id="110597" name="Rectangle 7"/>
            <p:cNvSpPr>
              <a:spLocks noChangeArrowheads="1"/>
            </p:cNvSpPr>
            <p:nvPr/>
          </p:nvSpPr>
          <p:spPr bwMode="auto">
            <a:xfrm>
              <a:off x="5724128" y="4797152"/>
              <a:ext cx="2592288" cy="276999"/>
            </a:xfrm>
            <a:prstGeom prst="rect">
              <a:avLst/>
            </a:prstGeom>
            <a:solidFill>
              <a:schemeClr val="bg1"/>
            </a:solidFill>
            <a:ln w="9525">
              <a:noFill/>
              <a:miter lim="800000"/>
            </a:ln>
          </p:spPr>
          <p:txBody>
            <a:bodyPr wrap="square" anchor="ctr">
              <a:spAutoFit/>
            </a:bodyPr>
            <a:lstStyle/>
            <a:p>
              <a:r>
                <a:rPr lang="zh-CN" altLang="en-US" sz="1200" b="1" dirty="0">
                  <a:latin typeface="+mn-ea"/>
                </a:rPr>
                <a:t>聂士成（</a:t>
              </a:r>
              <a:r>
                <a:rPr lang="en-US" altLang="zh-CN" sz="1200" b="1" dirty="0">
                  <a:latin typeface="+mn-ea"/>
                </a:rPr>
                <a:t>1836—1900</a:t>
              </a:r>
              <a:r>
                <a:rPr lang="zh-CN" altLang="en-US" sz="1200" b="1" dirty="0">
                  <a:latin typeface="+mn-ea"/>
                </a:rPr>
                <a:t>）殉难纪念碑 </a:t>
              </a:r>
              <a:endParaRPr lang="zh-CN" altLang="en-US" sz="1200" b="1" dirty="0">
                <a:latin typeface="+mn-ea"/>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107504" y="332656"/>
            <a:ext cx="8435280" cy="990947"/>
          </a:xfrm>
        </p:spPr>
        <p:txBody>
          <a:bodyPr>
            <a:noAutofit/>
          </a:bodyPr>
          <a:lstStyle/>
          <a:p>
            <a:pPr eaLnBrk="1" hangingPunct="1"/>
            <a:r>
              <a:rPr lang="zh-CN" altLang="en-US" sz="4400" b="1" dirty="0">
                <a:latin typeface="+mj-ea"/>
              </a:rPr>
              <a:t>（</a:t>
            </a:r>
            <a:r>
              <a:rPr lang="en-US" altLang="zh-CN" sz="4400" b="1" dirty="0">
                <a:latin typeface="+mj-ea"/>
              </a:rPr>
              <a:t>3</a:t>
            </a:r>
            <a:r>
              <a:rPr lang="zh-CN" altLang="en-US" sz="4400" b="1" dirty="0">
                <a:latin typeface="+mj-ea"/>
              </a:rPr>
              <a:t>）左宗棠收复新疆</a:t>
            </a:r>
            <a:endParaRPr lang="zh-CN" altLang="en-US" sz="4400" b="1" dirty="0">
              <a:latin typeface="+mj-ea"/>
            </a:endParaRPr>
          </a:p>
        </p:txBody>
      </p:sp>
      <p:pic>
        <p:nvPicPr>
          <p:cNvPr id="111619" name="Picture 3" descr="121404">
            <a:hlinkClick r:id="rId1"/>
          </p:cNvPr>
          <p:cNvPicPr>
            <a:picLocks noGrp="1" noChangeAspect="1" noChangeArrowheads="1"/>
          </p:cNvPicPr>
          <p:nvPr>
            <p:ph sz="quarter" idx="1"/>
          </p:nvPr>
        </p:nvPicPr>
        <p:blipFill>
          <a:blip r:embed="rId2" cstate="print"/>
          <a:srcRect/>
          <a:stretch>
            <a:fillRect/>
          </a:stretch>
        </p:blipFill>
        <p:spPr>
          <a:xfrm>
            <a:off x="611560" y="2852936"/>
            <a:ext cx="2362200" cy="2952328"/>
          </a:xfrm>
        </p:spPr>
      </p:pic>
      <p:sp>
        <p:nvSpPr>
          <p:cNvPr id="114692" name="Rectangle 4"/>
          <p:cNvSpPr>
            <a:spLocks noChangeArrowheads="1"/>
          </p:cNvSpPr>
          <p:nvPr/>
        </p:nvSpPr>
        <p:spPr bwMode="auto">
          <a:xfrm>
            <a:off x="5694040" y="476672"/>
            <a:ext cx="3449960" cy="2667000"/>
          </a:xfrm>
          <a:prstGeom prst="rect">
            <a:avLst/>
          </a:prstGeom>
          <a:noFill/>
          <a:ln w="9525">
            <a:noFill/>
            <a:miter lim="800000"/>
          </a:ln>
        </p:spPr>
        <p:txBody>
          <a:bodyPr/>
          <a:lstStyle/>
          <a:p>
            <a:pPr>
              <a:spcBef>
                <a:spcPct val="20000"/>
              </a:spcBef>
              <a:buClr>
                <a:schemeClr val="accent1"/>
              </a:buClr>
              <a:buSzPct val="65000"/>
              <a:buFont typeface="Wingdings" panose="05000000000000000000" pitchFamily="2" charset="2"/>
              <a:buNone/>
            </a:pPr>
            <a:r>
              <a:rPr lang="en-US" altLang="zh-CN" sz="2400" b="1" dirty="0">
                <a:latin typeface="+mn-ea"/>
              </a:rPr>
              <a:t>《</a:t>
            </a:r>
            <a:r>
              <a:rPr lang="zh-CN" altLang="en-US" sz="2400" b="1" dirty="0">
                <a:latin typeface="+mn-ea"/>
              </a:rPr>
              <a:t>恭颂左公西行甘棠</a:t>
            </a:r>
            <a:r>
              <a:rPr lang="en-US" altLang="zh-CN" sz="2400" b="1" dirty="0">
                <a:latin typeface="+mn-ea"/>
              </a:rPr>
              <a:t>》</a:t>
            </a:r>
            <a:endParaRPr lang="en-US" altLang="zh-CN" sz="2400" dirty="0">
              <a:latin typeface="+mn-ea"/>
            </a:endParaRPr>
          </a:p>
          <a:p>
            <a:pPr algn="ctr">
              <a:spcBef>
                <a:spcPct val="20000"/>
              </a:spcBef>
              <a:buClr>
                <a:schemeClr val="accent1"/>
              </a:buClr>
              <a:buSzPct val="65000"/>
              <a:buFont typeface="Wingdings" panose="05000000000000000000" pitchFamily="2" charset="2"/>
              <a:buNone/>
            </a:pPr>
            <a:r>
              <a:rPr lang="zh-CN" altLang="en-US" sz="1200" b="1" dirty="0">
                <a:latin typeface="+mn-ea"/>
              </a:rPr>
              <a:t>杨昌浚（</a:t>
            </a:r>
            <a:r>
              <a:rPr lang="en-US" altLang="zh-CN" sz="1200" b="1" dirty="0">
                <a:latin typeface="+mn-ea"/>
              </a:rPr>
              <a:t>1826--1897</a:t>
            </a:r>
            <a:r>
              <a:rPr lang="zh-CN" altLang="en-US" sz="1200" b="1" dirty="0">
                <a:latin typeface="+mn-ea"/>
              </a:rPr>
              <a:t>）</a:t>
            </a:r>
            <a:endParaRPr lang="en-US" altLang="zh-CN" sz="1200" b="1" dirty="0">
              <a:latin typeface="+mn-ea"/>
            </a:endParaRPr>
          </a:p>
          <a:p>
            <a:pPr algn="ctr">
              <a:spcBef>
                <a:spcPct val="20000"/>
              </a:spcBef>
              <a:buClr>
                <a:schemeClr val="accent1"/>
              </a:buClr>
              <a:buSzPct val="65000"/>
              <a:buFont typeface="Wingdings" panose="05000000000000000000" pitchFamily="2" charset="2"/>
              <a:buNone/>
            </a:pPr>
            <a:r>
              <a:rPr lang="zh-CN" altLang="en-US" sz="2400" b="1" dirty="0">
                <a:latin typeface="+mn-ea"/>
              </a:rPr>
              <a:t>大将西征人未还，</a:t>
            </a:r>
            <a:endParaRPr lang="zh-CN" altLang="en-US" sz="2400" b="1" dirty="0">
              <a:latin typeface="+mn-ea"/>
            </a:endParaRPr>
          </a:p>
          <a:p>
            <a:pPr>
              <a:spcBef>
                <a:spcPct val="20000"/>
              </a:spcBef>
              <a:buClr>
                <a:schemeClr val="accent1"/>
              </a:buClr>
              <a:buSzPct val="65000"/>
              <a:buFont typeface="Wingdings" panose="05000000000000000000" pitchFamily="2" charset="2"/>
              <a:buNone/>
            </a:pPr>
            <a:r>
              <a:rPr lang="zh-CN" altLang="en-US" sz="2400" b="1" dirty="0">
                <a:latin typeface="+mn-ea"/>
              </a:rPr>
              <a:t>     湖湘子弟满天山。</a:t>
            </a:r>
            <a:endParaRPr lang="zh-CN" altLang="en-US" sz="2400" b="1" dirty="0">
              <a:latin typeface="+mn-ea"/>
            </a:endParaRPr>
          </a:p>
          <a:p>
            <a:pPr>
              <a:spcBef>
                <a:spcPct val="20000"/>
              </a:spcBef>
              <a:buClr>
                <a:schemeClr val="accent1"/>
              </a:buClr>
              <a:buSzPct val="65000"/>
              <a:buFont typeface="Wingdings" panose="05000000000000000000" pitchFamily="2" charset="2"/>
              <a:buNone/>
            </a:pPr>
            <a:r>
              <a:rPr lang="zh-CN" altLang="en-US" sz="2400" b="1" dirty="0">
                <a:latin typeface="+mn-ea"/>
              </a:rPr>
              <a:t>     新栽杨柳三千里，</a:t>
            </a:r>
            <a:endParaRPr lang="zh-CN" altLang="en-US" sz="2400" b="1" dirty="0">
              <a:latin typeface="+mn-ea"/>
            </a:endParaRPr>
          </a:p>
          <a:p>
            <a:pPr>
              <a:spcBef>
                <a:spcPct val="20000"/>
              </a:spcBef>
              <a:buClr>
                <a:schemeClr val="accent1"/>
              </a:buClr>
              <a:buSzPct val="65000"/>
              <a:buFont typeface="Wingdings" panose="05000000000000000000" pitchFamily="2" charset="2"/>
              <a:buNone/>
            </a:pPr>
            <a:r>
              <a:rPr lang="zh-CN" altLang="en-US" sz="2400" b="1" dirty="0">
                <a:latin typeface="+mn-ea"/>
              </a:rPr>
              <a:t>     赢得春风渡玉关。</a:t>
            </a:r>
            <a:endParaRPr lang="zh-CN" altLang="en-US" sz="2400" b="1" dirty="0">
              <a:latin typeface="+mn-ea"/>
            </a:endParaRPr>
          </a:p>
        </p:txBody>
      </p:sp>
      <p:sp>
        <p:nvSpPr>
          <p:cNvPr id="111621" name="Rectangle 5"/>
          <p:cNvSpPr>
            <a:spLocks noChangeArrowheads="1"/>
          </p:cNvSpPr>
          <p:nvPr/>
        </p:nvSpPr>
        <p:spPr bwMode="auto">
          <a:xfrm>
            <a:off x="1043608" y="5877272"/>
            <a:ext cx="1673856" cy="276999"/>
          </a:xfrm>
          <a:prstGeom prst="rect">
            <a:avLst/>
          </a:prstGeom>
          <a:noFill/>
          <a:ln w="9525">
            <a:noFill/>
            <a:miter lim="800000"/>
          </a:ln>
        </p:spPr>
        <p:txBody>
          <a:bodyPr wrap="none">
            <a:spAutoFit/>
          </a:bodyPr>
          <a:lstStyle/>
          <a:p>
            <a:r>
              <a:rPr lang="zh-CN" altLang="en-US" sz="1200" b="1" dirty="0">
                <a:latin typeface="+mn-ea"/>
              </a:rPr>
              <a:t>左宗棠（</a:t>
            </a:r>
            <a:r>
              <a:rPr lang="en-US" altLang="zh-CN" sz="1200" b="1" dirty="0">
                <a:latin typeface="+mn-ea"/>
              </a:rPr>
              <a:t>1812--1886</a:t>
            </a:r>
            <a:r>
              <a:rPr lang="zh-CN" altLang="en-US" sz="1200" b="1" dirty="0">
                <a:latin typeface="+mn-ea"/>
              </a:rPr>
              <a:t>）</a:t>
            </a:r>
            <a:endParaRPr lang="zh-CN" altLang="en-US" sz="1200" b="1" dirty="0">
              <a:latin typeface="+mn-ea"/>
            </a:endParaRPr>
          </a:p>
        </p:txBody>
      </p:sp>
      <p:sp>
        <p:nvSpPr>
          <p:cNvPr id="111622" name="Rectangle 6"/>
          <p:cNvSpPr>
            <a:spLocks noChangeArrowheads="1"/>
          </p:cNvSpPr>
          <p:nvPr/>
        </p:nvSpPr>
        <p:spPr bwMode="auto">
          <a:xfrm>
            <a:off x="323528" y="1628800"/>
            <a:ext cx="4729336" cy="1008112"/>
          </a:xfrm>
          <a:prstGeom prst="rect">
            <a:avLst/>
          </a:prstGeom>
          <a:noFill/>
          <a:ln w="9525">
            <a:noFill/>
            <a:miter lim="800000"/>
          </a:ln>
        </p:spPr>
        <p:txBody>
          <a:bodyPr/>
          <a:lstStyle/>
          <a:p>
            <a:pPr>
              <a:buFontTx/>
              <a:buNone/>
            </a:pPr>
            <a:r>
              <a:rPr lang="en-US" altLang="zh-CN" sz="2400" b="1" dirty="0">
                <a:solidFill>
                  <a:schemeClr val="tx2"/>
                </a:solidFill>
                <a:latin typeface="+mj-ea"/>
                <a:ea typeface="+mj-ea"/>
              </a:rPr>
              <a:t>1881</a:t>
            </a:r>
            <a:r>
              <a:rPr lang="zh-CN" altLang="en-US" sz="2400" b="1" dirty="0">
                <a:solidFill>
                  <a:schemeClr val="tx2"/>
                </a:solidFill>
                <a:latin typeface="+mj-ea"/>
                <a:ea typeface="+mj-ea"/>
              </a:rPr>
              <a:t>年，清政府收复被沙俄占领长达</a:t>
            </a:r>
            <a:r>
              <a:rPr lang="en-US" altLang="zh-CN" sz="2400" b="1" dirty="0">
                <a:solidFill>
                  <a:schemeClr val="tx2"/>
                </a:solidFill>
                <a:latin typeface="+mj-ea"/>
                <a:ea typeface="+mj-ea"/>
              </a:rPr>
              <a:t>11</a:t>
            </a:r>
            <a:r>
              <a:rPr lang="zh-CN" altLang="en-US" sz="2400" b="1" dirty="0">
                <a:solidFill>
                  <a:schemeClr val="tx2"/>
                </a:solidFill>
                <a:latin typeface="+mj-ea"/>
                <a:ea typeface="+mj-ea"/>
              </a:rPr>
              <a:t>年之久的伊犁地区。</a:t>
            </a:r>
            <a:endParaRPr lang="zh-CN" altLang="en-US" sz="2400" b="1" dirty="0">
              <a:solidFill>
                <a:schemeClr val="tx2"/>
              </a:solidFill>
              <a:latin typeface="+mj-ea"/>
              <a:ea typeface="+mj-ea"/>
            </a:endParaRPr>
          </a:p>
        </p:txBody>
      </p:sp>
      <p:sp>
        <p:nvSpPr>
          <p:cNvPr id="114695" name="Line 7"/>
          <p:cNvSpPr>
            <a:spLocks noChangeShapeType="1"/>
          </p:cNvSpPr>
          <p:nvPr/>
        </p:nvSpPr>
        <p:spPr bwMode="auto">
          <a:xfrm>
            <a:off x="3657600" y="3962400"/>
            <a:ext cx="533400" cy="0"/>
          </a:xfrm>
          <a:prstGeom prst="line">
            <a:avLst/>
          </a:prstGeom>
          <a:noFill/>
          <a:ln w="28575">
            <a:solidFill>
              <a:schemeClr val="bg2"/>
            </a:solidFill>
            <a:round/>
            <a:tailEnd type="triangle" w="med" len="med"/>
          </a:ln>
        </p:spPr>
        <p:txBody>
          <a:bodyPr/>
          <a:lstStyle/>
          <a:p>
            <a:endParaRPr lang="zh-CN" altLang="en-US"/>
          </a:p>
        </p:txBody>
      </p:sp>
      <p:sp>
        <p:nvSpPr>
          <p:cNvPr id="114696" name="Line 8"/>
          <p:cNvSpPr>
            <a:spLocks noChangeShapeType="1"/>
          </p:cNvSpPr>
          <p:nvPr/>
        </p:nvSpPr>
        <p:spPr bwMode="auto">
          <a:xfrm>
            <a:off x="3810000" y="4114800"/>
            <a:ext cx="533400" cy="0"/>
          </a:xfrm>
          <a:prstGeom prst="line">
            <a:avLst/>
          </a:prstGeom>
          <a:noFill/>
          <a:ln w="28575">
            <a:solidFill>
              <a:schemeClr val="bg2"/>
            </a:solidFill>
            <a:round/>
            <a:tailEnd type="triangle" w="med" len="med"/>
          </a:ln>
        </p:spPr>
        <p:txBody>
          <a:bodyPr/>
          <a:lstStyle/>
          <a:p>
            <a:endParaRPr lang="zh-CN" altLang="en-US"/>
          </a:p>
        </p:txBody>
      </p:sp>
      <p:pic>
        <p:nvPicPr>
          <p:cNvPr id="111625" name="Picture 9"/>
          <p:cNvPicPr>
            <a:picLocks noChangeAspect="1" noChangeArrowheads="1"/>
          </p:cNvPicPr>
          <p:nvPr/>
        </p:nvPicPr>
        <p:blipFill>
          <a:blip r:embed="rId3" cstate="print"/>
          <a:srcRect/>
          <a:stretch>
            <a:fillRect/>
          </a:stretch>
        </p:blipFill>
        <p:spPr bwMode="auto">
          <a:xfrm>
            <a:off x="3563888" y="2924944"/>
            <a:ext cx="5182524" cy="367240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4692">
                                            <p:txEl>
                                              <p:pRg st="1" end="1"/>
                                            </p:txEl>
                                          </p:spTgt>
                                        </p:tgtEl>
                                        <p:attrNameLst>
                                          <p:attrName>style.visibility</p:attrName>
                                        </p:attrNameLst>
                                      </p:cBhvr>
                                      <p:to>
                                        <p:strVal val="visible"/>
                                      </p:to>
                                    </p:set>
                                    <p:anim calcmode="lin" valueType="num">
                                      <p:cBhvr additive="base">
                                        <p:cTn id="7" dur="500" fill="hold"/>
                                        <p:tgtEl>
                                          <p:spTgt spid="114692">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14692">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14692">
                                            <p:txEl>
                                              <p:pRg st="2" end="2"/>
                                            </p:txEl>
                                          </p:spTgt>
                                        </p:tgtEl>
                                        <p:attrNameLst>
                                          <p:attrName>style.visibility</p:attrName>
                                        </p:attrNameLst>
                                      </p:cBhvr>
                                      <p:to>
                                        <p:strVal val="visible"/>
                                      </p:to>
                                    </p:set>
                                    <p:anim calcmode="lin" valueType="num">
                                      <p:cBhvr additive="base">
                                        <p:cTn id="12" dur="500" fill="hold"/>
                                        <p:tgtEl>
                                          <p:spTgt spid="114692">
                                            <p:txEl>
                                              <p:pRg st="2" end="2"/>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11469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14692">
                                            <p:txEl>
                                              <p:pRg st="3" end="3"/>
                                            </p:txEl>
                                          </p:spTgt>
                                        </p:tgtEl>
                                        <p:attrNameLst>
                                          <p:attrName>style.visibility</p:attrName>
                                        </p:attrNameLst>
                                      </p:cBhvr>
                                      <p:to>
                                        <p:strVal val="visible"/>
                                      </p:to>
                                    </p:set>
                                    <p:anim calcmode="lin" valueType="num">
                                      <p:cBhvr additive="base">
                                        <p:cTn id="18" dur="500" fill="hold"/>
                                        <p:tgtEl>
                                          <p:spTgt spid="114692">
                                            <p:txEl>
                                              <p:pRg st="3" end="3"/>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1469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114692">
                                            <p:txEl>
                                              <p:pRg st="4" end="4"/>
                                            </p:txEl>
                                          </p:spTgt>
                                        </p:tgtEl>
                                        <p:attrNameLst>
                                          <p:attrName>style.visibility</p:attrName>
                                        </p:attrNameLst>
                                      </p:cBhvr>
                                      <p:to>
                                        <p:strVal val="visible"/>
                                      </p:to>
                                    </p:set>
                                    <p:anim calcmode="lin" valueType="num">
                                      <p:cBhvr additive="base">
                                        <p:cTn id="24" dur="500" fill="hold"/>
                                        <p:tgtEl>
                                          <p:spTgt spid="114692">
                                            <p:txEl>
                                              <p:pRg st="4" end="4"/>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1469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114692">
                                            <p:txEl>
                                              <p:pRg st="5" end="5"/>
                                            </p:txEl>
                                          </p:spTgt>
                                        </p:tgtEl>
                                        <p:attrNameLst>
                                          <p:attrName>style.visibility</p:attrName>
                                        </p:attrNameLst>
                                      </p:cBhvr>
                                      <p:to>
                                        <p:strVal val="visible"/>
                                      </p:to>
                                    </p:set>
                                    <p:anim calcmode="lin" valueType="num">
                                      <p:cBhvr additive="base">
                                        <p:cTn id="30" dur="500" fill="hold"/>
                                        <p:tgtEl>
                                          <p:spTgt spid="114692">
                                            <p:txEl>
                                              <p:pRg st="5" end="5"/>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469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14692">
                                            <p:txEl>
                                              <p:pRg st="0" end="0"/>
                                            </p:txEl>
                                          </p:spTgt>
                                        </p:tgtEl>
                                        <p:attrNameLst>
                                          <p:attrName>style.visibility</p:attrName>
                                        </p:attrNameLst>
                                      </p:cBhvr>
                                      <p:to>
                                        <p:strVal val="visible"/>
                                      </p:to>
                                    </p:set>
                                    <p:animEffect transition="in" filter="blinds(horizontal)">
                                      <p:cBhvr>
                                        <p:cTn id="36" dur="500"/>
                                        <p:tgtEl>
                                          <p:spTgt spid="114692">
                                            <p:txEl>
                                              <p:pRg st="0" end="0"/>
                                            </p:txEl>
                                          </p:spTgt>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114695"/>
                                        </p:tgtEl>
                                        <p:attrNameLst>
                                          <p:attrName>style.visibility</p:attrName>
                                        </p:attrNameLst>
                                      </p:cBhvr>
                                      <p:to>
                                        <p:strVal val="visible"/>
                                      </p:to>
                                    </p:set>
                                    <p:animEffect transition="in" filter="wipe(left)">
                                      <p:cBhvr>
                                        <p:cTn id="40" dur="500"/>
                                        <p:tgtEl>
                                          <p:spTgt spid="114695"/>
                                        </p:tgtEl>
                                      </p:cBhvr>
                                    </p:animEffect>
                                  </p:childTnLst>
                                  <p:subTnLst>
                                    <p:audio>
                                      <p:cMediaNode>
                                        <p:cTn display="0" masterRel="sameClick">
                                          <p:stCondLst>
                                            <p:cond evt="begin" delay="0">
                                              <p:tn val="38"/>
                                            </p:cond>
                                          </p:stCondLst>
                                          <p:endCondLst>
                                            <p:cond evt="onStopAudio" delay="0">
                                              <p:tgtEl>
                                                <p:sldTgt/>
                                              </p:tgtEl>
                                            </p:cond>
                                          </p:endCondLst>
                                        </p:cTn>
                                        <p:tgtEl>
                                          <p:sndTgt r:embed="rId4" name="type.wav"/>
                                        </p:tgtEl>
                                      </p:cMediaNode>
                                    </p:audio>
                                  </p:sub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114696"/>
                                        </p:tgtEl>
                                        <p:attrNameLst>
                                          <p:attrName>style.visibility</p:attrName>
                                        </p:attrNameLst>
                                      </p:cBhvr>
                                      <p:to>
                                        <p:strVal val="visible"/>
                                      </p:to>
                                    </p:set>
                                    <p:animEffect transition="in" filter="wipe(left)">
                                      <p:cBhvr>
                                        <p:cTn id="44" dur="500"/>
                                        <p:tgtEl>
                                          <p:spTgt spid="114696"/>
                                        </p:tgtEl>
                                      </p:cBhvr>
                                    </p:animEffect>
                                  </p:childTnLst>
                                  <p:subTnLst>
                                    <p:audio>
                                      <p:cMediaNode>
                                        <p:cTn display="0" masterRel="sameClick">
                                          <p:stCondLst>
                                            <p:cond evt="begin" delay="0">
                                              <p:tn val="42"/>
                                            </p:cond>
                                          </p:stCondLst>
                                          <p:endCondLst>
                                            <p:cond evt="onStopAudio" delay="0">
                                              <p:tgtEl>
                                                <p:sldTgt/>
                                              </p:tgtEl>
                                            </p:cond>
                                          </p:endCondLst>
                                        </p:cTn>
                                        <p:tgtEl>
                                          <p:sndTgt r:embed="rId4"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5" grpId="0" animBg="1"/>
      <p:bldP spid="114696"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5C11001aa"/>
          <p:cNvPicPr>
            <a:picLocks noGrp="1" noChangeAspect="1" noChangeArrowheads="1"/>
          </p:cNvPicPr>
          <p:nvPr>
            <p:ph sz="quarter" idx="1"/>
          </p:nvPr>
        </p:nvPicPr>
        <p:blipFill>
          <a:blip r:embed="rId1" cstate="print"/>
          <a:stretch>
            <a:fillRect/>
          </a:stretch>
        </p:blipFill>
        <p:spPr>
          <a:xfrm>
            <a:off x="2461984" y="2060848"/>
            <a:ext cx="5920810" cy="4389884"/>
          </a:xfrm>
          <a:noFill/>
        </p:spPr>
      </p:pic>
      <p:sp>
        <p:nvSpPr>
          <p:cNvPr id="112646" name="Rectangle 6"/>
          <p:cNvSpPr>
            <a:spLocks noGrp="1" noChangeArrowheads="1"/>
          </p:cNvSpPr>
          <p:nvPr>
            <p:ph type="body" idx="4294967295"/>
          </p:nvPr>
        </p:nvSpPr>
        <p:spPr>
          <a:xfrm>
            <a:off x="251520" y="2276872"/>
            <a:ext cx="2016125" cy="3962400"/>
          </a:xfrm>
          <a:noFill/>
        </p:spPr>
        <p:txBody>
          <a:bodyPr>
            <a:noAutofit/>
          </a:bodyPr>
          <a:lstStyle/>
          <a:p>
            <a:pPr eaLnBrk="1" hangingPunct="1">
              <a:lnSpc>
                <a:spcPct val="80000"/>
              </a:lnSpc>
            </a:pPr>
            <a:r>
              <a:rPr lang="en-US" altLang="zh-CN" sz="2400" b="1" dirty="0"/>
              <a:t>19</a:t>
            </a:r>
            <a:r>
              <a:rPr lang="zh-CN" altLang="en-US" sz="2400" b="1" dirty="0"/>
              <a:t>世纪</a:t>
            </a:r>
            <a:r>
              <a:rPr lang="en-US" altLang="zh-CN" sz="2400" b="1" dirty="0"/>
              <a:t>70</a:t>
            </a:r>
            <a:r>
              <a:rPr lang="zh-CN" altLang="en-US" sz="2400" b="1" dirty="0"/>
              <a:t>至</a:t>
            </a:r>
            <a:r>
              <a:rPr lang="en-US" altLang="zh-CN" sz="2400" b="1" dirty="0"/>
              <a:t>80</a:t>
            </a:r>
            <a:r>
              <a:rPr lang="zh-CN" altLang="en-US" sz="2400" b="1" dirty="0"/>
              <a:t>年代，帝国主义列强从侵占中国周边邻国发展到蚕食中国边疆地区，使中国陷入“边疆危机”。</a:t>
            </a:r>
            <a:endParaRPr lang="zh-CN" altLang="en-US" sz="2400" dirty="0"/>
          </a:p>
        </p:txBody>
      </p:sp>
      <p:sp>
        <p:nvSpPr>
          <p:cNvPr id="112643" name="Rectangle 3"/>
          <p:cNvSpPr>
            <a:spLocks noChangeArrowheads="1"/>
          </p:cNvSpPr>
          <p:nvPr/>
        </p:nvSpPr>
        <p:spPr bwMode="auto">
          <a:xfrm>
            <a:off x="323528" y="1285969"/>
            <a:ext cx="5842248" cy="641350"/>
          </a:xfrm>
          <a:prstGeom prst="rect">
            <a:avLst/>
          </a:prstGeom>
          <a:solidFill>
            <a:schemeClr val="bg1"/>
          </a:solidFill>
          <a:ln w="9525">
            <a:noFill/>
            <a:miter lim="800000"/>
          </a:ln>
        </p:spPr>
        <p:txBody>
          <a:bodyPr wrap="square">
            <a:spAutoFit/>
          </a:bodyPr>
          <a:lstStyle/>
          <a:p>
            <a:pPr>
              <a:spcBef>
                <a:spcPct val="20000"/>
              </a:spcBef>
              <a:buClr>
                <a:schemeClr val="accent1"/>
              </a:buClr>
              <a:buSzPct val="65000"/>
              <a:buFont typeface="Wingdings" panose="05000000000000000000" pitchFamily="2" charset="2"/>
              <a:buNone/>
            </a:pPr>
            <a:r>
              <a:rPr lang="en-US" altLang="zh-CN" sz="3600" b="1" dirty="0"/>
              <a:t>1</a:t>
            </a:r>
            <a:r>
              <a:rPr lang="zh-CN" altLang="en-US" sz="3600" b="1" dirty="0"/>
              <a:t>、边疆危机和瓜分危机</a:t>
            </a:r>
            <a:endParaRPr lang="zh-CN" altLang="en-US" sz="3600" b="1" dirty="0"/>
          </a:p>
        </p:txBody>
      </p:sp>
      <p:sp>
        <p:nvSpPr>
          <p:cNvPr id="112644" name="Rectangle 4"/>
          <p:cNvSpPr>
            <a:spLocks noChangeArrowheads="1"/>
          </p:cNvSpPr>
          <p:nvPr/>
        </p:nvSpPr>
        <p:spPr bwMode="auto">
          <a:xfrm>
            <a:off x="6046434" y="1332844"/>
            <a:ext cx="3048267" cy="579438"/>
          </a:xfrm>
          <a:prstGeom prst="rect">
            <a:avLst/>
          </a:prstGeom>
          <a:noFill/>
          <a:ln w="9525">
            <a:noFill/>
            <a:miter lim="800000"/>
          </a:ln>
        </p:spPr>
        <p:txBody>
          <a:bodyPr wrap="square">
            <a:spAutoFit/>
          </a:bodyPr>
          <a:lstStyle/>
          <a:p>
            <a:r>
              <a:rPr lang="zh-CN" altLang="en-US" sz="3200" b="1" dirty="0">
                <a:latin typeface="华文新魏" pitchFamily="2" charset="-122"/>
              </a:rPr>
              <a:t>（</a:t>
            </a:r>
            <a:r>
              <a:rPr lang="en-US" altLang="zh-CN" sz="3200" b="1" dirty="0">
                <a:latin typeface="华文新魏" pitchFamily="2" charset="-122"/>
              </a:rPr>
              <a:t>1</a:t>
            </a:r>
            <a:r>
              <a:rPr lang="zh-CN" altLang="en-US" sz="3200" b="1" dirty="0">
                <a:latin typeface="华文新魏" pitchFamily="2" charset="-122"/>
              </a:rPr>
              <a:t>）边疆危机</a:t>
            </a:r>
            <a:endParaRPr lang="zh-CN" altLang="en-US" sz="3200" b="1" dirty="0">
              <a:latin typeface="华文新魏" pitchFamily="2" charset="-122"/>
            </a:endParaRPr>
          </a:p>
        </p:txBody>
      </p:sp>
      <p:sp>
        <p:nvSpPr>
          <p:cNvPr id="115717" name="Rectangle 5"/>
          <p:cNvSpPr>
            <a:spLocks noChangeArrowheads="1"/>
          </p:cNvSpPr>
          <p:nvPr/>
        </p:nvSpPr>
        <p:spPr bwMode="auto">
          <a:xfrm>
            <a:off x="0" y="304800"/>
            <a:ext cx="8686800" cy="838200"/>
          </a:xfrm>
          <a:prstGeom prst="rect">
            <a:avLst/>
          </a:prstGeom>
          <a:noFill/>
          <a:ln w="9525">
            <a:noFill/>
            <a:miter lim="800000"/>
          </a:ln>
          <a:effectLst/>
        </p:spPr>
        <p:txBody>
          <a:bodyPr/>
          <a:lstStyle/>
          <a:p>
            <a:pPr>
              <a:buFontTx/>
              <a:buNone/>
              <a:defRPr/>
            </a:pPr>
            <a:r>
              <a:rPr lang="zh-CN" altLang="en-US" sz="4200" b="1" dirty="0">
                <a:effectLst>
                  <a:outerShdw blurRad="38100" dist="38100" dir="2700000" algn="tl">
                    <a:srgbClr val="C0C0C0"/>
                  </a:outerShdw>
                </a:effectLst>
                <a:latin typeface="华文新魏" pitchFamily="2" charset="-122"/>
                <a:ea typeface="华文新魏" pitchFamily="2" charset="-122"/>
              </a:rPr>
              <a:t>（二）粉碎瓜分中国的图谋</a:t>
            </a:r>
            <a:endParaRPr lang="zh-CN" altLang="en-US" sz="4200" b="1" dirty="0">
              <a:effectLst>
                <a:outerShdw blurRad="38100" dist="38100" dir="2700000" algn="tl">
                  <a:srgbClr val="C0C0C0"/>
                </a:outerShdw>
              </a:effectLst>
              <a:latin typeface="华文新魏" pitchFamily="2" charset="-122"/>
              <a:ea typeface="华文新魏" pitchFamily="2"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323528" y="272485"/>
            <a:ext cx="8120510" cy="1143000"/>
          </a:xfrm>
        </p:spPr>
        <p:txBody>
          <a:bodyPr/>
          <a:lstStyle/>
          <a:p>
            <a:pPr eaLnBrk="1" hangingPunct="1"/>
            <a:r>
              <a:rPr lang="zh-CN" altLang="en-US" b="1" dirty="0">
                <a:solidFill>
                  <a:schemeClr val="tx1"/>
                </a:solidFill>
              </a:rPr>
              <a:t>（</a:t>
            </a:r>
            <a:r>
              <a:rPr lang="en-US" altLang="zh-CN" b="1" dirty="0">
                <a:solidFill>
                  <a:schemeClr val="tx1"/>
                </a:solidFill>
              </a:rPr>
              <a:t>2</a:t>
            </a:r>
            <a:r>
              <a:rPr lang="zh-CN" altLang="en-US" b="1" dirty="0">
                <a:solidFill>
                  <a:schemeClr val="tx1"/>
                </a:solidFill>
              </a:rPr>
              <a:t>）瓜分危机</a:t>
            </a:r>
            <a:endParaRPr lang="zh-CN" altLang="en-US" b="1" dirty="0">
              <a:solidFill>
                <a:schemeClr val="tx1"/>
              </a:solidFill>
            </a:endParaRPr>
          </a:p>
        </p:txBody>
      </p:sp>
      <p:sp>
        <p:nvSpPr>
          <p:cNvPr id="113667" name="Rectangle 3"/>
          <p:cNvSpPr>
            <a:spLocks noGrp="1" noChangeArrowheads="1"/>
          </p:cNvSpPr>
          <p:nvPr>
            <p:ph sz="quarter" idx="1"/>
          </p:nvPr>
        </p:nvSpPr>
        <p:spPr>
          <a:xfrm>
            <a:off x="467544" y="1628800"/>
            <a:ext cx="3875856" cy="4530725"/>
          </a:xfrm>
        </p:spPr>
        <p:txBody>
          <a:bodyPr>
            <a:normAutofit/>
          </a:bodyPr>
          <a:lstStyle/>
          <a:p>
            <a:pPr eaLnBrk="1" hangingPunct="1"/>
            <a:r>
              <a:rPr lang="en-US" altLang="zh-CN" sz="2800" b="1" dirty="0"/>
              <a:t>1894</a:t>
            </a:r>
            <a:r>
              <a:rPr lang="zh-CN" altLang="en-US" sz="2800" b="1" dirty="0"/>
              <a:t>年中日甲午战争爆发后达到高潮。</a:t>
            </a:r>
            <a:endParaRPr lang="zh-CN" altLang="en-US" sz="2800" b="1" dirty="0"/>
          </a:p>
          <a:p>
            <a:pPr lvl="1" eaLnBrk="1" hangingPunct="1"/>
            <a:r>
              <a:rPr lang="zh-CN" altLang="en-US" sz="2400" b="1" dirty="0"/>
              <a:t>俄、法、德三国共同干涉“还辽”。</a:t>
            </a:r>
            <a:endParaRPr lang="zh-CN" altLang="en-US" sz="2400" b="1" dirty="0"/>
          </a:p>
          <a:p>
            <a:r>
              <a:rPr lang="zh-CN" altLang="en-US" sz="2800" b="1" dirty="0"/>
              <a:t>德、俄、英、法、日等国于</a:t>
            </a:r>
            <a:r>
              <a:rPr lang="en-US" altLang="zh-CN" sz="2800" b="1" dirty="0"/>
              <a:t>1898</a:t>
            </a:r>
            <a:r>
              <a:rPr lang="zh-CN" altLang="en-US" sz="2800" b="1" dirty="0"/>
              <a:t>年至</a:t>
            </a:r>
            <a:r>
              <a:rPr lang="en-US" altLang="zh-CN" sz="2800" b="1" dirty="0"/>
              <a:t>1899</a:t>
            </a:r>
            <a:r>
              <a:rPr lang="zh-CN" altLang="en-US" sz="2800" b="1" dirty="0"/>
              <a:t>年竞相租借港湾和划分势力范围，掀起了瓜分中国的狂潮</a:t>
            </a:r>
            <a:r>
              <a:rPr lang="zh-CN" altLang="en-US" b="1" dirty="0"/>
              <a:t>。</a:t>
            </a:r>
            <a:endParaRPr lang="zh-CN" altLang="en-US" b="1" dirty="0"/>
          </a:p>
        </p:txBody>
      </p:sp>
      <p:pic>
        <p:nvPicPr>
          <p:cNvPr id="113668" name="Picture 4"/>
          <p:cNvPicPr>
            <a:picLocks noChangeAspect="1" noChangeArrowheads="1"/>
          </p:cNvPicPr>
          <p:nvPr/>
        </p:nvPicPr>
        <p:blipFill>
          <a:blip r:embed="rId1" cstate="print"/>
          <a:srcRect/>
          <a:stretch>
            <a:fillRect/>
          </a:stretch>
        </p:blipFill>
        <p:spPr bwMode="auto">
          <a:xfrm>
            <a:off x="4283968" y="2348880"/>
            <a:ext cx="4392488" cy="2882280"/>
          </a:xfrm>
          <a:prstGeom prst="rect">
            <a:avLst/>
          </a:prstGeom>
          <a:noFill/>
          <a:ln w="9525">
            <a:noFill/>
            <a:miter lim="800000"/>
            <a:headEnd/>
            <a:tailEnd/>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12" descr="20100115_274d4c931b84246302508G43p8YG8ozu"/>
          <p:cNvPicPr>
            <a:picLocks noChangeAspect="1" noChangeArrowheads="1"/>
          </p:cNvPicPr>
          <p:nvPr/>
        </p:nvPicPr>
        <p:blipFill>
          <a:blip r:embed="rId1" cstate="print"/>
          <a:srcRect/>
          <a:stretch>
            <a:fillRect/>
          </a:stretch>
        </p:blipFill>
        <p:spPr bwMode="auto">
          <a:xfrm>
            <a:off x="6054810" y="2809924"/>
            <a:ext cx="2905125" cy="3629025"/>
          </a:xfrm>
          <a:prstGeom prst="rect">
            <a:avLst/>
          </a:prstGeom>
          <a:noFill/>
          <a:ln w="9525">
            <a:noFill/>
            <a:miter lim="800000"/>
            <a:headEnd/>
            <a:tailEnd/>
          </a:ln>
        </p:spPr>
      </p:pic>
      <p:sp>
        <p:nvSpPr>
          <p:cNvPr id="117762" name="Text Box 2"/>
          <p:cNvSpPr txBox="1">
            <a:spLocks noChangeArrowheads="1"/>
          </p:cNvSpPr>
          <p:nvPr/>
        </p:nvSpPr>
        <p:spPr bwMode="auto">
          <a:xfrm>
            <a:off x="395536" y="304800"/>
            <a:ext cx="8291263" cy="1339850"/>
          </a:xfrm>
          <a:prstGeom prst="rect">
            <a:avLst/>
          </a:prstGeom>
          <a:noFill/>
          <a:ln w="28575">
            <a:solidFill>
              <a:srgbClr val="FFFFFF"/>
            </a:solidFill>
            <a:miter lim="800000"/>
          </a:ln>
        </p:spPr>
        <p:txBody>
          <a:bodyPr wrap="square">
            <a:spAutoFit/>
          </a:bodyPr>
          <a:lstStyle/>
          <a:p>
            <a:pPr eaLnBrk="0" hangingPunct="0">
              <a:spcBef>
                <a:spcPct val="50000"/>
              </a:spcBef>
            </a:pPr>
            <a:r>
              <a:rPr lang="en-US" altLang="zh-CN" sz="4000" b="1" dirty="0">
                <a:solidFill>
                  <a:schemeClr val="tx2"/>
                </a:solidFill>
                <a:latin typeface="华文新魏" pitchFamily="2" charset="-122"/>
              </a:rPr>
              <a:t>2</a:t>
            </a:r>
            <a:r>
              <a:rPr lang="zh-CN" altLang="en-US" sz="4000" b="1" dirty="0">
                <a:solidFill>
                  <a:schemeClr val="tx2"/>
                </a:solidFill>
                <a:latin typeface="华文新魏" pitchFamily="2" charset="-122"/>
              </a:rPr>
              <a:t>、 义和团运动与列强瓜分中国图谋的破产</a:t>
            </a:r>
            <a:r>
              <a:rPr lang="zh-CN" altLang="en-US" sz="4000" b="1" dirty="0">
                <a:solidFill>
                  <a:schemeClr val="accent2"/>
                </a:solidFill>
                <a:latin typeface="华文新魏" pitchFamily="2" charset="-122"/>
              </a:rPr>
              <a:t> </a:t>
            </a:r>
            <a:endParaRPr lang="zh-CN" altLang="en-US" sz="4000" b="1" dirty="0">
              <a:solidFill>
                <a:schemeClr val="accent2"/>
              </a:solidFill>
              <a:latin typeface="华文新魏" pitchFamily="2" charset="-122"/>
            </a:endParaRPr>
          </a:p>
        </p:txBody>
      </p:sp>
      <p:sp>
        <p:nvSpPr>
          <p:cNvPr id="117763" name="Text Box 3"/>
          <p:cNvSpPr txBox="1">
            <a:spLocks noChangeArrowheads="1"/>
          </p:cNvSpPr>
          <p:nvPr/>
        </p:nvSpPr>
        <p:spPr bwMode="auto">
          <a:xfrm>
            <a:off x="539552" y="3933056"/>
            <a:ext cx="4866755" cy="912813"/>
          </a:xfrm>
          <a:prstGeom prst="rect">
            <a:avLst/>
          </a:prstGeom>
          <a:solidFill>
            <a:schemeClr val="bg1"/>
          </a:solidFill>
          <a:ln w="28575">
            <a:solidFill>
              <a:schemeClr val="tx2"/>
            </a:solidFill>
            <a:miter lim="800000"/>
          </a:ln>
        </p:spPr>
        <p:txBody>
          <a:bodyPr wrap="square">
            <a:spAutoFit/>
          </a:bodyPr>
          <a:lstStyle/>
          <a:p>
            <a:pPr eaLnBrk="0" hangingPunct="0">
              <a:spcBef>
                <a:spcPct val="50000"/>
              </a:spcBef>
            </a:pPr>
            <a:r>
              <a:rPr lang="zh-CN" altLang="en-US" sz="2400" b="1">
                <a:solidFill>
                  <a:schemeClr val="folHlink"/>
                </a:solidFill>
                <a:latin typeface="Times New Roman" panose="02020603050405020304" pitchFamily="18" charset="0"/>
                <a:ea typeface="方正舒体" pitchFamily="2" charset="-122"/>
              </a:rPr>
              <a:t>        </a:t>
            </a:r>
            <a:r>
              <a:rPr lang="zh-CN" altLang="en-US" sz="2400" b="1">
                <a:latin typeface="华文新魏" pitchFamily="2" charset="-122"/>
              </a:rPr>
              <a:t>其一，帝国主义列强之间的矛盾和互相制约。</a:t>
            </a:r>
            <a:r>
              <a:rPr lang="zh-CN" altLang="en-US" sz="2800" b="1">
                <a:solidFill>
                  <a:srgbClr val="FF3300"/>
                </a:solidFill>
                <a:latin typeface="华文新魏" pitchFamily="2" charset="-122"/>
              </a:rPr>
              <a:t> </a:t>
            </a:r>
            <a:endParaRPr lang="zh-CN" altLang="en-US" sz="2800" b="1">
              <a:solidFill>
                <a:srgbClr val="FF3300"/>
              </a:solidFill>
              <a:latin typeface="华文新魏" pitchFamily="2" charset="-122"/>
            </a:endParaRPr>
          </a:p>
        </p:txBody>
      </p:sp>
      <p:sp>
        <p:nvSpPr>
          <p:cNvPr id="117764" name="Text Box 4"/>
          <p:cNvSpPr txBox="1">
            <a:spLocks noChangeArrowheads="1"/>
          </p:cNvSpPr>
          <p:nvPr/>
        </p:nvSpPr>
        <p:spPr bwMode="auto">
          <a:xfrm>
            <a:off x="1135899" y="5045959"/>
            <a:ext cx="4967288" cy="912813"/>
          </a:xfrm>
          <a:prstGeom prst="rect">
            <a:avLst/>
          </a:prstGeom>
          <a:solidFill>
            <a:schemeClr val="bg1"/>
          </a:solidFill>
          <a:ln w="28575">
            <a:solidFill>
              <a:schemeClr val="tx2"/>
            </a:solidFill>
            <a:miter lim="800000"/>
          </a:ln>
        </p:spPr>
        <p:txBody>
          <a:bodyPr>
            <a:spAutoFit/>
          </a:bodyPr>
          <a:lstStyle/>
          <a:p>
            <a:pPr eaLnBrk="0" hangingPunct="0">
              <a:spcBef>
                <a:spcPct val="50000"/>
              </a:spcBef>
            </a:pPr>
            <a:r>
              <a:rPr lang="zh-CN" altLang="en-US" sz="2400" b="1" dirty="0">
                <a:solidFill>
                  <a:schemeClr val="folHlink"/>
                </a:solidFill>
                <a:latin typeface="Times New Roman" panose="02020603050405020304" pitchFamily="18" charset="0"/>
                <a:ea typeface="方正舒体" pitchFamily="2" charset="-122"/>
              </a:rPr>
              <a:t>        </a:t>
            </a:r>
            <a:r>
              <a:rPr lang="zh-CN" altLang="en-US" sz="2400" b="1" dirty="0">
                <a:latin typeface="华文新魏" pitchFamily="2" charset="-122"/>
              </a:rPr>
              <a:t>其二，中华民族进行的不屈不挠的反侵略斗争（根本原因）。</a:t>
            </a:r>
            <a:r>
              <a:rPr lang="zh-CN" altLang="en-US" sz="2800" b="1" dirty="0">
                <a:solidFill>
                  <a:srgbClr val="FF3300"/>
                </a:solidFill>
                <a:latin typeface="华文新魏" pitchFamily="2" charset="-122"/>
              </a:rPr>
              <a:t> </a:t>
            </a:r>
            <a:endParaRPr lang="zh-CN" altLang="en-US" sz="2800" b="1" dirty="0">
              <a:solidFill>
                <a:srgbClr val="FF3300"/>
              </a:solidFill>
              <a:latin typeface="华文新魏" pitchFamily="2" charset="-122"/>
            </a:endParaRPr>
          </a:p>
        </p:txBody>
      </p:sp>
      <p:sp>
        <p:nvSpPr>
          <p:cNvPr id="5127" name="Text Box 5"/>
          <p:cNvSpPr txBox="1">
            <a:spLocks noChangeArrowheads="1"/>
          </p:cNvSpPr>
          <p:nvPr/>
        </p:nvSpPr>
        <p:spPr bwMode="auto">
          <a:xfrm>
            <a:off x="1000125" y="5984875"/>
            <a:ext cx="184150" cy="396875"/>
          </a:xfrm>
          <a:prstGeom prst="rect">
            <a:avLst/>
          </a:prstGeom>
          <a:noFill/>
          <a:ln w="9525">
            <a:noFill/>
            <a:miter lim="800000"/>
          </a:ln>
        </p:spPr>
        <p:txBody>
          <a:bodyPr wrap="none">
            <a:spAutoFit/>
          </a:bodyPr>
          <a:lstStyle/>
          <a:p>
            <a:pPr algn="ctr"/>
            <a:endParaRPr lang="zh-CN" altLang="en-US" sz="2000">
              <a:latin typeface="Times New Roman" panose="02020603050405020304" pitchFamily="18" charset="0"/>
              <a:ea typeface="隶书" pitchFamily="49" charset="-122"/>
            </a:endParaRPr>
          </a:p>
        </p:txBody>
      </p:sp>
      <p:grpSp>
        <p:nvGrpSpPr>
          <p:cNvPr id="2" name="Group 6"/>
          <p:cNvGrpSpPr/>
          <p:nvPr/>
        </p:nvGrpSpPr>
        <p:grpSpPr bwMode="auto">
          <a:xfrm>
            <a:off x="539552" y="1752600"/>
            <a:ext cx="8252023" cy="1992313"/>
            <a:chOff x="0" y="0"/>
            <a:chExt cx="4581" cy="1255"/>
          </a:xfrm>
        </p:grpSpPr>
        <p:sp>
          <p:nvSpPr>
            <p:cNvPr id="5130" name="Text Box 7"/>
            <p:cNvSpPr txBox="1">
              <a:spLocks noChangeArrowheads="1"/>
            </p:cNvSpPr>
            <p:nvPr/>
          </p:nvSpPr>
          <p:spPr bwMode="auto">
            <a:xfrm>
              <a:off x="1542" y="91"/>
              <a:ext cx="3039" cy="596"/>
            </a:xfrm>
            <a:prstGeom prst="rect">
              <a:avLst/>
            </a:prstGeom>
            <a:solidFill>
              <a:schemeClr val="bg1"/>
            </a:solidFill>
            <a:ln w="9525">
              <a:noFill/>
              <a:miter lim="800000"/>
            </a:ln>
          </p:spPr>
          <p:txBody>
            <a:bodyPr>
              <a:spAutoFit/>
            </a:bodyPr>
            <a:lstStyle/>
            <a:p>
              <a:pPr eaLnBrk="0" hangingPunct="0">
                <a:spcBef>
                  <a:spcPct val="50000"/>
                </a:spcBef>
              </a:pPr>
              <a:r>
                <a:rPr lang="zh-CN" altLang="en-US" sz="2800" b="1" dirty="0">
                  <a:latin typeface="华文新魏" pitchFamily="2" charset="-122"/>
                </a:rPr>
                <a:t>帝国主义列强并没有实现瓜分中国的图谋，其原因何在</a:t>
              </a:r>
              <a:r>
                <a:rPr lang="en-US" altLang="zh-CN" sz="2800" b="1" dirty="0">
                  <a:latin typeface="华文新魏" pitchFamily="2" charset="-122"/>
                </a:rPr>
                <a:t>?</a:t>
              </a:r>
              <a:r>
                <a:rPr lang="en-US" altLang="zh-CN" sz="2800" b="1" dirty="0">
                  <a:solidFill>
                    <a:srgbClr val="CC3300"/>
                  </a:solidFill>
                  <a:latin typeface="华文新魏" pitchFamily="2" charset="-122"/>
                </a:rPr>
                <a:t> </a:t>
              </a:r>
              <a:endParaRPr lang="en-US" altLang="zh-CN" sz="2800" b="1" dirty="0">
                <a:solidFill>
                  <a:srgbClr val="CC3300"/>
                </a:solidFill>
                <a:latin typeface="华文新魏" pitchFamily="2" charset="-122"/>
              </a:endParaRPr>
            </a:p>
          </p:txBody>
        </p:sp>
        <p:grpSp>
          <p:nvGrpSpPr>
            <p:cNvPr id="3" name="Group 8"/>
            <p:cNvGrpSpPr/>
            <p:nvPr/>
          </p:nvGrpSpPr>
          <p:grpSpPr bwMode="auto">
            <a:xfrm>
              <a:off x="0" y="0"/>
              <a:ext cx="1530" cy="1255"/>
              <a:chOff x="0" y="0"/>
              <a:chExt cx="1530" cy="1255"/>
            </a:xfrm>
          </p:grpSpPr>
          <p:sp useBgFill="1">
            <p:nvSpPr>
              <p:cNvPr id="5132" name="AutoShape 9"/>
              <p:cNvSpPr>
                <a:spLocks noChangeArrowheads="1"/>
              </p:cNvSpPr>
              <p:nvPr/>
            </p:nvSpPr>
            <p:spPr bwMode="auto">
              <a:xfrm>
                <a:off x="742" y="102"/>
                <a:ext cx="788" cy="817"/>
              </a:xfrm>
              <a:prstGeom prst="irregularSeal1">
                <a:avLst/>
              </a:prstGeom>
              <a:ln w="12700">
                <a:solidFill>
                  <a:srgbClr val="0000FF"/>
                </a:solidFill>
                <a:miter lim="800000"/>
              </a:ln>
            </p:spPr>
            <p:txBody>
              <a:bodyPr wrap="none" anchor="ctr">
                <a:spAutoFit/>
              </a:bodyPr>
              <a:lstStyle/>
              <a:p>
                <a:pPr algn="ctr" eaLnBrk="0" hangingPunct="0"/>
                <a:r>
                  <a:rPr lang="zh-CN" altLang="en-US" sz="2400" b="1" dirty="0">
                    <a:latin typeface="华文新魏" pitchFamily="2" charset="-122"/>
                    <a:ea typeface="华文新魏" pitchFamily="2" charset="-122"/>
                  </a:rPr>
                  <a:t>思考</a:t>
                </a:r>
                <a:endParaRPr lang="zh-CN" altLang="en-US" sz="2400" b="1" dirty="0">
                  <a:latin typeface="华文新魏" pitchFamily="2" charset="-122"/>
                  <a:ea typeface="华文新魏" pitchFamily="2" charset="-122"/>
                </a:endParaRPr>
              </a:p>
            </p:txBody>
          </p:sp>
          <p:graphicFrame>
            <p:nvGraphicFramePr>
              <p:cNvPr id="5122" name="Object 10">
                <a:hlinkClick r:id="rId2" action="ppaction://hlinksldjump"/>
              </p:cNvPr>
              <p:cNvGraphicFramePr>
                <a:graphicFrameLocks noChangeAspect="1"/>
              </p:cNvGraphicFramePr>
              <p:nvPr/>
            </p:nvGraphicFramePr>
            <p:xfrm>
              <a:off x="0" y="0"/>
              <a:ext cx="719" cy="1255"/>
            </p:xfrm>
            <a:graphic>
              <a:graphicData uri="http://schemas.openxmlformats.org/presentationml/2006/ole">
                <mc:AlternateContent xmlns:mc="http://schemas.openxmlformats.org/markup-compatibility/2006">
                  <mc:Choice xmlns:v="urn:schemas-microsoft-com:vml" Requires="v">
                    <p:oleObj spid="_x0000_s3073" name="" r:id="rId3" imgW="1514475" imgH="2219325" progId="PBrush">
                      <p:embed/>
                    </p:oleObj>
                  </mc:Choice>
                  <mc:Fallback>
                    <p:oleObj name="" r:id="rId3" imgW="1514475" imgH="2219325" progId="PBrush">
                      <p:embed/>
                      <p:pic>
                        <p:nvPicPr>
                          <p:cNvPr id="0" name="Object 10">
                            <a:hlinkClick r:id="rId2"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19" cy="125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7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lide(fromBottom)">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7763"/>
                                        </p:tgtEl>
                                        <p:attrNameLst>
                                          <p:attrName>style.visibility</p:attrName>
                                        </p:attrNameLst>
                                      </p:cBhvr>
                                      <p:to>
                                        <p:strVal val="visible"/>
                                      </p:to>
                                    </p:set>
                                    <p:animEffect transition="in" filter="dissolve">
                                      <p:cBhvr>
                                        <p:cTn id="16" dur="500"/>
                                        <p:tgtEl>
                                          <p:spTgt spid="11776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7764"/>
                                        </p:tgtEl>
                                        <p:attrNameLst>
                                          <p:attrName>style.visibility</p:attrName>
                                        </p:attrNameLst>
                                      </p:cBhvr>
                                      <p:to>
                                        <p:strVal val="visible"/>
                                      </p:to>
                                    </p:set>
                                    <p:animEffect transition="in" filter="dissolve">
                                      <p:cBhvr>
                                        <p:cTn id="21" dur="500"/>
                                        <p:tgtEl>
                                          <p:spTgt spid="117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animBg="1" autoUpdateAnimBg="0"/>
      <p:bldP spid="117763" grpId="0" animBg="1" autoUpdateAnimBg="0"/>
      <p:bldP spid="117764"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sz="quarter" idx="1"/>
          </p:nvPr>
        </p:nvSpPr>
        <p:spPr>
          <a:xfrm>
            <a:off x="323528" y="1981200"/>
            <a:ext cx="8640960" cy="2887960"/>
          </a:xfrm>
          <a:solidFill>
            <a:schemeClr val="bg1"/>
          </a:solidFill>
        </p:spPr>
        <p:txBody>
          <a:bodyPr>
            <a:normAutofit/>
          </a:bodyPr>
          <a:lstStyle/>
          <a:p>
            <a:pPr eaLnBrk="1" hangingPunct="1"/>
            <a:r>
              <a:rPr lang="en-US" altLang="zh-CN" sz="2400" b="1" dirty="0">
                <a:latin typeface="华文新魏" pitchFamily="2" charset="-122"/>
                <a:ea typeface="华文新魏" pitchFamily="2" charset="-122"/>
              </a:rPr>
              <a:t>1900</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7</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15</a:t>
            </a:r>
            <a:r>
              <a:rPr lang="zh-CN" altLang="en-US" sz="2400" b="1" dirty="0">
                <a:latin typeface="华文新魏" pitchFamily="2" charset="-122"/>
                <a:ea typeface="华文新魏" pitchFamily="2" charset="-122"/>
              </a:rPr>
              <a:t>日，中国瑷珲</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今黑龙江爱辉</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驻军阻止俄轮前进，阿穆尔省当局以此为借口，下令搜捕海兰泡华侨，于</a:t>
            </a:r>
            <a:r>
              <a:rPr lang="en-US" altLang="zh-CN" sz="2400" b="1" dirty="0">
                <a:latin typeface="华文新魏" pitchFamily="2" charset="-122"/>
                <a:ea typeface="华文新魏" pitchFamily="2" charset="-122"/>
              </a:rPr>
              <a:t>17</a:t>
            </a:r>
            <a:r>
              <a:rPr lang="zh-CN" altLang="en-US" sz="2400" b="1" dirty="0">
                <a:latin typeface="华文新魏" pitchFamily="2" charset="-122"/>
                <a:ea typeface="华文新魏" pitchFamily="2" charset="-122"/>
              </a:rPr>
              <a:t>日至</a:t>
            </a:r>
            <a:r>
              <a:rPr lang="en-US" altLang="zh-CN" sz="2400" b="1" dirty="0">
                <a:latin typeface="华文新魏" pitchFamily="2" charset="-122"/>
                <a:ea typeface="华文新魏" pitchFamily="2" charset="-122"/>
              </a:rPr>
              <a:t>21</a:t>
            </a:r>
            <a:r>
              <a:rPr lang="zh-CN" altLang="en-US" sz="2400" b="1" dirty="0">
                <a:latin typeface="华文新魏" pitchFamily="2" charset="-122"/>
                <a:ea typeface="华文新魏" pitchFamily="2" charset="-122"/>
              </a:rPr>
              <a:t>日将被捕者分四批屠杀和淹死在黑龙江中，殉难者五千余人（一说六七千人）。同时，俄兵侵入江东六十四屯，恣意烧杀，将中国居民赶出家园，凡未及过江者被</a:t>
            </a:r>
            <a:r>
              <a:rPr lang="zh-CN" altLang="en-US" sz="2400" b="1" dirty="0">
                <a:ea typeface="华文新魏" pitchFamily="2" charset="-122"/>
              </a:rPr>
              <a:t>“</a:t>
            </a:r>
            <a:r>
              <a:rPr lang="zh-CN" altLang="en-US" sz="2400" b="1" dirty="0">
                <a:latin typeface="华文新魏" pitchFamily="2" charset="-122"/>
                <a:ea typeface="华文新魏" pitchFamily="2" charset="-122"/>
              </a:rPr>
              <a:t>一同逼入江中</a:t>
            </a:r>
            <a:r>
              <a:rPr lang="zh-CN" altLang="en-US" sz="2400" b="1" dirty="0">
                <a:ea typeface="华文新魏" pitchFamily="2" charset="-122"/>
              </a:rPr>
              <a:t>”</a:t>
            </a:r>
            <a:r>
              <a:rPr lang="zh-CN" altLang="en-US" sz="2400" b="1" dirty="0">
                <a:latin typeface="华文新魏" pitchFamily="2" charset="-122"/>
                <a:ea typeface="华文新魏" pitchFamily="2" charset="-122"/>
              </a:rPr>
              <a:t>，</a:t>
            </a:r>
            <a:r>
              <a:rPr lang="zh-CN" altLang="en-US" sz="2400" b="1" dirty="0">
                <a:ea typeface="华文新魏" pitchFamily="2" charset="-122"/>
              </a:rPr>
              <a:t>“</a:t>
            </a:r>
            <a:r>
              <a:rPr lang="zh-CN" altLang="en-US" sz="2400" b="1" dirty="0">
                <a:latin typeface="华文新魏" pitchFamily="2" charset="-122"/>
                <a:ea typeface="华文新魏" pitchFamily="2" charset="-122"/>
              </a:rPr>
              <a:t>浮尸蔽江者数日</a:t>
            </a:r>
            <a:r>
              <a:rPr lang="zh-CN" altLang="en-US" sz="2400" b="1" dirty="0">
                <a:ea typeface="华文新魏" pitchFamily="2" charset="-122"/>
              </a:rPr>
              <a:t>”</a:t>
            </a:r>
            <a:r>
              <a:rPr lang="zh-CN" altLang="en-US" sz="2400" b="1" dirty="0">
                <a:latin typeface="华文新魏" pitchFamily="2" charset="-122"/>
                <a:ea typeface="华文新魏" pitchFamily="2" charset="-122"/>
              </a:rPr>
              <a:t>，</a:t>
            </a:r>
            <a:r>
              <a:rPr lang="zh-CN" altLang="en-US" sz="2400" b="1" dirty="0">
                <a:ea typeface="华文新魏" pitchFamily="2" charset="-122"/>
              </a:rPr>
              <a:t>“</a:t>
            </a:r>
            <a:r>
              <a:rPr lang="zh-CN" altLang="en-US" sz="2400" b="1" dirty="0">
                <a:latin typeface="华文新魏" pitchFamily="2" charset="-122"/>
                <a:ea typeface="华文新魏" pitchFamily="2" charset="-122"/>
              </a:rPr>
              <a:t>死者七千多人</a:t>
            </a:r>
            <a:r>
              <a:rPr lang="zh-CN" altLang="en-US" sz="2400" b="1" dirty="0">
                <a:ea typeface="华文新魏" pitchFamily="2" charset="-122"/>
              </a:rPr>
              <a:t>”</a:t>
            </a:r>
            <a:r>
              <a:rPr lang="zh-CN" altLang="en-US" sz="2400" b="1" dirty="0">
                <a:latin typeface="华文新魏" pitchFamily="2" charset="-122"/>
                <a:ea typeface="华文新魏" pitchFamily="2" charset="-122"/>
              </a:rPr>
              <a:t>。六十四屯的土地被沙俄霸占，中国居民的财产损失达三百余万两白银。 </a:t>
            </a:r>
            <a:endParaRPr lang="zh-CN" altLang="en-US" sz="2400" b="1" dirty="0">
              <a:latin typeface="华文新魏" pitchFamily="2" charset="-122"/>
              <a:ea typeface="华文新魏" pitchFamily="2" charset="-122"/>
            </a:endParaRPr>
          </a:p>
        </p:txBody>
      </p:sp>
      <p:grpSp>
        <p:nvGrpSpPr>
          <p:cNvPr id="6" name="组合 5"/>
          <p:cNvGrpSpPr/>
          <p:nvPr/>
        </p:nvGrpSpPr>
        <p:grpSpPr>
          <a:xfrm>
            <a:off x="539552" y="476672"/>
            <a:ext cx="1728192" cy="1216136"/>
            <a:chOff x="539552" y="476672"/>
            <a:chExt cx="1728192" cy="1216136"/>
          </a:xfrm>
        </p:grpSpPr>
        <p:pic>
          <p:nvPicPr>
            <p:cNvPr id="23557" name="Picture 4" descr="练习1"/>
            <p:cNvPicPr>
              <a:picLocks noChangeAspect="1" noChangeArrowheads="1"/>
            </p:cNvPicPr>
            <p:nvPr/>
          </p:nvPicPr>
          <p:blipFill>
            <a:blip r:embed="rId1" cstate="print"/>
            <a:srcRect/>
            <a:stretch>
              <a:fillRect/>
            </a:stretch>
          </p:blipFill>
          <p:spPr bwMode="auto">
            <a:xfrm>
              <a:off x="539552" y="476672"/>
              <a:ext cx="1728192" cy="1216136"/>
            </a:xfrm>
            <a:prstGeom prst="rect">
              <a:avLst/>
            </a:prstGeom>
            <a:noFill/>
            <a:ln w="9525">
              <a:noFill/>
              <a:miter lim="800000"/>
              <a:headEnd/>
              <a:tailEnd/>
            </a:ln>
          </p:spPr>
        </p:pic>
        <p:sp>
          <p:nvSpPr>
            <p:cNvPr id="19461" name="Rectangle 5" descr="信纸"/>
            <p:cNvSpPr>
              <a:spLocks noChangeArrowheads="1"/>
            </p:cNvSpPr>
            <p:nvPr/>
          </p:nvSpPr>
          <p:spPr bwMode="auto">
            <a:xfrm>
              <a:off x="755576" y="620688"/>
              <a:ext cx="1086026" cy="547261"/>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3200" b="1" dirty="0">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3200" b="1" dirty="0">
                <a:solidFill>
                  <a:srgbClr val="800000"/>
                </a:solidFill>
                <a:effectLst>
                  <a:outerShdw blurRad="38100" dist="38100" dir="2700000" algn="tl">
                    <a:srgbClr val="C0C0C0"/>
                  </a:outerShdw>
                </a:effectLst>
                <a:latin typeface="隶书" pitchFamily="49" charset="-122"/>
                <a:ea typeface="隶书" pitchFamily="49" charset="-122"/>
              </a:endParaRPr>
            </a:p>
          </p:txBody>
        </p:sp>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395536" y="277813"/>
            <a:ext cx="8291264" cy="1422400"/>
          </a:xfrm>
        </p:spPr>
        <p:txBody>
          <a:bodyPr/>
          <a:lstStyle/>
          <a:p>
            <a:pPr eaLnBrk="1" hangingPunct="1"/>
            <a:r>
              <a:rPr lang="zh-CN" altLang="en-US" sz="3800" b="1" dirty="0">
                <a:latin typeface="华文新魏" pitchFamily="2" charset="-122"/>
                <a:ea typeface="华文新魏" pitchFamily="2" charset="-122"/>
              </a:rPr>
              <a:t>（</a:t>
            </a:r>
            <a:r>
              <a:rPr lang="en-US" altLang="zh-CN" sz="3800" b="1" dirty="0">
                <a:latin typeface="华文新魏" pitchFamily="2" charset="-122"/>
                <a:ea typeface="华文新魏" pitchFamily="2" charset="-122"/>
              </a:rPr>
              <a:t>1</a:t>
            </a:r>
            <a:r>
              <a:rPr lang="zh-CN" altLang="en-US" sz="3800" b="1" dirty="0">
                <a:latin typeface="华文新魏" pitchFamily="2" charset="-122"/>
                <a:ea typeface="华文新魏" pitchFamily="2" charset="-122"/>
              </a:rPr>
              <a:t>）帝国主义列强之间的矛盾和互相制约</a:t>
            </a:r>
            <a:endParaRPr lang="zh-CN" altLang="en-US" sz="3800" b="1" dirty="0">
              <a:latin typeface="华文新魏" pitchFamily="2" charset="-122"/>
              <a:ea typeface="华文新魏" pitchFamily="2" charset="-122"/>
            </a:endParaRPr>
          </a:p>
        </p:txBody>
      </p:sp>
      <p:sp>
        <p:nvSpPr>
          <p:cNvPr id="114691" name="Rectangle 3"/>
          <p:cNvSpPr>
            <a:spLocks noGrp="1" noChangeArrowheads="1"/>
          </p:cNvSpPr>
          <p:nvPr>
            <p:ph sz="quarter" idx="1"/>
          </p:nvPr>
        </p:nvSpPr>
        <p:spPr>
          <a:xfrm>
            <a:off x="285720" y="1928802"/>
            <a:ext cx="3220062" cy="4502584"/>
          </a:xfrm>
          <a:solidFill>
            <a:schemeClr val="bg1"/>
          </a:solidFill>
        </p:spPr>
        <p:txBody>
          <a:bodyPr>
            <a:normAutofit fontScale="92500" lnSpcReduction="10000"/>
          </a:bodyPr>
          <a:lstStyle/>
          <a:p>
            <a:pPr eaLnBrk="1" hangingPunct="1">
              <a:lnSpc>
                <a:spcPct val="90000"/>
              </a:lnSpc>
            </a:pPr>
            <a:r>
              <a:rPr lang="zh-CN" altLang="en-US" sz="2400" b="1" dirty="0">
                <a:ea typeface="华文新魏" pitchFamily="2" charset="-122"/>
              </a:rPr>
              <a:t>“英国极不愿意法国进据云南，日本占领福建。日本方面对于德国之据有山东，则认为危险万分。各国方面对于英人之垄断长江，认为势难坐视。”俄国独占东北三省，更使英、日等国强烈不满。因此，要实现瓜分中国，“彼此之间必将发生无限纠葛”，甚至会爆发战争。                                             </a:t>
            </a:r>
            <a:endParaRPr lang="en-US" altLang="zh-CN" sz="2400" b="1" dirty="0">
              <a:ea typeface="华文新魏" pitchFamily="2" charset="-122"/>
            </a:endParaRPr>
          </a:p>
          <a:p>
            <a:pPr eaLnBrk="1" hangingPunct="1">
              <a:lnSpc>
                <a:spcPct val="90000"/>
              </a:lnSpc>
            </a:pPr>
            <a:r>
              <a:rPr lang="en-US" altLang="zh-CN" sz="2400" b="1" dirty="0">
                <a:ea typeface="华文新魏" pitchFamily="2" charset="-122"/>
              </a:rPr>
              <a:t>         ----</a:t>
            </a:r>
            <a:r>
              <a:rPr lang="zh-CN" altLang="en-US" sz="1800" b="1" dirty="0">
                <a:solidFill>
                  <a:schemeClr val="tx2"/>
                </a:solidFill>
              </a:rPr>
              <a:t>瓦德西（</a:t>
            </a:r>
            <a:r>
              <a:rPr lang="en-US" altLang="zh-CN" sz="1800" b="1" dirty="0">
                <a:solidFill>
                  <a:schemeClr val="tx2"/>
                </a:solidFill>
              </a:rPr>
              <a:t>1832--1904</a:t>
            </a:r>
            <a:r>
              <a:rPr lang="zh-CN" altLang="en-US" sz="1800" b="1" dirty="0">
                <a:solidFill>
                  <a:schemeClr val="tx2"/>
                </a:solidFill>
              </a:rPr>
              <a:t>）  </a:t>
            </a:r>
            <a:endParaRPr lang="zh-CN" altLang="en-US" sz="1800" b="1" dirty="0">
              <a:solidFill>
                <a:schemeClr val="tx2"/>
              </a:solidFill>
            </a:endParaRPr>
          </a:p>
        </p:txBody>
      </p:sp>
      <p:pic>
        <p:nvPicPr>
          <p:cNvPr id="114692" name="Picture 4" descr="瓜分4"/>
          <p:cNvPicPr>
            <a:picLocks noChangeAspect="1" noChangeArrowheads="1"/>
          </p:cNvPicPr>
          <p:nvPr/>
        </p:nvPicPr>
        <p:blipFill>
          <a:blip r:embed="rId1" cstate="print"/>
          <a:srcRect/>
          <a:stretch>
            <a:fillRect/>
          </a:stretch>
        </p:blipFill>
        <p:spPr bwMode="auto">
          <a:xfrm>
            <a:off x="3286116" y="2143116"/>
            <a:ext cx="5502955" cy="4084506"/>
          </a:xfrm>
          <a:prstGeom prst="rect">
            <a:avLst/>
          </a:prstGeom>
          <a:noFill/>
          <a:ln w="9525">
            <a:noFill/>
            <a:miter lim="800000"/>
            <a:headEnd/>
            <a:tailEnd/>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323528" y="279400"/>
            <a:ext cx="8363272" cy="1398588"/>
          </a:xfrm>
        </p:spPr>
        <p:txBody>
          <a:bodyPr/>
          <a:lstStyle/>
          <a:p>
            <a:pPr eaLnBrk="1" hangingPunct="1"/>
            <a:r>
              <a:rPr lang="zh-CN" altLang="en-US" sz="3800" b="1" dirty="0">
                <a:solidFill>
                  <a:schemeClr val="tx1"/>
                </a:solidFill>
              </a:rPr>
              <a:t>（</a:t>
            </a:r>
            <a:r>
              <a:rPr lang="en-US" altLang="zh-CN" sz="3800" b="1" dirty="0">
                <a:solidFill>
                  <a:schemeClr val="tx1"/>
                </a:solidFill>
              </a:rPr>
              <a:t>2</a:t>
            </a:r>
            <a:r>
              <a:rPr lang="zh-CN" altLang="en-US" sz="3800" b="1" dirty="0">
                <a:solidFill>
                  <a:schemeClr val="tx1"/>
                </a:solidFill>
              </a:rPr>
              <a:t>） </a:t>
            </a:r>
            <a:r>
              <a:rPr lang="zh-CN" altLang="en-US" sz="3800" b="1" dirty="0">
                <a:latin typeface="华文新魏" pitchFamily="2" charset="-122"/>
                <a:ea typeface="华文新魏" pitchFamily="2" charset="-122"/>
              </a:rPr>
              <a:t>中华民族进行的不屈不挠的反侵略斗争（根本原因）</a:t>
            </a:r>
            <a:endParaRPr lang="zh-CN" altLang="en-US" sz="3800" b="1" dirty="0">
              <a:solidFill>
                <a:schemeClr val="tx1"/>
              </a:solidFill>
            </a:endParaRPr>
          </a:p>
        </p:txBody>
      </p:sp>
      <p:sp>
        <p:nvSpPr>
          <p:cNvPr id="115715" name="Rectangle 3"/>
          <p:cNvSpPr>
            <a:spLocks noGrp="1" noChangeArrowheads="1"/>
          </p:cNvSpPr>
          <p:nvPr>
            <p:ph sz="quarter" idx="1"/>
          </p:nvPr>
        </p:nvSpPr>
        <p:spPr>
          <a:xfrm>
            <a:off x="539552" y="2420889"/>
            <a:ext cx="3496816" cy="2880320"/>
          </a:xfrm>
        </p:spPr>
        <p:txBody>
          <a:bodyPr>
            <a:normAutofit/>
          </a:bodyPr>
          <a:lstStyle/>
          <a:p>
            <a:pPr eaLnBrk="1" hangingPunct="1"/>
            <a:r>
              <a:rPr lang="zh-CN" altLang="en-US" b="1" dirty="0"/>
              <a:t>包括义和团在内的中华民族为反侵略所进行的前赴后继的战斗，打碎了帝国主义列强瓜分和灭亡中国的图谋。</a:t>
            </a:r>
            <a:endParaRPr lang="zh-CN" altLang="en-US" dirty="0"/>
          </a:p>
        </p:txBody>
      </p:sp>
      <p:pic>
        <p:nvPicPr>
          <p:cNvPr id="115716" name="Picture 4" descr="pa00191826"/>
          <p:cNvPicPr>
            <a:picLocks noChangeAspect="1" noChangeArrowheads="1"/>
          </p:cNvPicPr>
          <p:nvPr/>
        </p:nvPicPr>
        <p:blipFill>
          <a:blip r:embed="rId1" cstate="print"/>
          <a:srcRect/>
          <a:stretch>
            <a:fillRect/>
          </a:stretch>
        </p:blipFill>
        <p:spPr bwMode="auto">
          <a:xfrm>
            <a:off x="4283968" y="2348880"/>
            <a:ext cx="4318858" cy="3064644"/>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u=1937231901,601253510&amp;fm=21&amp;gp=0"/>
          <p:cNvPicPr>
            <a:picLocks noChangeAspect="1" noChangeArrowheads="1"/>
          </p:cNvPicPr>
          <p:nvPr/>
        </p:nvPicPr>
        <p:blipFill>
          <a:blip r:embed="rId1" cstate="print"/>
          <a:srcRect/>
          <a:stretch>
            <a:fillRect/>
          </a:stretch>
        </p:blipFill>
        <p:spPr bwMode="auto">
          <a:xfrm>
            <a:off x="7086600" y="0"/>
            <a:ext cx="1676400" cy="2095500"/>
          </a:xfrm>
          <a:prstGeom prst="rect">
            <a:avLst/>
          </a:prstGeom>
          <a:noFill/>
          <a:ln w="9525">
            <a:noFill/>
            <a:miter lim="800000"/>
            <a:headEnd/>
            <a:tailEnd/>
          </a:ln>
        </p:spPr>
      </p:pic>
      <p:pic>
        <p:nvPicPr>
          <p:cNvPr id="116739" name="Picture 3" descr="2006323204324560"/>
          <p:cNvPicPr>
            <a:picLocks noChangeAspect="1" noChangeArrowheads="1"/>
          </p:cNvPicPr>
          <p:nvPr/>
        </p:nvPicPr>
        <p:blipFill>
          <a:blip r:embed="rId2" cstate="print"/>
          <a:srcRect/>
          <a:stretch>
            <a:fillRect/>
          </a:stretch>
        </p:blipFill>
        <p:spPr bwMode="auto">
          <a:xfrm>
            <a:off x="5562600" y="1752600"/>
            <a:ext cx="3295650" cy="3962400"/>
          </a:xfrm>
          <a:prstGeom prst="rect">
            <a:avLst/>
          </a:prstGeom>
          <a:noFill/>
          <a:ln w="9525">
            <a:noFill/>
            <a:miter lim="800000"/>
            <a:headEnd/>
            <a:tailEnd/>
          </a:ln>
        </p:spPr>
      </p:pic>
      <p:sp>
        <p:nvSpPr>
          <p:cNvPr id="120836" name="AutoShape 4"/>
          <p:cNvSpPr>
            <a:spLocks noChangeArrowheads="1"/>
          </p:cNvSpPr>
          <p:nvPr/>
        </p:nvSpPr>
        <p:spPr bwMode="auto">
          <a:xfrm>
            <a:off x="228600" y="1371600"/>
            <a:ext cx="5029200" cy="4724400"/>
          </a:xfrm>
          <a:prstGeom prst="cloudCallout">
            <a:avLst>
              <a:gd name="adj1" fmla="val 95833"/>
              <a:gd name="adj2" fmla="val -58838"/>
            </a:avLst>
          </a:prstGeom>
          <a:solidFill>
            <a:schemeClr val="bg1"/>
          </a:solidFill>
          <a:ln w="9525">
            <a:solidFill>
              <a:schemeClr val="tx1"/>
            </a:solidFill>
            <a:round/>
          </a:ln>
        </p:spPr>
        <p:txBody>
          <a:bodyPr/>
          <a:lstStyle/>
          <a:p>
            <a:r>
              <a:rPr lang="zh-CN" altLang="en-US" dirty="0">
                <a:ea typeface="宋体" panose="02010600030101010101" pitchFamily="2" charset="-122"/>
              </a:rPr>
              <a:t> </a:t>
            </a:r>
            <a:r>
              <a:rPr lang="zh-CN" altLang="en-US" sz="2000" b="1" dirty="0">
                <a:latin typeface="华文新魏" pitchFamily="2" charset="-122"/>
                <a:ea typeface="华文新魏" pitchFamily="2" charset="-122"/>
              </a:rPr>
              <a:t>“吾人对于中国群众，不能视为已成衰弱或已失德性之人，彼等在实际上，尚含有无限蓬勃生气。”</a:t>
            </a:r>
            <a:endParaRPr lang="zh-CN" altLang="en-US" sz="2000" b="1" dirty="0">
              <a:latin typeface="华文新魏" pitchFamily="2" charset="-122"/>
              <a:ea typeface="华文新魏" pitchFamily="2" charset="-122"/>
            </a:endParaRPr>
          </a:p>
          <a:p>
            <a:r>
              <a:rPr lang="zh-CN" altLang="en-US" sz="2000" b="1" dirty="0">
                <a:latin typeface="华文新魏" pitchFamily="2" charset="-122"/>
                <a:ea typeface="华文新魏" pitchFamily="2" charset="-122"/>
              </a:rPr>
              <a:t>“至于中国所有好战精神，尚未完全丧失，可于此次‘拳民运动’中见之。”</a:t>
            </a:r>
            <a:endParaRPr lang="zh-CN" altLang="en-US" sz="2000" b="1" dirty="0">
              <a:latin typeface="华文新魏" pitchFamily="2" charset="-122"/>
              <a:ea typeface="华文新魏" pitchFamily="2" charset="-122"/>
            </a:endParaRPr>
          </a:p>
          <a:p>
            <a:r>
              <a:rPr lang="zh-CN" altLang="en-US" sz="2000" b="1" dirty="0">
                <a:latin typeface="华文新魏" pitchFamily="2" charset="-122"/>
                <a:ea typeface="华文新魏" pitchFamily="2" charset="-122"/>
              </a:rPr>
              <a:t>“无论欧、美、日本各国，皆无此脑力与兵力，可以统治此天下生灵四分之一也。”“故瓜分一事，实为下策。”</a:t>
            </a:r>
            <a:endParaRPr lang="zh-CN" altLang="en-US" sz="2000" b="1" dirty="0">
              <a:latin typeface="华文新魏" pitchFamily="2" charset="-122"/>
              <a:ea typeface="华文新魏" pitchFamily="2" charset="-122"/>
            </a:endParaRPr>
          </a:p>
        </p:txBody>
      </p:sp>
      <p:sp>
        <p:nvSpPr>
          <p:cNvPr id="116741" name="Rectangle 5"/>
          <p:cNvSpPr>
            <a:spLocks noChangeArrowheads="1"/>
          </p:cNvSpPr>
          <p:nvPr/>
        </p:nvSpPr>
        <p:spPr bwMode="auto">
          <a:xfrm>
            <a:off x="5867400" y="5836057"/>
            <a:ext cx="1781257" cy="276999"/>
          </a:xfrm>
          <a:prstGeom prst="rect">
            <a:avLst/>
          </a:prstGeom>
          <a:noFill/>
          <a:ln w="9525">
            <a:noFill/>
            <a:miter lim="800000"/>
          </a:ln>
        </p:spPr>
        <p:txBody>
          <a:bodyPr wrap="none" anchor="ctr">
            <a:spAutoFit/>
          </a:bodyPr>
          <a:lstStyle/>
          <a:p>
            <a:r>
              <a:rPr lang="zh-CN" altLang="en-US" sz="1200" b="1" dirty="0">
                <a:solidFill>
                  <a:schemeClr val="tx2"/>
                </a:solidFill>
                <a:ea typeface="宋体" panose="02010600030101010101" pitchFamily="2" charset="-122"/>
              </a:rPr>
              <a:t>瓦德西（ </a:t>
            </a:r>
            <a:r>
              <a:rPr lang="en-US" altLang="zh-CN" sz="1200" b="1" dirty="0">
                <a:solidFill>
                  <a:schemeClr val="tx2"/>
                </a:solidFill>
                <a:ea typeface="宋体" panose="02010600030101010101" pitchFamily="2" charset="-122"/>
              </a:rPr>
              <a:t>1832- -1904</a:t>
            </a:r>
            <a:r>
              <a:rPr lang="zh-CN" altLang="en-US" sz="1200" b="1" dirty="0">
                <a:solidFill>
                  <a:schemeClr val="tx2"/>
                </a:solidFill>
                <a:ea typeface="宋体" panose="02010600030101010101" pitchFamily="2" charset="-122"/>
              </a:rPr>
              <a:t>）</a:t>
            </a:r>
            <a:endParaRPr lang="zh-CN" altLang="en-US" sz="1200" b="1" dirty="0">
              <a:solidFill>
                <a:schemeClr val="tx2"/>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0836"/>
                                        </p:tgtEl>
                                        <p:attrNameLst>
                                          <p:attrName>style.visibility</p:attrName>
                                        </p:attrNameLst>
                                      </p:cBhvr>
                                      <p:to>
                                        <p:strVal val="visible"/>
                                      </p:to>
                                    </p:set>
                                    <p:anim calcmode="lin" valueType="num">
                                      <p:cBhvr additive="base">
                                        <p:cTn id="7" dur="500" fill="hold"/>
                                        <p:tgtEl>
                                          <p:spTgt spid="120836"/>
                                        </p:tgtEl>
                                        <p:attrNameLst>
                                          <p:attrName>ppt_x</p:attrName>
                                        </p:attrNameLst>
                                      </p:cBhvr>
                                      <p:tavLst>
                                        <p:tav tm="0">
                                          <p:val>
                                            <p:strVal val="#ppt_x"/>
                                          </p:val>
                                        </p:tav>
                                        <p:tav tm="100000">
                                          <p:val>
                                            <p:strVal val="#ppt_x"/>
                                          </p:val>
                                        </p:tav>
                                      </p:tavLst>
                                    </p:anim>
                                    <p:anim calcmode="lin" valueType="num">
                                      <p:cBhvr additive="base">
                                        <p:cTn id="8" dur="500" fill="hold"/>
                                        <p:tgtEl>
                                          <p:spTgt spid="1208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6" grpId="0" animBg="1"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990600" y="332656"/>
            <a:ext cx="2736850" cy="4210288"/>
            <a:chOff x="990600" y="332656"/>
            <a:chExt cx="2736850" cy="4210288"/>
          </a:xfrm>
        </p:grpSpPr>
        <p:pic>
          <p:nvPicPr>
            <p:cNvPr id="117762" name="Picture 2" descr="20131017084010240">
              <a:hlinkClick r:id="rId1"/>
            </p:cNvPr>
            <p:cNvPicPr>
              <a:picLocks noChangeAspect="1" noChangeArrowheads="1"/>
            </p:cNvPicPr>
            <p:nvPr/>
          </p:nvPicPr>
          <p:blipFill>
            <a:blip r:embed="rId2" cstate="print"/>
            <a:srcRect/>
            <a:stretch>
              <a:fillRect/>
            </a:stretch>
          </p:blipFill>
          <p:spPr bwMode="auto">
            <a:xfrm>
              <a:off x="990600" y="332656"/>
              <a:ext cx="2736850" cy="3857625"/>
            </a:xfrm>
            <a:prstGeom prst="rect">
              <a:avLst/>
            </a:prstGeom>
            <a:noFill/>
            <a:ln w="9525">
              <a:noFill/>
              <a:miter lim="800000"/>
              <a:headEnd/>
              <a:tailEnd/>
            </a:ln>
          </p:spPr>
        </p:pic>
        <p:sp>
          <p:nvSpPr>
            <p:cNvPr id="117763" name="Rectangle 3"/>
            <p:cNvSpPr>
              <a:spLocks noChangeArrowheads="1"/>
            </p:cNvSpPr>
            <p:nvPr/>
          </p:nvSpPr>
          <p:spPr bwMode="auto">
            <a:xfrm>
              <a:off x="1403648" y="4265945"/>
              <a:ext cx="1569660" cy="276999"/>
            </a:xfrm>
            <a:prstGeom prst="rect">
              <a:avLst/>
            </a:prstGeom>
            <a:noFill/>
            <a:ln w="9525">
              <a:noFill/>
              <a:miter lim="800000"/>
            </a:ln>
          </p:spPr>
          <p:txBody>
            <a:bodyPr wrap="none" anchor="ctr">
              <a:spAutoFit/>
            </a:bodyPr>
            <a:lstStyle/>
            <a:p>
              <a:pPr algn="ctr"/>
              <a:r>
                <a:rPr lang="zh-CN" altLang="en-US" sz="1200" b="1" dirty="0">
                  <a:latin typeface="华文新魏" pitchFamily="2" charset="-122"/>
                </a:rPr>
                <a:t>赫德（</a:t>
              </a:r>
              <a:r>
                <a:rPr lang="en-US" altLang="zh-CN" sz="1200" b="1" dirty="0">
                  <a:latin typeface="华文新魏" pitchFamily="2" charset="-122"/>
                </a:rPr>
                <a:t>1835- -1911</a:t>
              </a:r>
              <a:r>
                <a:rPr lang="zh-CN" altLang="en-US" sz="1200" b="1" dirty="0">
                  <a:latin typeface="华文新魏" pitchFamily="2" charset="-122"/>
                </a:rPr>
                <a:t>）</a:t>
              </a:r>
              <a:r>
                <a:rPr lang="en-US" altLang="zh-CN" sz="1200" b="1" dirty="0">
                  <a:latin typeface="华文新魏" pitchFamily="2" charset="-122"/>
                </a:rPr>
                <a:t> </a:t>
              </a:r>
              <a:endParaRPr lang="en-US" altLang="zh-CN" sz="1200" b="1" dirty="0">
                <a:latin typeface="华文新魏" pitchFamily="2" charset="-122"/>
              </a:endParaRPr>
            </a:p>
          </p:txBody>
        </p:sp>
      </p:grpSp>
      <p:sp>
        <p:nvSpPr>
          <p:cNvPr id="121860" name="AutoShape 4"/>
          <p:cNvSpPr>
            <a:spLocks noChangeArrowheads="1"/>
          </p:cNvSpPr>
          <p:nvPr/>
        </p:nvSpPr>
        <p:spPr bwMode="auto">
          <a:xfrm flipH="1">
            <a:off x="4211960" y="2420888"/>
            <a:ext cx="4419600" cy="4114800"/>
          </a:xfrm>
          <a:prstGeom prst="cloudCallout">
            <a:avLst>
              <a:gd name="adj1" fmla="val 89178"/>
              <a:gd name="adj2" fmla="val -58031"/>
            </a:avLst>
          </a:prstGeom>
          <a:solidFill>
            <a:schemeClr val="bg1"/>
          </a:solidFill>
          <a:ln w="9525">
            <a:solidFill>
              <a:schemeClr val="tx1"/>
            </a:solidFill>
            <a:round/>
          </a:ln>
        </p:spPr>
        <p:txBody>
          <a:bodyPr/>
          <a:lstStyle/>
          <a:p>
            <a:r>
              <a:rPr lang="zh-CN" altLang="en-US" sz="2000" b="1" dirty="0">
                <a:latin typeface="华文新魏" pitchFamily="2" charset="-122"/>
                <a:ea typeface="华文新魏" pitchFamily="2" charset="-122"/>
              </a:rPr>
              <a:t>不论中国哪一部分领土被分割去，都必须用武力来统治。像这样，被分割去的领土越大，治理起来所需要的兵力就越多</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而骚乱和叛乱的发生就越是确定无疑。中国如被瓜分，全国即将协同一致来反对参与瓜分的那几个外国统治者。</a:t>
            </a:r>
            <a:endParaRPr lang="zh-CN" altLang="en-US" sz="2000" b="1" dirty="0">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1860"/>
                                        </p:tgtEl>
                                        <p:attrNameLst>
                                          <p:attrName>style.visibility</p:attrName>
                                        </p:attrNameLst>
                                      </p:cBhvr>
                                      <p:to>
                                        <p:strVal val="visible"/>
                                      </p:to>
                                    </p:set>
                                    <p:anim calcmode="lin" valueType="num">
                                      <p:cBhvr additive="base">
                                        <p:cTn id="7" dur="500" fill="hold"/>
                                        <p:tgtEl>
                                          <p:spTgt spid="121860"/>
                                        </p:tgtEl>
                                        <p:attrNameLst>
                                          <p:attrName>ppt_x</p:attrName>
                                        </p:attrNameLst>
                                      </p:cBhvr>
                                      <p:tavLst>
                                        <p:tav tm="0">
                                          <p:val>
                                            <p:strVal val="#ppt_x"/>
                                          </p:val>
                                        </p:tav>
                                        <p:tav tm="100000">
                                          <p:val>
                                            <p:strVal val="#ppt_x"/>
                                          </p:val>
                                        </p:tav>
                                      </p:tavLst>
                                    </p:anim>
                                    <p:anim calcmode="lin" valueType="num">
                                      <p:cBhvr additive="base">
                                        <p:cTn id="8" dur="500" fill="hold"/>
                                        <p:tgtEl>
                                          <p:spTgt spid="1218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0" grpId="0" animBg="1"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516216" y="476672"/>
            <a:ext cx="2448818" cy="3949407"/>
            <a:chOff x="6516216" y="476672"/>
            <a:chExt cx="2448818" cy="3949407"/>
          </a:xfrm>
        </p:grpSpPr>
        <p:pic>
          <p:nvPicPr>
            <p:cNvPr id="118786" name="Picture 2" descr="20131017084010240">
              <a:hlinkClick r:id="rId1" tooltip="点击进入下一页"/>
            </p:cNvPr>
            <p:cNvPicPr>
              <a:picLocks noChangeAspect="1" noChangeArrowheads="1"/>
            </p:cNvPicPr>
            <p:nvPr/>
          </p:nvPicPr>
          <p:blipFill>
            <a:blip r:embed="rId2" cstate="print"/>
            <a:srcRect/>
            <a:stretch>
              <a:fillRect/>
            </a:stretch>
          </p:blipFill>
          <p:spPr bwMode="auto">
            <a:xfrm>
              <a:off x="6516216" y="476672"/>
              <a:ext cx="2448818" cy="3656182"/>
            </a:xfrm>
            <a:prstGeom prst="rect">
              <a:avLst/>
            </a:prstGeom>
            <a:noFill/>
            <a:ln w="9525">
              <a:noFill/>
              <a:miter lim="800000"/>
              <a:headEnd/>
              <a:tailEnd/>
            </a:ln>
          </p:spPr>
        </p:pic>
        <p:sp>
          <p:nvSpPr>
            <p:cNvPr id="118787" name="Rectangle 3"/>
            <p:cNvSpPr>
              <a:spLocks noChangeArrowheads="1"/>
            </p:cNvSpPr>
            <p:nvPr/>
          </p:nvSpPr>
          <p:spPr bwMode="auto">
            <a:xfrm>
              <a:off x="7092280" y="4149080"/>
              <a:ext cx="1568152" cy="276999"/>
            </a:xfrm>
            <a:prstGeom prst="rect">
              <a:avLst/>
            </a:prstGeom>
            <a:noFill/>
            <a:ln w="9525">
              <a:noFill/>
              <a:miter lim="800000"/>
            </a:ln>
          </p:spPr>
          <p:txBody>
            <a:bodyPr wrap="square" anchor="ctr">
              <a:spAutoFit/>
            </a:bodyPr>
            <a:lstStyle/>
            <a:p>
              <a:r>
                <a:rPr lang="zh-CN" altLang="en-US" sz="1200" b="1" dirty="0">
                  <a:latin typeface="华文新魏" pitchFamily="2" charset="-122"/>
                </a:rPr>
                <a:t>赫德 （</a:t>
              </a:r>
              <a:r>
                <a:rPr lang="en-US" altLang="zh-CN" sz="1200" b="1" dirty="0">
                  <a:latin typeface="华文新魏" pitchFamily="2" charset="-122"/>
                </a:rPr>
                <a:t>1835- -1911</a:t>
              </a:r>
              <a:r>
                <a:rPr lang="zh-CN" altLang="en-US" sz="1200" b="1" dirty="0">
                  <a:latin typeface="华文新魏" pitchFamily="2" charset="-122"/>
                </a:rPr>
                <a:t>）</a:t>
              </a:r>
              <a:endParaRPr lang="zh-CN" altLang="en-US" sz="1200" b="1" dirty="0">
                <a:latin typeface="华文新魏" pitchFamily="2" charset="-122"/>
              </a:endParaRPr>
            </a:p>
          </p:txBody>
        </p:sp>
      </p:grpSp>
      <p:sp>
        <p:nvSpPr>
          <p:cNvPr id="122884" name="AutoShape 4"/>
          <p:cNvSpPr>
            <a:spLocks noChangeArrowheads="1"/>
          </p:cNvSpPr>
          <p:nvPr/>
        </p:nvSpPr>
        <p:spPr bwMode="auto">
          <a:xfrm>
            <a:off x="457200" y="1196752"/>
            <a:ext cx="4546848" cy="4594448"/>
          </a:xfrm>
          <a:prstGeom prst="cloudCallout">
            <a:avLst>
              <a:gd name="adj1" fmla="val 105562"/>
              <a:gd name="adj2" fmla="val -27993"/>
            </a:avLst>
          </a:prstGeom>
          <a:solidFill>
            <a:schemeClr val="bg1"/>
          </a:solidFill>
          <a:ln w="9525">
            <a:solidFill>
              <a:schemeClr val="tx1"/>
            </a:solidFill>
            <a:round/>
          </a:ln>
        </p:spPr>
        <p:txBody>
          <a:bodyPr/>
          <a:lstStyle/>
          <a:p>
            <a:pPr>
              <a:lnSpc>
                <a:spcPct val="120000"/>
              </a:lnSpc>
              <a:spcBef>
                <a:spcPct val="20000"/>
              </a:spcBef>
              <a:buClr>
                <a:schemeClr val="accent1"/>
              </a:buClr>
              <a:buSzPct val="65000"/>
              <a:buFont typeface="Wingdings" panose="05000000000000000000" pitchFamily="2" charset="2"/>
              <a:buNone/>
            </a:pPr>
            <a:r>
              <a:rPr lang="zh-CN" altLang="en-US" dirty="0">
                <a:ea typeface="宋体" panose="02010600030101010101" pitchFamily="2" charset="-122"/>
              </a:rPr>
              <a:t> </a:t>
            </a:r>
            <a:r>
              <a:rPr lang="zh-CN" altLang="en-US" b="1" dirty="0">
                <a:latin typeface="华文新魏" pitchFamily="2" charset="-122"/>
                <a:ea typeface="华文新魏" pitchFamily="2" charset="-122"/>
              </a:rPr>
              <a:t>“这是一个纯粹的爱国主义的自发自愿的运动”，“这个运动已经掌握了群众的想象力，将会像野火一样烧遍全中国。” </a:t>
            </a:r>
            <a:endParaRPr lang="zh-CN" altLang="en-US" b="1" dirty="0">
              <a:latin typeface="华文新魏" pitchFamily="2" charset="-122"/>
              <a:ea typeface="华文新魏" pitchFamily="2" charset="-122"/>
            </a:endParaRPr>
          </a:p>
          <a:p>
            <a:pPr>
              <a:lnSpc>
                <a:spcPct val="120000"/>
              </a:lnSpc>
              <a:spcBef>
                <a:spcPct val="20000"/>
              </a:spcBef>
              <a:buClr>
                <a:schemeClr val="accent1"/>
              </a:buClr>
              <a:buSzPct val="65000"/>
              <a:buFont typeface="Wingdings" panose="05000000000000000000" pitchFamily="2" charset="2"/>
              <a:buNone/>
            </a:pPr>
            <a:r>
              <a:rPr lang="zh-CN" altLang="en-US" b="1" dirty="0">
                <a:latin typeface="华文新魏" pitchFamily="2" charset="-122"/>
                <a:ea typeface="华文新魏" pitchFamily="2" charset="-122"/>
              </a:rPr>
              <a:t>“今天的这段插曲不是没有意义的，那是要发生变革的世纪的序曲，是远东未来历史的主调：公元</a:t>
            </a:r>
            <a:r>
              <a:rPr lang="en-US" altLang="zh-CN" b="1" dirty="0">
                <a:latin typeface="华文新魏" pitchFamily="2" charset="-122"/>
                <a:ea typeface="华文新魏" pitchFamily="2" charset="-122"/>
              </a:rPr>
              <a:t>2000</a:t>
            </a:r>
            <a:r>
              <a:rPr lang="zh-CN" altLang="en-US" b="1" dirty="0">
                <a:latin typeface="华文新魏" pitchFamily="2" charset="-122"/>
                <a:ea typeface="华文新魏" pitchFamily="2" charset="-122"/>
              </a:rPr>
              <a:t>年的中国将大大不同于</a:t>
            </a:r>
            <a:r>
              <a:rPr lang="en-US" altLang="zh-CN" b="1" dirty="0">
                <a:latin typeface="华文新魏" pitchFamily="2" charset="-122"/>
                <a:ea typeface="华文新魏" pitchFamily="2" charset="-122"/>
              </a:rPr>
              <a:t>1900</a:t>
            </a:r>
            <a:r>
              <a:rPr lang="zh-CN" altLang="en-US" b="1" dirty="0">
                <a:latin typeface="华文新魏" pitchFamily="2" charset="-122"/>
                <a:ea typeface="华文新魏" pitchFamily="2" charset="-122"/>
              </a:rPr>
              <a:t>年的中国！”</a:t>
            </a:r>
            <a:endParaRPr lang="zh-CN" altLang="en-US" b="1" dirty="0">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884"/>
                                        </p:tgtEl>
                                        <p:attrNameLst>
                                          <p:attrName>style.visibility</p:attrName>
                                        </p:attrNameLst>
                                      </p:cBhvr>
                                      <p:to>
                                        <p:strVal val="visible"/>
                                      </p:to>
                                    </p:set>
                                    <p:anim calcmode="lin" valueType="num">
                                      <p:cBhvr additive="base">
                                        <p:cTn id="7" dur="500" fill="hold"/>
                                        <p:tgtEl>
                                          <p:spTgt spid="122884"/>
                                        </p:tgtEl>
                                        <p:attrNameLst>
                                          <p:attrName>ppt_x</p:attrName>
                                        </p:attrNameLst>
                                      </p:cBhvr>
                                      <p:tavLst>
                                        <p:tav tm="0">
                                          <p:val>
                                            <p:strVal val="#ppt_x"/>
                                          </p:val>
                                        </p:tav>
                                        <p:tav tm="100000">
                                          <p:val>
                                            <p:strVal val="#ppt_x"/>
                                          </p:val>
                                        </p:tav>
                                      </p:tavLst>
                                    </p:anim>
                                    <p:anim calcmode="lin" valueType="num">
                                      <p:cBhvr additive="base">
                                        <p:cTn id="8" dur="500" fill="hold"/>
                                        <p:tgtEl>
                                          <p:spTgt spid="1228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4" grpId="0" animBg="1"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3" descr="302">
            <a:hlinkClick r:id="rId1"/>
          </p:cNvPr>
          <p:cNvPicPr>
            <a:picLocks noChangeAspect="1" noChangeArrowheads="1"/>
          </p:cNvPicPr>
          <p:nvPr/>
        </p:nvPicPr>
        <p:blipFill>
          <a:blip r:embed="rId2" cstate="print"/>
          <a:srcRect b="16447"/>
          <a:stretch>
            <a:fillRect/>
          </a:stretch>
        </p:blipFill>
        <p:spPr bwMode="auto">
          <a:xfrm>
            <a:off x="2286000" y="762000"/>
            <a:ext cx="1414463" cy="3457575"/>
          </a:xfrm>
          <a:prstGeom prst="rect">
            <a:avLst/>
          </a:prstGeom>
          <a:noFill/>
          <a:ln w="9525">
            <a:noFill/>
            <a:miter lim="800000"/>
            <a:headEnd/>
            <a:tailEnd/>
          </a:ln>
        </p:spPr>
      </p:pic>
      <p:sp>
        <p:nvSpPr>
          <p:cNvPr id="119811" name="Rectangle 3"/>
          <p:cNvSpPr>
            <a:spLocks noChangeArrowheads="1"/>
          </p:cNvSpPr>
          <p:nvPr/>
        </p:nvSpPr>
        <p:spPr bwMode="auto">
          <a:xfrm>
            <a:off x="323528" y="268287"/>
            <a:ext cx="8591872" cy="987425"/>
          </a:xfrm>
          <a:prstGeom prst="rect">
            <a:avLst/>
          </a:prstGeom>
          <a:noFill/>
          <a:ln w="9525">
            <a:noFill/>
            <a:miter lim="800000"/>
          </a:ln>
        </p:spPr>
        <p:txBody>
          <a:bodyPr/>
          <a:lstStyle/>
          <a:p>
            <a:pPr>
              <a:buFontTx/>
              <a:buNone/>
            </a:pPr>
            <a:r>
              <a:rPr lang="zh-CN" altLang="en-US" sz="4200" b="1" dirty="0">
                <a:solidFill>
                  <a:schemeClr val="tx2"/>
                </a:solidFill>
                <a:latin typeface="+mj-ea"/>
                <a:ea typeface="+mj-ea"/>
              </a:rPr>
              <a:t>（</a:t>
            </a:r>
            <a:r>
              <a:rPr lang="en-US" altLang="zh-CN" sz="4200" b="1" dirty="0">
                <a:solidFill>
                  <a:schemeClr val="tx2"/>
                </a:solidFill>
                <a:latin typeface="+mj-ea"/>
                <a:ea typeface="+mj-ea"/>
              </a:rPr>
              <a:t>3</a:t>
            </a:r>
            <a:r>
              <a:rPr lang="zh-CN" altLang="en-US" sz="4200" b="1" dirty="0">
                <a:solidFill>
                  <a:schemeClr val="tx2"/>
                </a:solidFill>
                <a:latin typeface="+mj-ea"/>
                <a:ea typeface="+mj-ea"/>
              </a:rPr>
              <a:t>）对义和团运动的评价</a:t>
            </a:r>
            <a:endParaRPr lang="zh-CN" altLang="en-US" sz="4200" b="1" dirty="0">
              <a:solidFill>
                <a:schemeClr val="tx2"/>
              </a:solidFill>
              <a:latin typeface="+mj-ea"/>
              <a:ea typeface="+mj-ea"/>
            </a:endParaRPr>
          </a:p>
        </p:txBody>
      </p:sp>
      <p:sp>
        <p:nvSpPr>
          <p:cNvPr id="119812" name="Rectangle 4"/>
          <p:cNvSpPr>
            <a:spLocks noChangeArrowheads="1"/>
          </p:cNvSpPr>
          <p:nvPr/>
        </p:nvSpPr>
        <p:spPr bwMode="auto">
          <a:xfrm>
            <a:off x="3707904" y="1628800"/>
            <a:ext cx="5105400" cy="1296144"/>
          </a:xfrm>
          <a:prstGeom prst="rect">
            <a:avLst/>
          </a:prstGeom>
          <a:noFill/>
          <a:ln w="9525">
            <a:noFill/>
            <a:miter lim="800000"/>
          </a:ln>
        </p:spPr>
        <p:txBody>
          <a:bodyPr/>
          <a:lstStyle/>
          <a:p>
            <a:pPr marL="342900" indent="-342900">
              <a:spcBef>
                <a:spcPct val="20000"/>
              </a:spcBef>
              <a:buClr>
                <a:schemeClr val="accent1"/>
              </a:buClr>
              <a:buSzPct val="65000"/>
              <a:buFont typeface="Wingdings" panose="05000000000000000000" pitchFamily="2" charset="2"/>
              <a:buChar char="n"/>
            </a:pPr>
            <a:r>
              <a:rPr lang="zh-CN" altLang="en-US" sz="2400" b="1" dirty="0">
                <a:latin typeface="华文新魏" pitchFamily="2" charset="-122"/>
                <a:ea typeface="华文新魏" pitchFamily="2" charset="-122"/>
              </a:rPr>
              <a:t>义和团运动在粉碎帝国主义列强瓜分中国的斗争中，发挥了重大的历史作用。</a:t>
            </a:r>
            <a:endParaRPr lang="zh-CN" altLang="en-US" sz="2400" b="1" dirty="0">
              <a:latin typeface="华文新魏" pitchFamily="2" charset="-122"/>
              <a:ea typeface="华文新魏" pitchFamily="2" charset="-122"/>
            </a:endParaRPr>
          </a:p>
        </p:txBody>
      </p:sp>
      <p:sp>
        <p:nvSpPr>
          <p:cNvPr id="119813" name="Rectangle 5"/>
          <p:cNvSpPr>
            <a:spLocks noChangeArrowheads="1"/>
          </p:cNvSpPr>
          <p:nvPr/>
        </p:nvSpPr>
        <p:spPr bwMode="auto">
          <a:xfrm>
            <a:off x="3581400" y="3284984"/>
            <a:ext cx="5257800" cy="2887216"/>
          </a:xfrm>
          <a:prstGeom prst="rect">
            <a:avLst/>
          </a:prstGeom>
          <a:noFill/>
          <a:ln w="9525">
            <a:noFill/>
            <a:miter lim="800000"/>
          </a:ln>
        </p:spPr>
        <p:txBody>
          <a:bodyPr/>
          <a:lstStyle/>
          <a:p>
            <a:pPr marL="342900" indent="-342900">
              <a:spcBef>
                <a:spcPct val="20000"/>
              </a:spcBef>
              <a:buClr>
                <a:schemeClr val="accent1"/>
              </a:buClr>
              <a:buSzPct val="65000"/>
              <a:buFont typeface="Wingdings" panose="05000000000000000000" pitchFamily="2" charset="2"/>
              <a:buChar char="n"/>
            </a:pPr>
            <a:r>
              <a:rPr lang="zh-CN" altLang="en-US" sz="2400" b="1" dirty="0">
                <a:latin typeface="华文新魏" pitchFamily="2" charset="-122"/>
                <a:ea typeface="华文新魏" pitchFamily="2" charset="-122"/>
              </a:rPr>
              <a:t>义和团运动的历史局限性：一是存在笼统的排外主义错误；二是不认识帝国主义联合中国封建地主阶级以压迫中国人民的实质，曾受封建统治者的欺骗；三是由于小生产者的局限，还存在着许多迷信、落后的倾向。</a:t>
            </a:r>
            <a:endParaRPr lang="zh-CN" altLang="en-US" sz="2400" b="1" dirty="0">
              <a:latin typeface="华文新魏" pitchFamily="2" charset="-122"/>
              <a:ea typeface="华文新魏" pitchFamily="2" charset="-122"/>
            </a:endParaRPr>
          </a:p>
        </p:txBody>
      </p:sp>
      <p:sp>
        <p:nvSpPr>
          <p:cNvPr id="123910" name="AutoShape 6"/>
          <p:cNvSpPr>
            <a:spLocks noChangeArrowheads="1"/>
          </p:cNvSpPr>
          <p:nvPr/>
        </p:nvSpPr>
        <p:spPr bwMode="auto">
          <a:xfrm>
            <a:off x="685800" y="4191000"/>
            <a:ext cx="2895600" cy="1981200"/>
          </a:xfrm>
          <a:prstGeom prst="cloudCallout">
            <a:avLst>
              <a:gd name="adj1" fmla="val -35042"/>
              <a:gd name="adj2" fmla="val -134227"/>
            </a:avLst>
          </a:prstGeom>
          <a:solidFill>
            <a:srgbClr val="FFCC99"/>
          </a:solidFill>
          <a:ln w="38100">
            <a:solidFill>
              <a:schemeClr val="tx1"/>
            </a:solidFill>
            <a:round/>
          </a:ln>
          <a:effectLst/>
        </p:spPr>
        <p:txBody>
          <a:bodyPr/>
          <a:lstStyle/>
          <a:p>
            <a:pPr algn="ctr">
              <a:buSzPct val="80000"/>
              <a:buFont typeface="Arial" panose="020B0604020202020204" pitchFamily="34" charset="0"/>
              <a:buBlip>
                <a:blip r:embed="rId3"/>
              </a:buBlip>
              <a:defRPr/>
            </a:pPr>
            <a:r>
              <a:rPr lang="zh-CN" altLang="en-US" sz="3200" b="1">
                <a:effectLst>
                  <a:outerShdw blurRad="38100" dist="38100" dir="2700000" algn="tl">
                    <a:srgbClr val="000000"/>
                  </a:outerShdw>
                </a:effectLst>
                <a:latin typeface="黑体" panose="02010609060101010101" pitchFamily="49" charset="-122"/>
                <a:ea typeface="黑体" panose="02010609060101010101" pitchFamily="49" charset="-122"/>
              </a:rPr>
              <a:t>如何评价义和团运动？</a:t>
            </a:r>
            <a:endParaRPr lang="zh-CN" altLang="en-US" sz="3200" b="1">
              <a:effectLst>
                <a:outerShdw blurRad="38100" dist="38100" dir="2700000" algn="tl">
                  <a:srgbClr val="000000"/>
                </a:outerShdw>
              </a:effectLst>
              <a:latin typeface="黑体" panose="02010609060101010101" pitchFamily="49" charset="-122"/>
              <a:ea typeface="黑体" panose="02010609060101010101" pitchFamily="49" charset="-122"/>
            </a:endParaRPr>
          </a:p>
        </p:txBody>
      </p:sp>
      <p:pic>
        <p:nvPicPr>
          <p:cNvPr id="123911" name="Picture 7" descr="200710222368479">
            <a:hlinkClick r:id="rId4"/>
          </p:cNvPr>
          <p:cNvPicPr>
            <a:picLocks noChangeAspect="1" noChangeArrowheads="1"/>
          </p:cNvPicPr>
          <p:nvPr/>
        </p:nvPicPr>
        <p:blipFill>
          <a:blip r:embed="rId5" cstate="print"/>
          <a:srcRect/>
          <a:stretch>
            <a:fillRect/>
          </a:stretch>
        </p:blipFill>
        <p:spPr bwMode="auto">
          <a:xfrm>
            <a:off x="609600" y="1219200"/>
            <a:ext cx="1152525" cy="1152525"/>
          </a:xfrm>
          <a:prstGeom prst="rect">
            <a:avLst/>
          </a:prstGeom>
          <a:noFill/>
          <a:ln w="9525">
            <a:noFill/>
            <a:miter lim="800000"/>
            <a:headEnd/>
            <a:tailEnd/>
          </a:ln>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3906"/>
                                        </p:tgtEl>
                                        <p:attrNameLst>
                                          <p:attrName>style.visibility</p:attrName>
                                        </p:attrNameLst>
                                      </p:cBhvr>
                                      <p:to>
                                        <p:strVal val="visible"/>
                                      </p:to>
                                    </p:set>
                                    <p:anim calcmode="lin" valueType="num">
                                      <p:cBhvr additive="base">
                                        <p:cTn id="7" dur="500" fill="hold"/>
                                        <p:tgtEl>
                                          <p:spTgt spid="123906"/>
                                        </p:tgtEl>
                                        <p:attrNameLst>
                                          <p:attrName>ppt_x</p:attrName>
                                        </p:attrNameLst>
                                      </p:cBhvr>
                                      <p:tavLst>
                                        <p:tav tm="0">
                                          <p:val>
                                            <p:strVal val="#ppt_x"/>
                                          </p:val>
                                        </p:tav>
                                        <p:tav tm="100000">
                                          <p:val>
                                            <p:strVal val="#ppt_x"/>
                                          </p:val>
                                        </p:tav>
                                      </p:tavLst>
                                    </p:anim>
                                    <p:anim calcmode="lin" valueType="num">
                                      <p:cBhvr additive="base">
                                        <p:cTn id="8" dur="500" fill="hold"/>
                                        <p:tgtEl>
                                          <p:spTgt spid="12390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123911"/>
                                        </p:tgtEl>
                                        <p:attrNameLst>
                                          <p:attrName>style.visibility</p:attrName>
                                        </p:attrNameLst>
                                      </p:cBhvr>
                                      <p:to>
                                        <p:strVal val="visible"/>
                                      </p:to>
                                    </p:set>
                                    <p:anim calcmode="lin" valueType="num">
                                      <p:cBhvr additive="base">
                                        <p:cTn id="12" dur="500" fill="hold"/>
                                        <p:tgtEl>
                                          <p:spTgt spid="123911"/>
                                        </p:tgtEl>
                                        <p:attrNameLst>
                                          <p:attrName>ppt_x</p:attrName>
                                        </p:attrNameLst>
                                      </p:cBhvr>
                                      <p:tavLst>
                                        <p:tav tm="0">
                                          <p:val>
                                            <p:strVal val="0-#ppt_w/2"/>
                                          </p:val>
                                        </p:tav>
                                        <p:tav tm="100000">
                                          <p:val>
                                            <p:strVal val="#ppt_x"/>
                                          </p:val>
                                        </p:tav>
                                      </p:tavLst>
                                    </p:anim>
                                    <p:anim calcmode="lin" valueType="num">
                                      <p:cBhvr additive="base">
                                        <p:cTn id="13" dur="500" fill="hold"/>
                                        <p:tgtEl>
                                          <p:spTgt spid="1239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sz="quarter" idx="1"/>
          </p:nvPr>
        </p:nvSpPr>
        <p:spPr>
          <a:xfrm>
            <a:off x="539552" y="2057400"/>
            <a:ext cx="8280920" cy="3387824"/>
          </a:xfrm>
          <a:noFill/>
        </p:spPr>
        <p:txBody>
          <a:bodyPr>
            <a:normAutofit/>
          </a:bodyPr>
          <a:lstStyle/>
          <a:p>
            <a:pPr eaLnBrk="1" hangingPunct="1">
              <a:lnSpc>
                <a:spcPct val="80000"/>
              </a:lnSpc>
              <a:buFont typeface="Wingdings" panose="05000000000000000000" pitchFamily="2" charset="2"/>
              <a:buNone/>
            </a:pPr>
            <a:r>
              <a:rPr lang="zh-CN" altLang="en-US" sz="2600" b="1" dirty="0">
                <a:ea typeface="黑体" panose="02010609060101010101" pitchFamily="49" charset="-122"/>
              </a:rPr>
              <a:t>   </a:t>
            </a:r>
            <a:r>
              <a:rPr lang="zh-CN" altLang="en-US" sz="2400" b="1" dirty="0">
                <a:latin typeface="华文新魏" pitchFamily="2" charset="-122"/>
                <a:ea typeface="华文新魏" pitchFamily="2" charset="-122"/>
              </a:rPr>
              <a:t>“神助拳，义和团，只因鬼子闹中原。劝奉教，自信天，不信神，忘祖先。男无伦，女行奸，鬼孩俱是子母产，如不信，仔细观，鬼子眼睛俱发蓝。天无雨，地焦旱，全是教堂止住天。神发怒，仙发怨，一同下山把道传。非是邪，非白莲，念咒语，法真言，升黄表，敬香烟，请下各洞众神仙。仙出洞，神下山，附着人体把拳传。兵法艺，都学全，要平鬼子不费难。拆铁道，拔线杆，紧急毁坏大轮船。大法国，心胆寒，英美俄德尽消然。洋鬼子，尽除完，大清一统靖江山。”</a:t>
            </a:r>
            <a:endParaRPr lang="zh-CN" altLang="en-US" sz="2400" b="1" dirty="0">
              <a:latin typeface="华文新魏" pitchFamily="2" charset="-122"/>
              <a:ea typeface="华文新魏" pitchFamily="2" charset="-122"/>
            </a:endParaRPr>
          </a:p>
          <a:p>
            <a:pPr eaLnBrk="1" hangingPunct="1">
              <a:lnSpc>
                <a:spcPct val="80000"/>
              </a:lnSpc>
              <a:buFont typeface="Wingdings" panose="05000000000000000000" pitchFamily="2" charset="2"/>
              <a:buNone/>
            </a:pPr>
            <a:r>
              <a:rPr lang="zh-CN" altLang="en-US" sz="2400" b="1" dirty="0">
                <a:latin typeface="华文新魏" pitchFamily="2" charset="-122"/>
                <a:ea typeface="华文新魏" pitchFamily="2" charset="-122"/>
              </a:rPr>
              <a:t>              </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近代史资料专刊</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义和团史料”部分</a:t>
            </a:r>
            <a:endParaRPr lang="zh-CN" altLang="en-US" sz="2400" b="1" dirty="0">
              <a:latin typeface="华文新魏" pitchFamily="2" charset="-122"/>
              <a:ea typeface="华文新魏" pitchFamily="2" charset="-122"/>
            </a:endParaRPr>
          </a:p>
        </p:txBody>
      </p:sp>
      <p:grpSp>
        <p:nvGrpSpPr>
          <p:cNvPr id="2" name="Group 3"/>
          <p:cNvGrpSpPr/>
          <p:nvPr/>
        </p:nvGrpSpPr>
        <p:grpSpPr bwMode="auto">
          <a:xfrm>
            <a:off x="381000" y="228600"/>
            <a:ext cx="2895600" cy="1655763"/>
            <a:chOff x="0" y="0"/>
            <a:chExt cx="1361" cy="1315"/>
          </a:xfrm>
        </p:grpSpPr>
        <p:pic>
          <p:nvPicPr>
            <p:cNvPr id="120837" name="Picture 4" descr="练习1"/>
            <p:cNvPicPr>
              <a:picLocks noChangeAspect="1" noChangeArrowheads="1"/>
            </p:cNvPicPr>
            <p:nvPr/>
          </p:nvPicPr>
          <p:blipFill>
            <a:blip r:embed="rId1" cstate="print"/>
            <a:srcRect/>
            <a:stretch>
              <a:fillRect/>
            </a:stretch>
          </p:blipFill>
          <p:spPr bwMode="auto">
            <a:xfrm>
              <a:off x="226" y="0"/>
              <a:ext cx="1024" cy="1315"/>
            </a:xfrm>
            <a:prstGeom prst="rect">
              <a:avLst/>
            </a:prstGeom>
            <a:noFill/>
            <a:ln w="9525">
              <a:noFill/>
              <a:miter lim="800000"/>
              <a:headEnd/>
              <a:tailEnd/>
            </a:ln>
          </p:spPr>
        </p:pic>
        <p:sp>
          <p:nvSpPr>
            <p:cNvPr id="124933" name="Rectangle 5" descr="信纸"/>
            <p:cNvSpPr>
              <a:spLocks noChangeArrowheads="1"/>
            </p:cNvSpPr>
            <p:nvPr/>
          </p:nvSpPr>
          <p:spPr bwMode="auto">
            <a:xfrm>
              <a:off x="0" y="316"/>
              <a:ext cx="1361" cy="412"/>
            </a:xfrm>
            <a:prstGeom prst="rect">
              <a:avLst/>
            </a:prstGeom>
            <a:noFill/>
            <a:ln w="9525">
              <a:noFill/>
              <a:miter lim="800000"/>
            </a:ln>
            <a:effectLst/>
          </p:spPr>
          <p:txBody>
            <a:bodyPr>
              <a:spAutoFit/>
            </a:bodyPr>
            <a:lstStyle/>
            <a:p>
              <a:pPr algn="ctr">
                <a:buFont typeface="Arial" panose="020B0604020202020204" pitchFamily="34" charset="0"/>
                <a:buNone/>
                <a:defRPr/>
              </a:pPr>
              <a:r>
                <a:rPr lang="zh-CN" altLang="en-US" sz="2800" b="1">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2800" b="1">
                <a:solidFill>
                  <a:srgbClr val="800000"/>
                </a:solidFill>
                <a:effectLst>
                  <a:outerShdw blurRad="38100" dist="38100" dir="2700000" algn="tl">
                    <a:srgbClr val="C0C0C0"/>
                  </a:outerShdw>
                </a:effectLst>
                <a:latin typeface="隶书" pitchFamily="49" charset="-122"/>
                <a:ea typeface="隶书" pitchFamily="49"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24930">
                                            <p:txEl>
                                              <p:pRg st="0" end="0"/>
                                            </p:txEl>
                                          </p:spTgt>
                                        </p:tgtEl>
                                        <p:attrNameLst>
                                          <p:attrName>style.visibility</p:attrName>
                                        </p:attrNameLst>
                                      </p:cBhvr>
                                      <p:to>
                                        <p:strVal val="visible"/>
                                      </p:to>
                                    </p:set>
                                    <p:anim calcmode="discrete" valueType="clr">
                                      <p:cBhvr override="childStyle">
                                        <p:cTn id="7" dur="80"/>
                                        <p:tgtEl>
                                          <p:spTgt spid="12493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24930">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24930">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124930">
                                            <p:txEl>
                                              <p:pRg st="1" end="1"/>
                                            </p:txEl>
                                          </p:spTgt>
                                        </p:tgtEl>
                                        <p:attrNameLst>
                                          <p:attrName>style.visibility</p:attrName>
                                        </p:attrNameLst>
                                      </p:cBhvr>
                                      <p:to>
                                        <p:strVal val="visible"/>
                                      </p:to>
                                    </p:set>
                                    <p:anim calcmode="discrete" valueType="clr">
                                      <p:cBhvr override="childStyle">
                                        <p:cTn id="14" dur="80"/>
                                        <p:tgtEl>
                                          <p:spTgt spid="124930">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24930">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124930">
                                            <p:txEl>
                                              <p:pRg st="1" end="1"/>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1" nodeType="clickEffect">
                                  <p:stCondLst>
                                    <p:cond delay="0"/>
                                  </p:stCondLst>
                                  <p:iterate type="lt">
                                    <p:tmPct val="50000"/>
                                  </p:iterate>
                                  <p:childTnLst>
                                    <p:set>
                                      <p:cBhvr>
                                        <p:cTn id="20" dur="1" fill="hold">
                                          <p:stCondLst>
                                            <p:cond delay="0"/>
                                          </p:stCondLst>
                                        </p:cTn>
                                        <p:tgtEl>
                                          <p:spTgt spid="124930">
                                            <p:txEl>
                                              <p:pRg st="0" end="0"/>
                                            </p:txEl>
                                          </p:spTgt>
                                        </p:tgtEl>
                                        <p:attrNameLst>
                                          <p:attrName>style.visibility</p:attrName>
                                        </p:attrNameLst>
                                      </p:cBhvr>
                                      <p:to>
                                        <p:strVal val="visible"/>
                                      </p:to>
                                    </p:set>
                                    <p:anim calcmode="discrete" valueType="clr">
                                      <p:cBhvr override="childStyle">
                                        <p:cTn id="21" dur="80"/>
                                        <p:tgtEl>
                                          <p:spTgt spid="12493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24930">
                                            <p:txEl>
                                              <p:pRg st="0" end="0"/>
                                            </p:txEl>
                                          </p:spTgt>
                                        </p:tgtEl>
                                        <p:attrNameLst>
                                          <p:attrName>fillcolor</p:attrName>
                                        </p:attrNameLst>
                                      </p:cBhvr>
                                      <p:tavLst>
                                        <p:tav tm="0">
                                          <p:val>
                                            <p:clrVal>
                                              <a:schemeClr val="accent2"/>
                                            </p:clrVal>
                                          </p:val>
                                        </p:tav>
                                        <p:tav tm="50000">
                                          <p:val>
                                            <p:clrVal>
                                              <a:schemeClr val="hlink"/>
                                            </p:clrVal>
                                          </p:val>
                                        </p:tav>
                                      </p:tavLst>
                                    </p:anim>
                                    <p:set>
                                      <p:cBhvr>
                                        <p:cTn id="23" dur="80"/>
                                        <p:tgtEl>
                                          <p:spTgt spid="124930">
                                            <p:txEl>
                                              <p:pRg st="0" end="0"/>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grpId="1" nodeType="clickEffect">
                                  <p:stCondLst>
                                    <p:cond delay="0"/>
                                  </p:stCondLst>
                                  <p:iterate type="lt">
                                    <p:tmPct val="50000"/>
                                  </p:iterate>
                                  <p:childTnLst>
                                    <p:set>
                                      <p:cBhvr>
                                        <p:cTn id="27" dur="1" fill="hold">
                                          <p:stCondLst>
                                            <p:cond delay="0"/>
                                          </p:stCondLst>
                                        </p:cTn>
                                        <p:tgtEl>
                                          <p:spTgt spid="124930">
                                            <p:txEl>
                                              <p:pRg st="1" end="1"/>
                                            </p:txEl>
                                          </p:spTgt>
                                        </p:tgtEl>
                                        <p:attrNameLst>
                                          <p:attrName>style.visibility</p:attrName>
                                        </p:attrNameLst>
                                      </p:cBhvr>
                                      <p:to>
                                        <p:strVal val="visible"/>
                                      </p:to>
                                    </p:set>
                                    <p:anim calcmode="discrete" valueType="clr">
                                      <p:cBhvr override="childStyle">
                                        <p:cTn id="28" dur="80"/>
                                        <p:tgtEl>
                                          <p:spTgt spid="124930">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124930">
                                            <p:txEl>
                                              <p:pRg st="1" end="1"/>
                                            </p:txEl>
                                          </p:spTgt>
                                        </p:tgtEl>
                                        <p:attrNameLst>
                                          <p:attrName>fillcolor</p:attrName>
                                        </p:attrNameLst>
                                      </p:cBhvr>
                                      <p:tavLst>
                                        <p:tav tm="0">
                                          <p:val>
                                            <p:clrVal>
                                              <a:schemeClr val="accent2"/>
                                            </p:clrVal>
                                          </p:val>
                                        </p:tav>
                                        <p:tav tm="50000">
                                          <p:val>
                                            <p:clrVal>
                                              <a:schemeClr val="hlink"/>
                                            </p:clrVal>
                                          </p:val>
                                        </p:tav>
                                      </p:tavLst>
                                    </p:anim>
                                    <p:set>
                                      <p:cBhvr>
                                        <p:cTn id="30" dur="80"/>
                                        <p:tgtEl>
                                          <p:spTgt spid="124930">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0" grpId="0" build="p"/>
      <p:bldP spid="124930" grpI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3" name="Rectangle 7"/>
          <p:cNvSpPr>
            <a:spLocks noChangeArrowheads="1"/>
          </p:cNvSpPr>
          <p:nvPr/>
        </p:nvSpPr>
        <p:spPr bwMode="auto">
          <a:xfrm>
            <a:off x="179512" y="1700808"/>
            <a:ext cx="8229600" cy="685800"/>
          </a:xfrm>
          <a:prstGeom prst="rect">
            <a:avLst/>
          </a:prstGeom>
          <a:noFill/>
          <a:ln w="9525">
            <a:noFill/>
            <a:miter lim="800000"/>
          </a:ln>
        </p:spPr>
        <p:txBody>
          <a:bodyPr/>
          <a:lstStyle/>
          <a:p>
            <a:pPr>
              <a:buFontTx/>
              <a:buNone/>
            </a:pPr>
            <a:r>
              <a:rPr lang="zh-CN" altLang="en-US" sz="3600" b="1" dirty="0">
                <a:solidFill>
                  <a:schemeClr val="tx2"/>
                </a:solidFill>
                <a:latin typeface="华文新魏" pitchFamily="2" charset="-122"/>
                <a:ea typeface="华文新魏" pitchFamily="2" charset="-122"/>
              </a:rPr>
              <a:t>（一）反侵略战争的失败及其原因</a:t>
            </a:r>
            <a:endParaRPr lang="zh-CN" altLang="en-US" sz="3600" b="1" dirty="0">
              <a:solidFill>
                <a:schemeClr val="tx2"/>
              </a:solidFill>
              <a:latin typeface="华文新魏" pitchFamily="2" charset="-122"/>
              <a:ea typeface="华文新魏" pitchFamily="2" charset="-122"/>
            </a:endParaRPr>
          </a:p>
        </p:txBody>
      </p:sp>
      <p:sp>
        <p:nvSpPr>
          <p:cNvPr id="8" name="矩形 7"/>
          <p:cNvSpPr/>
          <p:nvPr/>
        </p:nvSpPr>
        <p:spPr>
          <a:xfrm>
            <a:off x="4357686" y="3643314"/>
            <a:ext cx="4572000" cy="2862322"/>
          </a:xfrm>
          <a:prstGeom prst="rect">
            <a:avLst/>
          </a:prstGeom>
        </p:spPr>
        <p:txBody>
          <a:bodyPr>
            <a:spAutoFit/>
          </a:bodyPr>
          <a:lstStyle/>
          <a:p>
            <a:pPr>
              <a:buFont typeface="Arial" panose="020B0604020202020204" pitchFamily="34" charset="0"/>
              <a:buNone/>
              <a:defRPr/>
            </a:pPr>
            <a:r>
              <a:rPr lang="zh-CN" altLang="en-US" b="1" dirty="0">
                <a:solidFill>
                  <a:srgbClr val="000000"/>
                </a:solidFill>
                <a:latin typeface="华文新魏" pitchFamily="2" charset="-122"/>
                <a:ea typeface="华文新魏" pitchFamily="2" charset="-122"/>
              </a:rPr>
              <a:t> </a:t>
            </a:r>
            <a:r>
              <a:rPr lang="zh-CN" altLang="en-US" b="1" dirty="0">
                <a:latin typeface="+mn-ea"/>
              </a:rPr>
              <a:t>我国从十九世纪四十年代起，到二十世纪四十年代中期，共计一百零五年的时间，全世界几乎一切大中小帝国主义国家都侵略过我国，都打过我们，除了最后一次，即抗日战争，由于国内外各种原因以日本帝国主义投降告终以外，没有一次战争不是以我国失败、签订丧权辱国条约而告终。其原因：一是</a:t>
            </a:r>
            <a:r>
              <a:rPr lang="zh-CN" altLang="en-US" b="1" dirty="0">
                <a:solidFill>
                  <a:srgbClr val="C00000"/>
                </a:solidFill>
                <a:latin typeface="+mn-ea"/>
              </a:rPr>
              <a:t>社会制度腐败</a:t>
            </a:r>
            <a:r>
              <a:rPr lang="zh-CN" altLang="en-US" b="1" dirty="0">
                <a:latin typeface="+mn-ea"/>
              </a:rPr>
              <a:t>，二是</a:t>
            </a:r>
            <a:r>
              <a:rPr lang="zh-CN" altLang="en-US" b="1" dirty="0">
                <a:solidFill>
                  <a:srgbClr val="C00000"/>
                </a:solidFill>
                <a:latin typeface="+mn-ea"/>
              </a:rPr>
              <a:t>经济技术落后</a:t>
            </a:r>
            <a:r>
              <a:rPr lang="zh-CN" altLang="en-US" b="1" dirty="0">
                <a:latin typeface="+mn-ea"/>
              </a:rPr>
              <a:t>。</a:t>
            </a:r>
            <a:endParaRPr lang="zh-CN" altLang="en-US" b="1" dirty="0">
              <a:latin typeface="+mn-ea"/>
            </a:endParaRPr>
          </a:p>
          <a:p>
            <a:pPr>
              <a:buFont typeface="Arial" panose="020B0604020202020204" pitchFamily="34" charset="0"/>
              <a:buNone/>
              <a:defRPr/>
            </a:pPr>
            <a:r>
              <a:rPr lang="zh-CN" altLang="en-US" b="1" dirty="0">
                <a:solidFill>
                  <a:srgbClr val="CC0000"/>
                </a:solidFill>
                <a:latin typeface="楷体_GB2312" pitchFamily="49" charset="-122"/>
                <a:ea typeface="楷体_GB2312" pitchFamily="49" charset="-122"/>
              </a:rPr>
              <a:t>   </a:t>
            </a:r>
            <a:r>
              <a:rPr lang="en-US" altLang="zh-CN" b="1" dirty="0">
                <a:latin typeface="+mn-ea"/>
              </a:rPr>
              <a:t>——《</a:t>
            </a:r>
            <a:r>
              <a:rPr lang="zh-CN" altLang="en-US" b="1" dirty="0">
                <a:latin typeface="+mn-ea"/>
              </a:rPr>
              <a:t>毛泽东著作选读</a:t>
            </a:r>
            <a:r>
              <a:rPr lang="en-US" altLang="zh-CN" b="1" dirty="0">
                <a:latin typeface="+mn-ea"/>
              </a:rPr>
              <a:t>》</a:t>
            </a:r>
            <a:r>
              <a:rPr lang="zh-CN" altLang="en-US" b="1" dirty="0">
                <a:latin typeface="+mn-ea"/>
              </a:rPr>
              <a:t>下册，人民出版社</a:t>
            </a:r>
            <a:r>
              <a:rPr lang="en-US" altLang="zh-CN" b="1" dirty="0">
                <a:latin typeface="+mn-ea"/>
              </a:rPr>
              <a:t>1986</a:t>
            </a:r>
            <a:r>
              <a:rPr lang="zh-CN" altLang="en-US" b="1" dirty="0">
                <a:latin typeface="+mn-ea"/>
              </a:rPr>
              <a:t>年版，第</a:t>
            </a:r>
            <a:r>
              <a:rPr lang="en-US" altLang="zh-CN" b="1" dirty="0">
                <a:latin typeface="+mn-ea"/>
              </a:rPr>
              <a:t>848</a:t>
            </a:r>
            <a:r>
              <a:rPr lang="zh-CN" altLang="en-US" b="1" dirty="0">
                <a:latin typeface="+mn-ea"/>
              </a:rPr>
              <a:t>页。</a:t>
            </a:r>
            <a:endParaRPr lang="zh-CN" altLang="en-US" dirty="0">
              <a:latin typeface="+mn-ea"/>
            </a:endParaRPr>
          </a:p>
        </p:txBody>
      </p:sp>
      <p:sp>
        <p:nvSpPr>
          <p:cNvPr id="9" name="标题 1"/>
          <p:cNvSpPr txBox="1"/>
          <p:nvPr/>
        </p:nvSpPr>
        <p:spPr>
          <a:xfrm>
            <a:off x="251520" y="260648"/>
            <a:ext cx="8712968" cy="1143000"/>
          </a:xfrm>
          <a:prstGeom prst="rect">
            <a:avLst/>
          </a:prstGeom>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400" b="1" i="0" u="none" strike="noStrike" kern="1200" cap="none" spc="0" normalizeH="0" baseline="0" noProof="0" dirty="0">
                <a:ln>
                  <a:noFill/>
                </a:ln>
                <a:solidFill>
                  <a:schemeClr val="tx2"/>
                </a:solidFill>
                <a:effectLst/>
                <a:uLnTx/>
                <a:uFillTx/>
                <a:latin typeface="+mj-lt"/>
                <a:ea typeface="+mj-ea"/>
                <a:cs typeface="+mj-cs"/>
              </a:rPr>
              <a:t>三、反侵略战争的失败与民族意识的觉醒</a:t>
            </a:r>
            <a:endParaRPr kumimoji="0" lang="zh-CN" altLang="en-US" sz="4400" b="1" i="0" u="none" strike="noStrike" kern="1200" cap="none" spc="0" normalizeH="0" baseline="0" noProof="0" dirty="0">
              <a:ln>
                <a:noFill/>
              </a:ln>
              <a:solidFill>
                <a:schemeClr val="tx2"/>
              </a:solidFill>
              <a:effectLst/>
              <a:uLnTx/>
              <a:uFillTx/>
              <a:latin typeface="+mj-lt"/>
              <a:ea typeface="+mj-ea"/>
              <a:cs typeface="+mj-cs"/>
            </a:endParaRPr>
          </a:p>
        </p:txBody>
      </p:sp>
      <p:grpSp>
        <p:nvGrpSpPr>
          <p:cNvPr id="10" name="组合 9"/>
          <p:cNvGrpSpPr/>
          <p:nvPr/>
        </p:nvGrpSpPr>
        <p:grpSpPr>
          <a:xfrm>
            <a:off x="611560" y="2420888"/>
            <a:ext cx="3276600" cy="3013303"/>
            <a:chOff x="611560" y="2420888"/>
            <a:chExt cx="3276600" cy="3013303"/>
          </a:xfrm>
        </p:grpSpPr>
        <p:pic>
          <p:nvPicPr>
            <p:cNvPr id="125954" name="Picture 2" descr="NO_3292"/>
            <p:cNvPicPr>
              <a:picLocks noChangeAspect="1" noChangeArrowheads="1"/>
            </p:cNvPicPr>
            <p:nvPr/>
          </p:nvPicPr>
          <p:blipFill>
            <a:blip r:embed="rId1" cstate="print"/>
            <a:srcRect/>
            <a:stretch>
              <a:fillRect/>
            </a:stretch>
          </p:blipFill>
          <p:spPr bwMode="auto">
            <a:xfrm>
              <a:off x="611560" y="2420888"/>
              <a:ext cx="3276600" cy="2671763"/>
            </a:xfrm>
            <a:prstGeom prst="rect">
              <a:avLst/>
            </a:prstGeom>
            <a:noFill/>
            <a:ln w="9525">
              <a:noFill/>
              <a:miter lim="800000"/>
              <a:headEnd/>
              <a:tailEnd/>
            </a:ln>
          </p:spPr>
        </p:pic>
        <p:sp>
          <p:nvSpPr>
            <p:cNvPr id="121862" name="Rectangle 6"/>
            <p:cNvSpPr>
              <a:spLocks noChangeArrowheads="1"/>
            </p:cNvSpPr>
            <p:nvPr/>
          </p:nvSpPr>
          <p:spPr bwMode="auto">
            <a:xfrm>
              <a:off x="1115616" y="5157192"/>
              <a:ext cx="1944216" cy="276999"/>
            </a:xfrm>
            <a:prstGeom prst="rect">
              <a:avLst/>
            </a:prstGeom>
            <a:noFill/>
            <a:ln w="9525">
              <a:noFill/>
              <a:miter lim="800000"/>
            </a:ln>
          </p:spPr>
          <p:txBody>
            <a:bodyPr wrap="square">
              <a:spAutoFit/>
            </a:bodyPr>
            <a:lstStyle/>
            <a:p>
              <a:pPr algn="ctr"/>
              <a:r>
                <a:rPr lang="zh-CN" altLang="en-US" sz="1200" b="1" dirty="0">
                  <a:latin typeface="+mn-ea"/>
                </a:rPr>
                <a:t>毛泽东</a:t>
              </a:r>
              <a:r>
                <a:rPr lang="en-US" altLang="zh-CN" sz="1200" b="1" dirty="0">
                  <a:latin typeface="+mn-ea"/>
                </a:rPr>
                <a:t>(1893--1976)</a:t>
              </a:r>
              <a:r>
                <a:rPr lang="en-US" altLang="zh-CN" sz="1200" dirty="0">
                  <a:latin typeface="+mn-ea"/>
                </a:rPr>
                <a:t> </a:t>
              </a:r>
              <a:endParaRPr lang="en-US" altLang="zh-CN" sz="1200" dirty="0">
                <a:latin typeface="+mn-ea"/>
              </a:endParaRPr>
            </a:p>
          </p:txBody>
        </p:sp>
      </p:grpSp>
      <p:sp>
        <p:nvSpPr>
          <p:cNvPr id="121860" name="AutoShape 4"/>
          <p:cNvSpPr>
            <a:spLocks noChangeArrowheads="1"/>
          </p:cNvSpPr>
          <p:nvPr/>
        </p:nvSpPr>
        <p:spPr bwMode="auto">
          <a:xfrm>
            <a:off x="4286248" y="3571876"/>
            <a:ext cx="4572000" cy="3020964"/>
          </a:xfrm>
          <a:prstGeom prst="wedgeRectCallout">
            <a:avLst>
              <a:gd name="adj1" fmla="val -100793"/>
              <a:gd name="adj2" fmla="val -46346"/>
            </a:avLst>
          </a:prstGeom>
          <a:noFill/>
          <a:ln w="28575">
            <a:solidFill>
              <a:schemeClr val="accent2"/>
            </a:solidFill>
            <a:prstDash val="sysDot"/>
            <a:miter lim="800000"/>
          </a:ln>
        </p:spPr>
        <p:txBody>
          <a:bodyPr anchor="ctr"/>
          <a:lstStyle/>
          <a:p>
            <a:pPr algn="ctr"/>
            <a:endParaRPr lang="zh-CN" altLang="en-US">
              <a:ea typeface="宋体" panose="02010600030101010101" pitchFamily="2"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sz="quarter" idx="1"/>
          </p:nvPr>
        </p:nvSpPr>
        <p:spPr>
          <a:xfrm>
            <a:off x="428596" y="2857496"/>
            <a:ext cx="8363272" cy="3598912"/>
          </a:xfrm>
        </p:spPr>
        <p:txBody>
          <a:bodyPr>
            <a:normAutofit fontScale="92500"/>
          </a:bodyPr>
          <a:lstStyle/>
          <a:p>
            <a:r>
              <a:rPr lang="zh-CN" altLang="en-US" sz="2200" b="1" dirty="0">
                <a:latin typeface="+mn-ea"/>
              </a:rPr>
              <a:t>著奕经等详细询以</a:t>
            </a:r>
            <a:r>
              <a:rPr lang="en-US" altLang="zh-CN" sz="2200" b="1" dirty="0">
                <a:latin typeface="+mn-ea"/>
              </a:rPr>
              <a:t>(</a:t>
            </a:r>
            <a:r>
              <a:rPr lang="zh-CN" altLang="en-US" sz="2200" b="1" dirty="0">
                <a:latin typeface="+mn-ea"/>
              </a:rPr>
              <a:t>口英</a:t>
            </a:r>
            <a:r>
              <a:rPr lang="en-US" altLang="zh-CN" sz="2200" b="1" dirty="0">
                <a:latin typeface="+mn-ea"/>
              </a:rPr>
              <a:t>)</a:t>
            </a:r>
            <a:r>
              <a:rPr lang="zh-CN" altLang="en-US" sz="2200" b="1" dirty="0">
                <a:latin typeface="+mn-ea"/>
              </a:rPr>
              <a:t>咭唎距内地水程，据称有七万里，其至内地，所经过者几国？克食米尔距该国若干路程？是否有水路可通？该国向与</a:t>
            </a:r>
            <a:r>
              <a:rPr lang="en-US" altLang="zh-CN" sz="2200" b="1" dirty="0">
                <a:latin typeface="+mn-ea"/>
              </a:rPr>
              <a:t>(</a:t>
            </a:r>
            <a:r>
              <a:rPr lang="zh-CN" altLang="en-US" sz="2200" b="1" dirty="0">
                <a:latin typeface="+mn-ea"/>
              </a:rPr>
              <a:t>口英</a:t>
            </a:r>
            <a:r>
              <a:rPr lang="en-US" altLang="zh-CN" sz="2200" b="1" dirty="0">
                <a:latin typeface="+mn-ea"/>
              </a:rPr>
              <a:t>)</a:t>
            </a:r>
            <a:r>
              <a:rPr lang="zh-CN" altLang="en-US" sz="2200" b="1" dirty="0">
                <a:latin typeface="+mn-ea"/>
              </a:rPr>
              <a:t>咭唎有无往来？此次何以相从至浙？</a:t>
            </a:r>
            <a:endParaRPr lang="zh-CN" altLang="en-US" sz="2200" b="1" dirty="0">
              <a:latin typeface="+mn-ea"/>
            </a:endParaRPr>
          </a:p>
          <a:p>
            <a:r>
              <a:rPr lang="zh-CN" altLang="en-US" sz="2200" b="1" dirty="0">
                <a:latin typeface="+mn-ea"/>
              </a:rPr>
              <a:t>其余来浙之</a:t>
            </a:r>
            <a:r>
              <a:rPr lang="en-US" altLang="zh-CN" sz="2200" b="1" dirty="0">
                <a:latin typeface="+mn-ea"/>
              </a:rPr>
              <a:t>(</a:t>
            </a:r>
            <a:r>
              <a:rPr lang="zh-CN" altLang="en-US" sz="2200" b="1" dirty="0">
                <a:latin typeface="+mn-ea"/>
              </a:rPr>
              <a:t>口英</a:t>
            </a:r>
            <a:r>
              <a:rPr lang="en-US" altLang="zh-CN" sz="2200" b="1" dirty="0">
                <a:latin typeface="+mn-ea"/>
              </a:rPr>
              <a:t>)</a:t>
            </a:r>
            <a:r>
              <a:rPr lang="zh-CN" altLang="en-US" sz="2200" b="1" dirty="0">
                <a:latin typeface="+mn-ea"/>
              </a:rPr>
              <a:t>咖唎、大小吕宋、双英（鹰）国夷众，系带兵头目私相号召，抑由该国王招之使来？是否被其裹胁，抑或许以重利？</a:t>
            </a:r>
            <a:endParaRPr lang="zh-CN" altLang="en-US" sz="2200" b="1" dirty="0">
              <a:latin typeface="+mn-ea"/>
            </a:endParaRPr>
          </a:p>
          <a:p>
            <a:r>
              <a:rPr lang="zh-CN" altLang="en-US" sz="2200" b="1" dirty="0">
                <a:latin typeface="+mn-ea"/>
              </a:rPr>
              <a:t>该女主年甫二十二岁，何以推为一国之主？有无匹配？其夫何名何处人？在该国现居何职？</a:t>
            </a:r>
            <a:endParaRPr lang="zh-CN" altLang="en-US" sz="2200" b="1" dirty="0">
              <a:latin typeface="+mn-ea"/>
            </a:endParaRPr>
          </a:p>
          <a:p>
            <a:r>
              <a:rPr lang="en-US" altLang="zh-CN" sz="2200" b="1" dirty="0">
                <a:latin typeface="+mn-ea"/>
              </a:rPr>
              <a:t>……</a:t>
            </a:r>
            <a:r>
              <a:rPr lang="zh-CN" altLang="en-US" sz="2200" b="1" dirty="0">
                <a:latin typeface="+mn-ea"/>
              </a:rPr>
              <a:t>该国制造鸦片烟卖与中国，其意但欲图财，抑或另有诡谋？</a:t>
            </a:r>
            <a:endParaRPr lang="en-US" altLang="zh-CN" sz="2200" b="1" dirty="0">
              <a:latin typeface="+mn-ea"/>
            </a:endParaRPr>
          </a:p>
          <a:p>
            <a:r>
              <a:rPr lang="en-US" altLang="zh-CN" b="1" dirty="0">
                <a:latin typeface="+mn-ea"/>
              </a:rPr>
              <a:t>                       </a:t>
            </a:r>
            <a:r>
              <a:rPr lang="en-US" altLang="zh-CN" sz="1900" b="1" dirty="0">
                <a:latin typeface="+mn-ea"/>
              </a:rPr>
              <a:t>----《</a:t>
            </a:r>
            <a:r>
              <a:rPr lang="zh-CN" altLang="en-US" sz="1900" b="1" dirty="0">
                <a:latin typeface="+mn-ea"/>
              </a:rPr>
              <a:t>鸦片战争档案史料</a:t>
            </a:r>
            <a:r>
              <a:rPr lang="en-US" altLang="zh-CN" sz="1900" b="1" dirty="0">
                <a:latin typeface="+mn-ea"/>
              </a:rPr>
              <a:t>》</a:t>
            </a:r>
            <a:r>
              <a:rPr lang="zh-CN" altLang="en-US" sz="1900" b="1" dirty="0">
                <a:latin typeface="+mn-ea"/>
              </a:rPr>
              <a:t>第五册，天津古籍出版社</a:t>
            </a:r>
            <a:r>
              <a:rPr lang="en-US" altLang="zh-CN" sz="1900" b="1" dirty="0">
                <a:latin typeface="+mn-ea"/>
              </a:rPr>
              <a:t>1992</a:t>
            </a:r>
            <a:r>
              <a:rPr lang="zh-CN" altLang="en-US" sz="1900" b="1" dirty="0">
                <a:latin typeface="+mn-ea"/>
              </a:rPr>
              <a:t>年版，第</a:t>
            </a:r>
            <a:r>
              <a:rPr lang="en-US" altLang="zh-CN" sz="1900" b="1" dirty="0">
                <a:latin typeface="+mn-ea"/>
              </a:rPr>
              <a:t>222</a:t>
            </a:r>
            <a:r>
              <a:rPr lang="zh-CN" altLang="en-US" sz="1900" b="1" dirty="0">
                <a:latin typeface="+mn-ea"/>
              </a:rPr>
              <a:t>页。</a:t>
            </a:r>
            <a:endParaRPr lang="zh-CN" altLang="en-US" sz="1900" b="1" dirty="0">
              <a:latin typeface="+mn-ea"/>
            </a:endParaRPr>
          </a:p>
          <a:p>
            <a:endParaRPr lang="zh-CN" altLang="en-US" dirty="0"/>
          </a:p>
        </p:txBody>
      </p:sp>
      <p:sp>
        <p:nvSpPr>
          <p:cNvPr id="8" name="Rectangle 4"/>
          <p:cNvSpPr>
            <a:spLocks noChangeArrowheads="1"/>
          </p:cNvSpPr>
          <p:nvPr/>
        </p:nvSpPr>
        <p:spPr bwMode="auto">
          <a:xfrm>
            <a:off x="251520" y="188640"/>
            <a:ext cx="8712968" cy="1008112"/>
          </a:xfrm>
          <a:prstGeom prst="rect">
            <a:avLst/>
          </a:prstGeom>
          <a:noFill/>
          <a:ln w="9525">
            <a:noFill/>
            <a:miter lim="800000"/>
          </a:ln>
        </p:spPr>
        <p:txBody>
          <a:bodyPr/>
          <a:lstStyle/>
          <a:p>
            <a:pPr>
              <a:buFontTx/>
              <a:buNone/>
            </a:pPr>
            <a:r>
              <a:rPr lang="en-US" altLang="zh-CN" sz="4400" b="1" dirty="0">
                <a:solidFill>
                  <a:schemeClr val="tx2"/>
                </a:solidFill>
                <a:latin typeface="华文新魏" pitchFamily="2" charset="-122"/>
              </a:rPr>
              <a:t>1</a:t>
            </a:r>
            <a:r>
              <a:rPr lang="zh-CN" altLang="en-US" sz="4400" b="1" dirty="0">
                <a:solidFill>
                  <a:schemeClr val="tx2"/>
                </a:solidFill>
                <a:latin typeface="华文新魏" pitchFamily="2" charset="-122"/>
              </a:rPr>
              <a:t>、社会制度的腐败</a:t>
            </a:r>
            <a:endParaRPr lang="zh-CN" altLang="en-US" sz="4400" b="1" dirty="0">
              <a:solidFill>
                <a:schemeClr val="tx2"/>
              </a:solidFill>
              <a:latin typeface="华文新魏" pitchFamily="2" charset="-122"/>
            </a:endParaRPr>
          </a:p>
        </p:txBody>
      </p:sp>
      <p:sp>
        <p:nvSpPr>
          <p:cNvPr id="9" name="Rectangle 2"/>
          <p:cNvSpPr>
            <a:spLocks noGrp="1" noChangeArrowheads="1"/>
          </p:cNvSpPr>
          <p:nvPr>
            <p:ph type="title"/>
          </p:nvPr>
        </p:nvSpPr>
        <p:spPr>
          <a:xfrm>
            <a:off x="571472" y="1214422"/>
            <a:ext cx="5000692" cy="1428760"/>
          </a:xfrm>
          <a:solidFill>
            <a:schemeClr val="bg1"/>
          </a:solidFill>
        </p:spPr>
        <p:txBody>
          <a:bodyPr>
            <a:noAutofit/>
          </a:bodyPr>
          <a:lstStyle/>
          <a:p>
            <a:r>
              <a:rPr lang="zh-CN" altLang="en-US" sz="2400" b="1" dirty="0"/>
              <a:t>（</a:t>
            </a:r>
            <a:r>
              <a:rPr lang="en-US" altLang="zh-CN" sz="2400" b="1" dirty="0"/>
              <a:t>1</a:t>
            </a:r>
            <a:r>
              <a:rPr lang="zh-CN" altLang="en-US" sz="2400" b="1" dirty="0"/>
              <a:t>）统治中国的清王朝，从皇帝到权贵，大多昏聩愚昧，不了解</a:t>
            </a:r>
            <a:r>
              <a:rPr lang="zh-CN" altLang="en-US" sz="2400" b="1" dirty="0">
                <a:solidFill>
                  <a:schemeClr val="tx2">
                    <a:lumMod val="75000"/>
                  </a:schemeClr>
                </a:solidFill>
              </a:rPr>
              <a:t>世界大势，不懂得御敌之策。</a:t>
            </a:r>
            <a:endParaRPr lang="zh-CN" altLang="en-US" sz="2400" b="1" dirty="0"/>
          </a:p>
        </p:txBody>
      </p:sp>
      <p:grpSp>
        <p:nvGrpSpPr>
          <p:cNvPr id="10" name="组合 9"/>
          <p:cNvGrpSpPr/>
          <p:nvPr/>
        </p:nvGrpSpPr>
        <p:grpSpPr>
          <a:xfrm>
            <a:off x="6357950" y="142852"/>
            <a:ext cx="2214578" cy="2643206"/>
            <a:chOff x="467544" y="2492896"/>
            <a:chExt cx="2736304" cy="4098085"/>
          </a:xfrm>
        </p:grpSpPr>
        <p:pic>
          <p:nvPicPr>
            <p:cNvPr id="11" name="Picture 2" descr="爱新觉罗·旻宁"/>
            <p:cNvPicPr>
              <a:picLocks noChangeAspect="1" noChangeArrowheads="1"/>
            </p:cNvPicPr>
            <p:nvPr/>
          </p:nvPicPr>
          <p:blipFill>
            <a:blip r:embed="rId1" cstate="print"/>
            <a:srcRect/>
            <a:stretch>
              <a:fillRect/>
            </a:stretch>
          </p:blipFill>
          <p:spPr bwMode="auto">
            <a:xfrm>
              <a:off x="467544" y="2492896"/>
              <a:ext cx="2736304" cy="3600400"/>
            </a:xfrm>
            <a:prstGeom prst="rect">
              <a:avLst/>
            </a:prstGeom>
            <a:noFill/>
          </p:spPr>
        </p:pic>
        <p:sp>
          <p:nvSpPr>
            <p:cNvPr id="12" name="矩形 11"/>
            <p:cNvSpPr/>
            <p:nvPr/>
          </p:nvSpPr>
          <p:spPr>
            <a:xfrm>
              <a:off x="971598" y="6093296"/>
              <a:ext cx="2004222" cy="497685"/>
            </a:xfrm>
            <a:prstGeom prst="rect">
              <a:avLst/>
            </a:prstGeom>
          </p:spPr>
          <p:txBody>
            <a:bodyPr wrap="square">
              <a:spAutoFit/>
            </a:bodyPr>
            <a:lstStyle/>
            <a:p>
              <a:r>
                <a:rPr lang="zh-CN" altLang="en-US" sz="800" b="1" dirty="0">
                  <a:solidFill>
                    <a:srgbClr val="002166"/>
                  </a:solidFill>
                </a:rPr>
                <a:t>道光帝（</a:t>
              </a:r>
              <a:r>
                <a:rPr lang="en-US" altLang="zh-CN" sz="800" b="1" dirty="0">
                  <a:solidFill>
                    <a:srgbClr val="002166"/>
                  </a:solidFill>
                </a:rPr>
                <a:t>1782--1850</a:t>
              </a:r>
              <a:r>
                <a:rPr lang="zh-CN" altLang="en-US" sz="800" b="1" dirty="0">
                  <a:solidFill>
                    <a:srgbClr val="002166"/>
                  </a:solidFill>
                </a:rPr>
                <a:t>）</a:t>
              </a:r>
              <a:r>
                <a:rPr lang="zh-CN" altLang="en-US" sz="800" dirty="0">
                  <a:solidFill>
                    <a:srgbClr val="002166"/>
                  </a:solidFill>
                </a:rPr>
                <a:t> </a:t>
              </a:r>
              <a:endParaRPr lang="zh-CN" altLang="en-US" sz="800" dirty="0"/>
            </a:p>
          </p:txBody>
        </p: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251521" y="188403"/>
            <a:ext cx="1728192" cy="1296381"/>
            <a:chOff x="251521" y="188403"/>
            <a:chExt cx="1728192" cy="1296381"/>
          </a:xfrm>
        </p:grpSpPr>
        <p:pic>
          <p:nvPicPr>
            <p:cNvPr id="4" name="Picture 5" descr="练习1"/>
            <p:cNvPicPr>
              <a:picLocks noChangeAspect="1" noChangeArrowheads="1"/>
            </p:cNvPicPr>
            <p:nvPr/>
          </p:nvPicPr>
          <p:blipFill>
            <a:blip r:embed="rId1" cstate="print"/>
            <a:srcRect/>
            <a:stretch>
              <a:fillRect/>
            </a:stretch>
          </p:blipFill>
          <p:spPr bwMode="auto">
            <a:xfrm>
              <a:off x="251521" y="188403"/>
              <a:ext cx="1728192" cy="1296381"/>
            </a:xfrm>
            <a:prstGeom prst="rect">
              <a:avLst/>
            </a:prstGeom>
            <a:noFill/>
            <a:ln w="9525">
              <a:noFill/>
              <a:miter lim="800000"/>
              <a:headEnd/>
              <a:tailEnd/>
            </a:ln>
          </p:spPr>
        </p:pic>
        <p:sp>
          <p:nvSpPr>
            <p:cNvPr id="5" name="Rectangle 6" descr="信纸"/>
            <p:cNvSpPr>
              <a:spLocks noChangeArrowheads="1"/>
            </p:cNvSpPr>
            <p:nvPr/>
          </p:nvSpPr>
          <p:spPr bwMode="auto">
            <a:xfrm>
              <a:off x="467544" y="414161"/>
              <a:ext cx="1296144" cy="523220"/>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endParaRPr>
            </a:p>
          </p:txBody>
        </p:sp>
      </p:grpSp>
      <p:sp>
        <p:nvSpPr>
          <p:cNvPr id="9" name="内容占位符 2"/>
          <p:cNvSpPr txBox="1"/>
          <p:nvPr/>
        </p:nvSpPr>
        <p:spPr>
          <a:xfrm>
            <a:off x="395536" y="1916832"/>
            <a:ext cx="8363272" cy="3528392"/>
          </a:xfrm>
          <a:prstGeom prst="rect">
            <a:avLst/>
          </a:prstGeom>
        </p:spPr>
        <p:txBody>
          <a:bodyPr vert="horz">
            <a:normAutofit/>
          </a:bodyPr>
          <a:lstStyle/>
          <a:p>
            <a:pPr marL="274320" indent="-274320">
              <a:spcBef>
                <a:spcPts val="580"/>
              </a:spcBef>
              <a:buClr>
                <a:schemeClr val="accent1"/>
              </a:buClr>
              <a:buSzPct val="85000"/>
              <a:buFont typeface="Wingdings 2"/>
              <a:buChar char=""/>
              <a:defRPr/>
            </a:pPr>
            <a:r>
              <a:rPr lang="zh-CN" altLang="en-US" sz="2400" b="1" dirty="0">
                <a:latin typeface="+mn-ea"/>
              </a:rPr>
              <a:t>“该夷兵船笨重，吃水深至数丈， 只能取胜外洋，破浪乘风是其长技。惟不与之在洋接仗，其技即无所施。至口内则运棹不灵，一遇水浅沙胶，万难转动，是以货船进口，亦必以重资请土人导引，而兵船更不待言矣。”</a:t>
            </a:r>
            <a:endParaRPr lang="en-US" altLang="zh-CN" sz="2400" b="1" dirty="0">
              <a:latin typeface="+mn-ea"/>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defRPr/>
            </a:pPr>
            <a:r>
              <a:rPr kumimoji="0" lang="zh-CN" altLang="en-US" sz="2400" b="1" i="0" u="none" strike="noStrike" kern="1200" cap="none" spc="0" normalizeH="0" baseline="0" noProof="0" dirty="0">
                <a:ln>
                  <a:noFill/>
                </a:ln>
                <a:solidFill>
                  <a:schemeClr val="tx1"/>
                </a:solidFill>
                <a:effectLst/>
                <a:uLnTx/>
                <a:uFillTx/>
                <a:latin typeface="+mn-ea"/>
                <a:ea typeface="+mn-ea"/>
                <a:cs typeface="+mn-cs"/>
              </a:rPr>
              <a:t>“且夷兵除枪炮之外，击刺步伐俱非所娴，而腿足裹缠，结束严密，屈伸皆所不便，若至岸上更无能为，是其强非不可制也。”</a:t>
            </a:r>
            <a:endParaRPr kumimoji="0" lang="en-US" altLang="zh-CN" sz="2400" b="1" i="0" u="none" strike="noStrike" kern="1200" cap="none" spc="0" normalizeH="0" baseline="0" noProof="0" dirty="0">
              <a:ln>
                <a:noFill/>
              </a:ln>
              <a:solidFill>
                <a:schemeClr val="tx1"/>
              </a:solidFill>
              <a:effectLst/>
              <a:uLnTx/>
              <a:uFillTx/>
              <a:latin typeface="+mn-ea"/>
              <a:ea typeface="+mn-ea"/>
              <a:cs typeface="+mn-cs"/>
            </a:endParaRPr>
          </a:p>
          <a:p>
            <a:pPr marL="274320" lvl="0" indent="-274320">
              <a:spcBef>
                <a:spcPts val="580"/>
              </a:spcBef>
              <a:buClr>
                <a:schemeClr val="accent1"/>
              </a:buClr>
              <a:buSzPct val="85000"/>
              <a:buFont typeface="Wingdings 2"/>
              <a:buChar char=""/>
            </a:pPr>
            <a:r>
              <a:rPr kumimoji="0" lang="en-US" altLang="zh-CN" sz="2000" b="1" i="0" u="none" strike="noStrike" kern="1200" cap="none" spc="0" normalizeH="0" baseline="0" noProof="0" dirty="0">
                <a:ln>
                  <a:noFill/>
                </a:ln>
                <a:solidFill>
                  <a:schemeClr val="tx1"/>
                </a:solidFill>
                <a:effectLst/>
                <a:uLnTx/>
                <a:uFillTx/>
                <a:latin typeface="+mn-ea"/>
                <a:ea typeface="+mn-ea"/>
                <a:cs typeface="+mn-cs"/>
              </a:rPr>
              <a:t>             ----</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林则徐：</a:t>
            </a:r>
            <a:r>
              <a:rPr kumimoji="0" lang="en-US" altLang="zh-CN" sz="2000" b="1" i="0" u="none" strike="noStrike" kern="1200" cap="none" spc="0" normalizeH="0" baseline="0" noProof="0" dirty="0">
                <a:ln>
                  <a:noFill/>
                </a:ln>
                <a:solidFill>
                  <a:schemeClr val="tx1"/>
                </a:solidFill>
                <a:effectLst/>
                <a:uLnTx/>
                <a:uFillTx/>
                <a:latin typeface="+mn-ea"/>
                <a:ea typeface="+mn-ea"/>
                <a:cs typeface="+mn-cs"/>
              </a:rPr>
              <a:t>《</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请严谕将英船新到烟土查明全缴片</a:t>
            </a:r>
            <a:r>
              <a:rPr kumimoji="0" lang="en-US" altLang="zh-CN" sz="2000" b="1" i="0" u="none" strike="noStrike" kern="1200" cap="none" spc="0" normalizeH="0" baseline="0" noProof="0" dirty="0">
                <a:ln>
                  <a:noFill/>
                </a:ln>
                <a:solidFill>
                  <a:schemeClr val="tx1"/>
                </a:solidFill>
                <a:effectLst/>
                <a:uLnTx/>
                <a:uFillTx/>
                <a:latin typeface="+mn-ea"/>
                <a:ea typeface="+mn-ea"/>
                <a:cs typeface="+mn-cs"/>
              </a:rPr>
              <a:t>》</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a:t>
            </a:r>
            <a:r>
              <a:rPr kumimoji="0" lang="en-US" altLang="zh-CN" sz="2000" b="1" i="0" u="none" strike="noStrike" kern="1200" cap="none" spc="0" normalizeH="0" baseline="0" noProof="0" dirty="0">
                <a:ln>
                  <a:noFill/>
                </a:ln>
                <a:solidFill>
                  <a:schemeClr val="tx1"/>
                </a:solidFill>
                <a:effectLst/>
                <a:uLnTx/>
                <a:uFillTx/>
                <a:latin typeface="+mn-ea"/>
                <a:ea typeface="+mn-ea"/>
                <a:cs typeface="+mn-cs"/>
              </a:rPr>
              <a:t>《</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林则徐全集</a:t>
            </a:r>
            <a:r>
              <a:rPr kumimoji="0" lang="en-US" altLang="zh-CN" sz="2000" b="1" i="0" u="none" strike="noStrike" kern="1200" cap="none" spc="0" normalizeH="0" baseline="0" noProof="0" dirty="0">
                <a:ln>
                  <a:noFill/>
                </a:ln>
                <a:solidFill>
                  <a:schemeClr val="tx1"/>
                </a:solidFill>
                <a:effectLst/>
                <a:uLnTx/>
                <a:uFillTx/>
                <a:latin typeface="+mn-ea"/>
                <a:ea typeface="+mn-ea"/>
                <a:cs typeface="+mn-cs"/>
              </a:rPr>
              <a:t>》</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（第三册奏折），海峡文艺出版社</a:t>
            </a:r>
            <a:r>
              <a:rPr kumimoji="0" lang="en-US" altLang="zh-CN" sz="2000" b="1" i="0" u="none" strike="noStrike" kern="1200" cap="none" spc="0" normalizeH="0" baseline="0" noProof="0" dirty="0">
                <a:ln>
                  <a:noFill/>
                </a:ln>
                <a:solidFill>
                  <a:schemeClr val="tx1"/>
                </a:solidFill>
                <a:effectLst/>
                <a:uLnTx/>
                <a:uFillTx/>
                <a:latin typeface="+mn-ea"/>
                <a:ea typeface="+mn-ea"/>
                <a:cs typeface="+mn-cs"/>
              </a:rPr>
              <a:t>2002</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年版，第</a:t>
            </a:r>
            <a:r>
              <a:rPr kumimoji="0" lang="en-US" altLang="zh-CN" sz="2000" b="1" i="0" u="none" strike="noStrike" kern="1200" cap="none" spc="0" normalizeH="0" baseline="0" noProof="0" dirty="0">
                <a:ln>
                  <a:noFill/>
                </a:ln>
                <a:solidFill>
                  <a:schemeClr val="tx1"/>
                </a:solidFill>
                <a:effectLst/>
                <a:uLnTx/>
                <a:uFillTx/>
                <a:latin typeface="+mn-ea"/>
                <a:ea typeface="+mn-ea"/>
                <a:cs typeface="+mn-cs"/>
              </a:rPr>
              <a:t>186</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页</a:t>
            </a:r>
            <a:endParaRPr kumimoji="0" lang="zh-CN" altLang="en-US" sz="2000" b="1"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斩杀义和团"/>
          <p:cNvPicPr>
            <a:picLocks noChangeAspect="1" noChangeArrowheads="1"/>
          </p:cNvPicPr>
          <p:nvPr/>
        </p:nvPicPr>
        <p:blipFill>
          <a:blip r:embed="rId1" cstate="print"/>
          <a:srcRect/>
          <a:stretch>
            <a:fillRect/>
          </a:stretch>
        </p:blipFill>
        <p:spPr bwMode="auto">
          <a:xfrm>
            <a:off x="3923928" y="3861048"/>
            <a:ext cx="4213500" cy="2800082"/>
          </a:xfrm>
          <a:prstGeom prst="rect">
            <a:avLst/>
          </a:prstGeom>
          <a:noFill/>
          <a:ln w="9525">
            <a:noFill/>
            <a:miter lim="800000"/>
            <a:headEnd/>
            <a:tailEnd/>
          </a:ln>
        </p:spPr>
      </p:pic>
      <p:sp>
        <p:nvSpPr>
          <p:cNvPr id="24580" name="Rectangle 4"/>
          <p:cNvSpPr>
            <a:spLocks noGrp="1" noChangeArrowheads="1"/>
          </p:cNvSpPr>
          <p:nvPr>
            <p:ph type="title"/>
          </p:nvPr>
        </p:nvSpPr>
        <p:spPr>
          <a:xfrm>
            <a:off x="395536" y="260648"/>
            <a:ext cx="7498080" cy="936104"/>
          </a:xfrm>
          <a:noFill/>
        </p:spPr>
        <p:txBody>
          <a:bodyPr/>
          <a:lstStyle/>
          <a:p>
            <a:pPr eaLnBrk="1" hangingPunct="1"/>
            <a:r>
              <a:rPr lang="zh-CN" altLang="en-US" b="1" dirty="0"/>
              <a:t>③八国联军北京大屠杀</a:t>
            </a:r>
            <a:r>
              <a:rPr lang="zh-CN" altLang="en-US" dirty="0"/>
              <a:t> </a:t>
            </a:r>
            <a:endParaRPr lang="zh-CN" altLang="en-US" dirty="0"/>
          </a:p>
        </p:txBody>
      </p:sp>
      <p:sp>
        <p:nvSpPr>
          <p:cNvPr id="24579" name="Rectangle 3"/>
          <p:cNvSpPr>
            <a:spLocks noGrp="1" noChangeArrowheads="1"/>
          </p:cNvSpPr>
          <p:nvPr>
            <p:ph sz="quarter" idx="1"/>
          </p:nvPr>
        </p:nvSpPr>
        <p:spPr>
          <a:xfrm>
            <a:off x="611560" y="1772816"/>
            <a:ext cx="2694384" cy="4419600"/>
          </a:xfrm>
          <a:solidFill>
            <a:schemeClr val="bg1"/>
          </a:solidFill>
        </p:spPr>
        <p:txBody>
          <a:bodyPr>
            <a:normAutofit fontScale="92500" lnSpcReduction="10000"/>
          </a:bodyPr>
          <a:lstStyle/>
          <a:p>
            <a:pPr eaLnBrk="1" hangingPunct="1"/>
            <a:r>
              <a:rPr lang="en-US" altLang="zh-CN" sz="2800" b="1" dirty="0">
                <a:latin typeface="华文新魏" pitchFamily="2" charset="-122"/>
                <a:ea typeface="华文新魏" pitchFamily="2" charset="-122"/>
              </a:rPr>
              <a:t>1900</a:t>
            </a:r>
            <a:r>
              <a:rPr lang="zh-CN" altLang="en-US" sz="2800" b="1" dirty="0">
                <a:latin typeface="华文新魏" pitchFamily="2" charset="-122"/>
                <a:ea typeface="华文新魏" pitchFamily="2" charset="-122"/>
              </a:rPr>
              <a:t>年</a:t>
            </a:r>
            <a:r>
              <a:rPr lang="en-US" altLang="zh-CN" sz="2800" b="1" dirty="0">
                <a:latin typeface="华文新魏" pitchFamily="2" charset="-122"/>
                <a:ea typeface="华文新魏" pitchFamily="2" charset="-122"/>
              </a:rPr>
              <a:t>8</a:t>
            </a:r>
            <a:r>
              <a:rPr lang="zh-CN" altLang="en-US" sz="2800" b="1" dirty="0">
                <a:latin typeface="华文新魏" pitchFamily="2" charset="-122"/>
                <a:ea typeface="华文新魏" pitchFamily="2" charset="-122"/>
              </a:rPr>
              <a:t>月，八国联军入侵北京，在整个过程中，烧杀抢掠，无恶不作。</a:t>
            </a:r>
            <a:endParaRPr lang="zh-CN" altLang="en-US" sz="2800" b="1" dirty="0">
              <a:latin typeface="华文新魏" pitchFamily="2" charset="-122"/>
              <a:ea typeface="华文新魏" pitchFamily="2" charset="-122"/>
            </a:endParaRPr>
          </a:p>
          <a:p>
            <a:pPr eaLnBrk="1" hangingPunct="1"/>
            <a:r>
              <a:rPr lang="zh-CN" altLang="en-US" sz="2800" b="1" dirty="0">
                <a:latin typeface="华文新魏" pitchFamily="2" charset="-122"/>
                <a:ea typeface="华文新魏" pitchFamily="2" charset="-122"/>
              </a:rPr>
              <a:t>据史料记载，仅在北京的张王府一处，就枪杀义和团民和居民</a:t>
            </a:r>
            <a:r>
              <a:rPr lang="en-US" altLang="zh-CN" sz="2800" b="1" dirty="0">
                <a:latin typeface="华文新魏" pitchFamily="2" charset="-122"/>
                <a:ea typeface="华文新魏" pitchFamily="2" charset="-122"/>
              </a:rPr>
              <a:t>1700</a:t>
            </a:r>
            <a:r>
              <a:rPr lang="zh-CN" altLang="en-US" sz="2800" b="1" dirty="0">
                <a:latin typeface="华文新魏" pitchFamily="2" charset="-122"/>
                <a:ea typeface="华文新魏" pitchFamily="2" charset="-122"/>
              </a:rPr>
              <a:t>多人。</a:t>
            </a:r>
            <a:endParaRPr lang="zh-CN" altLang="en-US" sz="2800" b="1" dirty="0">
              <a:latin typeface="华文新魏" pitchFamily="2" charset="-122"/>
              <a:ea typeface="华文新魏" pitchFamily="2" charset="-122"/>
            </a:endParaRPr>
          </a:p>
        </p:txBody>
      </p:sp>
      <p:pic>
        <p:nvPicPr>
          <p:cNvPr id="24581" name="Picture 5" descr="112208_537"/>
          <p:cNvPicPr>
            <a:picLocks noChangeAspect="1" noChangeArrowheads="1"/>
          </p:cNvPicPr>
          <p:nvPr/>
        </p:nvPicPr>
        <p:blipFill>
          <a:blip r:embed="rId2" cstate="print"/>
          <a:srcRect/>
          <a:stretch>
            <a:fillRect/>
          </a:stretch>
        </p:blipFill>
        <p:spPr bwMode="auto">
          <a:xfrm>
            <a:off x="5093073" y="1124744"/>
            <a:ext cx="3871415" cy="2664296"/>
          </a:xfrm>
          <a:prstGeom prst="rect">
            <a:avLst/>
          </a:prstGeom>
          <a:noFill/>
          <a:ln w="9525">
            <a:noFill/>
            <a:miter lim="800000"/>
            <a:headEnd/>
            <a:tailEnd/>
          </a:ln>
        </p:spPr>
      </p:pic>
      <p:sp>
        <p:nvSpPr>
          <p:cNvPr id="24582" name="Rectangle 6"/>
          <p:cNvSpPr>
            <a:spLocks noChangeArrowheads="1"/>
          </p:cNvSpPr>
          <p:nvPr/>
        </p:nvSpPr>
        <p:spPr bwMode="auto">
          <a:xfrm>
            <a:off x="8244408" y="4221088"/>
            <a:ext cx="720080" cy="1938992"/>
          </a:xfrm>
          <a:prstGeom prst="rect">
            <a:avLst/>
          </a:prstGeom>
          <a:solidFill>
            <a:schemeClr val="bg1"/>
          </a:solidFill>
          <a:ln w="9525">
            <a:noFill/>
            <a:miter lim="800000"/>
          </a:ln>
        </p:spPr>
        <p:txBody>
          <a:bodyPr wrap="square" anchor="ctr">
            <a:spAutoFit/>
          </a:bodyPr>
          <a:lstStyle/>
          <a:p>
            <a:r>
              <a:rPr lang="zh-CN" altLang="en-US" sz="2000" b="1" dirty="0">
                <a:solidFill>
                  <a:srgbClr val="000066"/>
                </a:solidFill>
                <a:latin typeface="+mn-ea"/>
              </a:rPr>
              <a:t>八国联军屠杀义和团和群众</a:t>
            </a:r>
            <a:r>
              <a:rPr lang="zh-CN" altLang="en-US" sz="2000" dirty="0">
                <a:latin typeface="+mn-ea"/>
              </a:rPr>
              <a:t> </a:t>
            </a:r>
            <a:endParaRPr lang="zh-CN" altLang="en-US" sz="20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slide(fromBottom)">
                                      <p:cBhvr>
                                        <p:cTn id="7" dur="500"/>
                                        <p:tgtEl>
                                          <p:spTgt spid="20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sz="quarter" idx="1"/>
          </p:nvPr>
        </p:nvSpPr>
        <p:spPr>
          <a:xfrm>
            <a:off x="251520" y="2276872"/>
            <a:ext cx="8511480" cy="3184376"/>
          </a:xfrm>
        </p:spPr>
        <p:txBody>
          <a:bodyPr>
            <a:normAutofit fontScale="92500" lnSpcReduction="10000"/>
          </a:bodyPr>
          <a:lstStyle/>
          <a:p>
            <a:r>
              <a:rPr lang="en-US" altLang="zh-CN" b="1" dirty="0">
                <a:latin typeface="华文新魏" pitchFamily="2" charset="-122"/>
                <a:ea typeface="华文新魏" pitchFamily="2" charset="-122"/>
              </a:rPr>
              <a:t>1841</a:t>
            </a:r>
            <a:r>
              <a:rPr lang="zh-CN" altLang="en-US" b="1" dirty="0">
                <a:latin typeface="华文新魏" pitchFamily="2" charset="-122"/>
                <a:ea typeface="华文新魏" pitchFamily="2" charset="-122"/>
              </a:rPr>
              <a:t>年正月，</a:t>
            </a:r>
            <a:r>
              <a:rPr lang="zh-CN" altLang="en-US" b="1" dirty="0">
                <a:latin typeface="华文新魏" pitchFamily="2" charset="-122"/>
                <a:ea typeface="华文新魏" pitchFamily="2" charset="-122"/>
                <a:hlinkClick r:id="rId1"/>
              </a:rPr>
              <a:t>道光</a:t>
            </a:r>
            <a:r>
              <a:rPr lang="zh-CN" altLang="en-US" b="1" dirty="0">
                <a:latin typeface="华文新魏" pitchFamily="2" charset="-122"/>
                <a:ea typeface="华文新魏" pitchFamily="2" charset="-122"/>
              </a:rPr>
              <a:t>帝下诏对英宣战，命杨芳和</a:t>
            </a:r>
            <a:r>
              <a:rPr lang="zh-CN" altLang="en-US" b="1" dirty="0">
                <a:latin typeface="华文新魏" pitchFamily="2" charset="-122"/>
                <a:ea typeface="华文新魏" pitchFamily="2" charset="-122"/>
                <a:hlinkClick r:id="rId2"/>
              </a:rPr>
              <a:t>户部尚书</a:t>
            </a:r>
            <a:r>
              <a:rPr lang="zh-CN" altLang="en-US" b="1" dirty="0">
                <a:latin typeface="华文新魏" pitchFamily="2" charset="-122"/>
                <a:ea typeface="华文新魏" pitchFamily="2" charset="-122"/>
                <a:hlinkClick r:id="rId3"/>
              </a:rPr>
              <a:t>隆文</a:t>
            </a:r>
            <a:r>
              <a:rPr lang="zh-CN" altLang="en-US" b="1" dirty="0">
                <a:latin typeface="华文新魏" pitchFamily="2" charset="-122"/>
                <a:ea typeface="华文新魏" pitchFamily="2" charset="-122"/>
              </a:rPr>
              <a:t>为</a:t>
            </a:r>
            <a:r>
              <a:rPr lang="zh-CN" altLang="en-US" b="1" dirty="0">
                <a:latin typeface="华文新魏" pitchFamily="2" charset="-122"/>
                <a:ea typeface="华文新魏" pitchFamily="2" charset="-122"/>
                <a:hlinkClick r:id="rId4"/>
              </a:rPr>
              <a:t>参赞大臣</a:t>
            </a:r>
            <a:r>
              <a:rPr lang="zh-CN" altLang="en-US" b="1" dirty="0">
                <a:latin typeface="华文新魏" pitchFamily="2" charset="-122"/>
                <a:ea typeface="华文新魏" pitchFamily="2" charset="-122"/>
              </a:rPr>
              <a:t>，调兵开赴广州，抗击英军。杨认为英舰在波涛汹涌的海洋中行走如飞，且能用大炮击中目标，其中必有“邪术”，决定用污秽之物，“以邪治邪”。传令保甲收集妇女尿盆，放在木筏上，让载着尿盆的木筏冲着敌舰方向，结果招致清军惨败。</a:t>
            </a:r>
            <a:endParaRPr lang="en-US" altLang="zh-CN" b="1" dirty="0">
              <a:latin typeface="华文新魏" pitchFamily="2" charset="-122"/>
              <a:ea typeface="华文新魏" pitchFamily="2" charset="-122"/>
            </a:endParaRPr>
          </a:p>
          <a:p>
            <a:r>
              <a:rPr lang="zh-CN" altLang="en-US" b="1" dirty="0">
                <a:latin typeface="华文新魏" pitchFamily="2" charset="-122"/>
                <a:ea typeface="华文新魏" pitchFamily="2" charset="-122"/>
              </a:rPr>
              <a:t>“杨枝无力爱南风，参赞如何用此功，粪桶尚言施妙计，秽声传遍粤城中。芳名果勇愧封侯，捏奏欺君竟不羞。试看凤凰冈上战，一声炮响走回头。”</a:t>
            </a:r>
            <a:endParaRPr lang="zh-CN" altLang="en-US" b="1" dirty="0">
              <a:latin typeface="华文新魏" pitchFamily="2" charset="-122"/>
              <a:ea typeface="华文新魏" pitchFamily="2" charset="-122"/>
            </a:endParaRPr>
          </a:p>
          <a:p>
            <a:pPr eaLnBrk="1" hangingPunct="1"/>
            <a:endParaRPr lang="zh-CN" altLang="en-US" sz="2600" dirty="0"/>
          </a:p>
        </p:txBody>
      </p:sp>
      <p:grpSp>
        <p:nvGrpSpPr>
          <p:cNvPr id="2" name="Group 4"/>
          <p:cNvGrpSpPr/>
          <p:nvPr/>
        </p:nvGrpSpPr>
        <p:grpSpPr bwMode="auto">
          <a:xfrm>
            <a:off x="322773" y="332457"/>
            <a:ext cx="1800955" cy="1224335"/>
            <a:chOff x="-99" y="143"/>
            <a:chExt cx="1024" cy="1315"/>
          </a:xfrm>
        </p:grpSpPr>
        <p:pic>
          <p:nvPicPr>
            <p:cNvPr id="124934" name="Picture 5" descr="练习1"/>
            <p:cNvPicPr>
              <a:picLocks noChangeAspect="1" noChangeArrowheads="1"/>
            </p:cNvPicPr>
            <p:nvPr/>
          </p:nvPicPr>
          <p:blipFill>
            <a:blip r:embed="rId5" cstate="print"/>
            <a:srcRect/>
            <a:stretch>
              <a:fillRect/>
            </a:stretch>
          </p:blipFill>
          <p:spPr bwMode="auto">
            <a:xfrm>
              <a:off x="-99" y="143"/>
              <a:ext cx="1024" cy="1315"/>
            </a:xfrm>
            <a:prstGeom prst="rect">
              <a:avLst/>
            </a:prstGeom>
            <a:noFill/>
            <a:ln w="9525">
              <a:noFill/>
              <a:miter lim="800000"/>
              <a:headEnd/>
              <a:tailEnd/>
            </a:ln>
          </p:spPr>
        </p:pic>
        <p:sp>
          <p:nvSpPr>
            <p:cNvPr id="129030" name="Rectangle 6" descr="信纸"/>
            <p:cNvSpPr>
              <a:spLocks noChangeArrowheads="1"/>
            </p:cNvSpPr>
            <p:nvPr/>
          </p:nvSpPr>
          <p:spPr bwMode="auto">
            <a:xfrm>
              <a:off x="37" y="372"/>
              <a:ext cx="643" cy="434"/>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800" b="1" dirty="0">
                  <a:solidFill>
                    <a:srgbClr val="800000"/>
                  </a:solidFill>
                  <a:latin typeface="华文新魏" pitchFamily="2" charset="-122"/>
                  <a:ea typeface="华文新魏" pitchFamily="2" charset="-122"/>
                </a:rPr>
                <a:t>案例</a:t>
              </a:r>
              <a:endParaRPr lang="zh-CN" altLang="en-US" sz="2800" b="1" dirty="0">
                <a:solidFill>
                  <a:srgbClr val="800000"/>
                </a:solidFill>
                <a:latin typeface="华文新魏" pitchFamily="2" charset="-122"/>
                <a:ea typeface="华文新魏" pitchFamily="2" charset="-122"/>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700808"/>
            <a:ext cx="8136904" cy="3096344"/>
          </a:xfrm>
        </p:spPr>
        <p:txBody>
          <a:bodyPr>
            <a:normAutofit/>
          </a:bodyPr>
          <a:lstStyle/>
          <a:p>
            <a:r>
              <a:rPr lang="zh-CN" altLang="en-US" sz="2400" b="1" dirty="0">
                <a:latin typeface="+mn-ea"/>
              </a:rPr>
              <a:t>鸦片战争结束后，道光询问参与</a:t>
            </a:r>
            <a:r>
              <a:rPr lang="en-US" altLang="zh-CN" sz="2400" b="1" dirty="0">
                <a:latin typeface="+mn-ea"/>
              </a:rPr>
              <a:t>《</a:t>
            </a:r>
            <a:r>
              <a:rPr lang="zh-CN" altLang="en-US" sz="2400" b="1" dirty="0">
                <a:latin typeface="+mn-ea"/>
              </a:rPr>
              <a:t>南京条约</a:t>
            </a:r>
            <a:r>
              <a:rPr lang="en-US" altLang="zh-CN" sz="2400" b="1" dirty="0">
                <a:latin typeface="+mn-ea"/>
              </a:rPr>
              <a:t>》</a:t>
            </a:r>
            <a:r>
              <a:rPr lang="zh-CN" altLang="en-US" sz="2400" b="1" dirty="0">
                <a:latin typeface="+mn-ea"/>
              </a:rPr>
              <a:t>谈判的耆英：“逆夷接仗之际，所带夷兵，何以能使有进无退？”耆英找到的一个原因是：“英夷武官四十以内不娶妻室，兵丁亦然，是以无所顾瞻，临敌争先。”道光批曰：“可恶之至。”</a:t>
            </a:r>
            <a:endParaRPr lang="en-US" altLang="zh-CN" sz="2400" b="1" dirty="0">
              <a:latin typeface="+mn-ea"/>
            </a:endParaRPr>
          </a:p>
          <a:p>
            <a:r>
              <a:rPr lang="en-US" altLang="zh-CN" sz="1800" b="1" dirty="0">
                <a:latin typeface="+mn-ea"/>
              </a:rPr>
              <a:t>                           ----</a:t>
            </a:r>
            <a:r>
              <a:rPr lang="zh-CN" altLang="en-US" sz="1800" b="1" dirty="0">
                <a:latin typeface="+mn-ea"/>
              </a:rPr>
              <a:t>端木赐香</a:t>
            </a:r>
            <a:r>
              <a:rPr lang="en-US" altLang="zh-CN" sz="1800" b="1" dirty="0">
                <a:latin typeface="+mn-ea"/>
              </a:rPr>
              <a:t>《</a:t>
            </a:r>
            <a:r>
              <a:rPr lang="zh-CN" altLang="en-US" sz="1800" b="1" dirty="0">
                <a:latin typeface="+mn-ea"/>
              </a:rPr>
              <a:t>那一次，我们挨打了</a:t>
            </a:r>
            <a:r>
              <a:rPr lang="en-US" altLang="zh-CN" sz="1800" b="1" dirty="0">
                <a:latin typeface="+mn-ea"/>
              </a:rPr>
              <a:t>——</a:t>
            </a:r>
            <a:r>
              <a:rPr lang="zh-CN" altLang="en-US" sz="1800" b="1" dirty="0">
                <a:latin typeface="+mn-ea"/>
              </a:rPr>
              <a:t>中英第一次鸦片战争全景解读</a:t>
            </a:r>
            <a:r>
              <a:rPr lang="en-US" altLang="zh-CN" sz="1800" b="1" dirty="0">
                <a:latin typeface="+mn-ea"/>
              </a:rPr>
              <a:t>》</a:t>
            </a:r>
            <a:r>
              <a:rPr lang="zh-CN" altLang="en-US" sz="1800" b="1" dirty="0">
                <a:latin typeface="+mn-ea"/>
              </a:rPr>
              <a:t>，山西人民出版社</a:t>
            </a:r>
            <a:r>
              <a:rPr lang="en-US" altLang="zh-CN" sz="1800" b="1" dirty="0">
                <a:latin typeface="+mn-ea"/>
              </a:rPr>
              <a:t>2007</a:t>
            </a:r>
            <a:r>
              <a:rPr lang="zh-CN" altLang="en-US" sz="1800" b="1" dirty="0">
                <a:latin typeface="+mn-ea"/>
              </a:rPr>
              <a:t>年版，第</a:t>
            </a:r>
            <a:r>
              <a:rPr lang="en-US" altLang="zh-CN" sz="1800" b="1" dirty="0">
                <a:latin typeface="+mn-ea"/>
              </a:rPr>
              <a:t>2</a:t>
            </a:r>
            <a:r>
              <a:rPr lang="zh-CN" altLang="en-US" sz="1800" b="1" dirty="0">
                <a:latin typeface="+mn-ea"/>
              </a:rPr>
              <a:t>页</a:t>
            </a:r>
            <a:endParaRPr lang="zh-CN" altLang="en-US" sz="1800" b="1" dirty="0">
              <a:latin typeface="+mn-ea"/>
            </a:endParaRPr>
          </a:p>
          <a:p>
            <a:endParaRPr lang="zh-CN" altLang="en-US" dirty="0"/>
          </a:p>
        </p:txBody>
      </p:sp>
      <p:grpSp>
        <p:nvGrpSpPr>
          <p:cNvPr id="4" name="组合 5"/>
          <p:cNvGrpSpPr/>
          <p:nvPr/>
        </p:nvGrpSpPr>
        <p:grpSpPr>
          <a:xfrm>
            <a:off x="251521" y="188403"/>
            <a:ext cx="1728192" cy="1296381"/>
            <a:chOff x="251521" y="188403"/>
            <a:chExt cx="1728192" cy="1296381"/>
          </a:xfrm>
        </p:grpSpPr>
        <p:pic>
          <p:nvPicPr>
            <p:cNvPr id="5" name="Picture 5" descr="练习1"/>
            <p:cNvPicPr>
              <a:picLocks noChangeAspect="1" noChangeArrowheads="1"/>
            </p:cNvPicPr>
            <p:nvPr/>
          </p:nvPicPr>
          <p:blipFill>
            <a:blip r:embed="rId1" cstate="print"/>
            <a:srcRect/>
            <a:stretch>
              <a:fillRect/>
            </a:stretch>
          </p:blipFill>
          <p:spPr bwMode="auto">
            <a:xfrm>
              <a:off x="251521" y="188403"/>
              <a:ext cx="1728192" cy="1296381"/>
            </a:xfrm>
            <a:prstGeom prst="rect">
              <a:avLst/>
            </a:prstGeom>
            <a:noFill/>
            <a:ln w="9525">
              <a:noFill/>
              <a:miter lim="800000"/>
              <a:headEnd/>
              <a:tailEnd/>
            </a:ln>
          </p:spPr>
        </p:pic>
        <p:sp>
          <p:nvSpPr>
            <p:cNvPr id="6" name="Rectangle 6" descr="信纸"/>
            <p:cNvSpPr>
              <a:spLocks noChangeArrowheads="1"/>
            </p:cNvSpPr>
            <p:nvPr/>
          </p:nvSpPr>
          <p:spPr bwMode="auto">
            <a:xfrm>
              <a:off x="467544" y="414161"/>
              <a:ext cx="1296144" cy="523220"/>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endParaRPr>
            </a:p>
          </p:txBody>
        </p:sp>
      </p:grpSp>
      <p:pic>
        <p:nvPicPr>
          <p:cNvPr id="266242" name="Picture 2" descr="https://gss2.bdstatic.com/-fo3dSag_xI4khGkpoWK1HF6hhy/baike/c0%3Dbaike72%2C5%2C5%2C72%2C24/sign=364fe5b3acc3793169658e7b8aaddc20/c75c10385343fbf2fcae8196b37eca8064388f80.jpg"/>
          <p:cNvPicPr>
            <a:picLocks noChangeAspect="1" noChangeArrowheads="1"/>
          </p:cNvPicPr>
          <p:nvPr/>
        </p:nvPicPr>
        <p:blipFill>
          <a:blip r:embed="rId2" cstate="print"/>
          <a:srcRect/>
          <a:stretch>
            <a:fillRect/>
          </a:stretch>
        </p:blipFill>
        <p:spPr bwMode="auto">
          <a:xfrm>
            <a:off x="7092280" y="4365104"/>
            <a:ext cx="1413520" cy="2183384"/>
          </a:xfrm>
          <a:prstGeom prst="rect">
            <a:avLst/>
          </a:prstGeom>
          <a:noFill/>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title"/>
          </p:nvPr>
        </p:nvSpPr>
        <p:spPr>
          <a:xfrm>
            <a:off x="395536" y="260648"/>
            <a:ext cx="8568952" cy="1368152"/>
          </a:xfrm>
          <a:noFill/>
        </p:spPr>
        <p:txBody>
          <a:bodyPr>
            <a:noAutofit/>
          </a:bodyPr>
          <a:lstStyle/>
          <a:p>
            <a:pPr eaLnBrk="1" hangingPunct="1"/>
            <a:r>
              <a:rPr lang="zh-CN" altLang="en-US" b="1" dirty="0"/>
              <a:t>（</a:t>
            </a:r>
            <a:r>
              <a:rPr lang="en-US" altLang="zh-CN" b="1" dirty="0"/>
              <a:t>2</a:t>
            </a:r>
            <a:r>
              <a:rPr lang="zh-CN" altLang="en-US" b="1" dirty="0"/>
              <a:t>）许多官员贪污腐化，不少将帅贪生怕死</a:t>
            </a:r>
            <a:endParaRPr lang="zh-CN" altLang="en-US" b="1" dirty="0"/>
          </a:p>
        </p:txBody>
      </p:sp>
      <p:sp>
        <p:nvSpPr>
          <p:cNvPr id="3" name="内容占位符 2"/>
          <p:cNvSpPr>
            <a:spLocks noGrp="1"/>
          </p:cNvSpPr>
          <p:nvPr>
            <p:ph sz="quarter" idx="1"/>
          </p:nvPr>
        </p:nvSpPr>
        <p:spPr>
          <a:xfrm>
            <a:off x="395536" y="3356992"/>
            <a:ext cx="8434184" cy="1512168"/>
          </a:xfrm>
        </p:spPr>
        <p:txBody>
          <a:bodyPr>
            <a:normAutofit lnSpcReduction="10000"/>
          </a:bodyPr>
          <a:lstStyle/>
          <a:p>
            <a:r>
              <a:rPr lang="zh-CN" altLang="en-US" sz="2400" b="1" dirty="0">
                <a:latin typeface="+mn-ea"/>
              </a:rPr>
              <a:t>“仕途钻刺要精工，京信常通，碳敬常丰；莫谈时事逞英雄，一味圆融，一味谦恭。大臣经济在从容，莫显奇功，莫说精忠；万般人事在朦胧，议也毋庸，驳也毋庸。”</a:t>
            </a:r>
            <a:endParaRPr lang="en-US" altLang="zh-CN" sz="2400" b="1" dirty="0">
              <a:latin typeface="+mn-ea"/>
            </a:endParaRPr>
          </a:p>
          <a:p>
            <a:r>
              <a:rPr lang="en-US" altLang="zh-CN" sz="2400" b="1" dirty="0">
                <a:latin typeface="+mn-ea"/>
              </a:rPr>
              <a:t>                                              </a:t>
            </a:r>
            <a:r>
              <a:rPr lang="en-US" altLang="zh-CN" sz="1800" b="1" dirty="0">
                <a:latin typeface="+mn-ea"/>
              </a:rPr>
              <a:t>----</a:t>
            </a:r>
            <a:r>
              <a:rPr lang="zh-CN" altLang="en-US" sz="1800" b="1" dirty="0">
                <a:latin typeface="+mn-ea"/>
              </a:rPr>
              <a:t>李岳瑞（</a:t>
            </a:r>
            <a:r>
              <a:rPr lang="en-US" altLang="zh-CN" sz="1800" b="1" dirty="0">
                <a:latin typeface="+mn-ea"/>
              </a:rPr>
              <a:t>1862--1927</a:t>
            </a:r>
            <a:r>
              <a:rPr lang="zh-CN" altLang="en-US" sz="1800" b="1" dirty="0">
                <a:latin typeface="+mn-ea"/>
              </a:rPr>
              <a:t>）</a:t>
            </a:r>
            <a:r>
              <a:rPr lang="en-US" altLang="zh-CN" sz="1800" b="1" dirty="0">
                <a:latin typeface="+mn-ea"/>
              </a:rPr>
              <a:t>《</a:t>
            </a:r>
            <a:r>
              <a:rPr lang="zh-CN" altLang="en-US" sz="1800" b="1" dirty="0">
                <a:latin typeface="+mn-ea"/>
              </a:rPr>
              <a:t>一剪梅</a:t>
            </a:r>
            <a:r>
              <a:rPr lang="en-US" altLang="zh-CN" sz="1800" b="1" dirty="0">
                <a:latin typeface="+mn-ea"/>
              </a:rPr>
              <a:t>》</a:t>
            </a:r>
            <a:endParaRPr lang="en-US" altLang="zh-CN" sz="1800" b="1" dirty="0">
              <a:latin typeface="+mn-ea"/>
            </a:endParaRPr>
          </a:p>
          <a:p>
            <a:pPr>
              <a:buNone/>
            </a:pPr>
            <a:endParaRPr lang="en-US" altLang="zh-CN" sz="2400" b="1" dirty="0">
              <a:latin typeface="+mn-ea"/>
            </a:endParaRPr>
          </a:p>
        </p:txBody>
      </p:sp>
      <p:grpSp>
        <p:nvGrpSpPr>
          <p:cNvPr id="8" name="组合 7"/>
          <p:cNvGrpSpPr/>
          <p:nvPr/>
        </p:nvGrpSpPr>
        <p:grpSpPr>
          <a:xfrm>
            <a:off x="467544" y="1844824"/>
            <a:ext cx="1733694" cy="1440160"/>
            <a:chOff x="467544" y="1556792"/>
            <a:chExt cx="1733694" cy="1440160"/>
          </a:xfrm>
        </p:grpSpPr>
        <p:pic>
          <p:nvPicPr>
            <p:cNvPr id="5" name="Picture 5" descr="练习1"/>
            <p:cNvPicPr>
              <a:picLocks noChangeAspect="1" noChangeArrowheads="1"/>
            </p:cNvPicPr>
            <p:nvPr/>
          </p:nvPicPr>
          <p:blipFill>
            <a:blip r:embed="rId1" cstate="print"/>
            <a:srcRect/>
            <a:stretch>
              <a:fillRect/>
            </a:stretch>
          </p:blipFill>
          <p:spPr bwMode="auto">
            <a:xfrm>
              <a:off x="467544" y="1556792"/>
              <a:ext cx="1733694" cy="1440160"/>
            </a:xfrm>
            <a:prstGeom prst="rect">
              <a:avLst/>
            </a:prstGeom>
            <a:noFill/>
            <a:ln w="9525">
              <a:noFill/>
              <a:miter lim="800000"/>
              <a:headEnd/>
              <a:tailEnd/>
            </a:ln>
          </p:spPr>
        </p:pic>
        <p:sp>
          <p:nvSpPr>
            <p:cNvPr id="6" name="Rectangle 6" descr="信纸"/>
            <p:cNvSpPr>
              <a:spLocks noChangeArrowheads="1"/>
            </p:cNvSpPr>
            <p:nvPr/>
          </p:nvSpPr>
          <p:spPr bwMode="auto">
            <a:xfrm>
              <a:off x="683568" y="1916832"/>
              <a:ext cx="1080120" cy="461665"/>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rPr>
                <a:t>材料</a:t>
              </a:r>
              <a:endPar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endParaRPr>
            </a:p>
          </p:txBody>
        </p:sp>
      </p:grpSp>
      <p:sp>
        <p:nvSpPr>
          <p:cNvPr id="9" name="内容占位符 2"/>
          <p:cNvSpPr txBox="1"/>
          <p:nvPr/>
        </p:nvSpPr>
        <p:spPr>
          <a:xfrm>
            <a:off x="323528" y="5013176"/>
            <a:ext cx="8496944" cy="1296144"/>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cs"/>
              </a:rPr>
              <a:t>“大小京官</a:t>
            </a:r>
            <a:r>
              <a:rPr kumimoji="0" lang="en-US" altLang="zh-CN" sz="240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莫不仰给于外官之别敬、炭敬、冰敬。其廉者有所择而受之</a:t>
            </a:r>
            <a:r>
              <a:rPr kumimoji="0" lang="en-US" altLang="zh-CN" sz="240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不廉者百方罗致</a:t>
            </a:r>
            <a:r>
              <a:rPr kumimoji="0" lang="en-US" altLang="zh-CN" sz="240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结拜师生兄弟以要之。 ”</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                                      </a:t>
            </a:r>
            <a:r>
              <a:rPr lang="en-US" altLang="zh-CN" b="1" dirty="0">
                <a:latin typeface="+mn-ea"/>
              </a:rPr>
              <a:t>----</a:t>
            </a:r>
            <a:r>
              <a:rPr lang="zh-CN" altLang="en-US" b="1" dirty="0">
                <a:latin typeface="+mn-ea"/>
              </a:rPr>
              <a:t>冯桂芬（</a:t>
            </a:r>
            <a:r>
              <a:rPr lang="en-US" altLang="zh-CN" b="1" dirty="0">
                <a:latin typeface="+mn-ea"/>
              </a:rPr>
              <a:t>1809--1874)《</a:t>
            </a:r>
            <a:r>
              <a:rPr lang="zh-CN" altLang="en-US" b="1" dirty="0">
                <a:latin typeface="+mn-ea"/>
              </a:rPr>
              <a:t>校邠庐抗议</a:t>
            </a:r>
            <a:r>
              <a:rPr lang="en-US" altLang="zh-CN" b="1" dirty="0">
                <a:latin typeface="+mn-ea"/>
              </a:rPr>
              <a:t>·</a:t>
            </a:r>
            <a:r>
              <a:rPr lang="zh-CN" altLang="en-US" b="1" dirty="0">
                <a:latin typeface="+mn-ea"/>
              </a:rPr>
              <a:t>厚养廉议</a:t>
            </a:r>
            <a:r>
              <a:rPr lang="en-US" altLang="zh-CN" b="1" dirty="0">
                <a:latin typeface="+mn-ea"/>
              </a:rPr>
              <a:t>》</a:t>
            </a:r>
            <a:endParaRPr lang="zh-CN" altLang="en-US" b="1" dirty="0">
              <a:latin typeface="+mn-ea"/>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sz="quarter" idx="1"/>
          </p:nvPr>
        </p:nvSpPr>
        <p:spPr>
          <a:xfrm>
            <a:off x="1547664" y="1196752"/>
            <a:ext cx="5040560" cy="1800200"/>
          </a:xfrm>
        </p:spPr>
        <p:txBody>
          <a:bodyPr>
            <a:normAutofit/>
          </a:bodyPr>
          <a:lstStyle/>
          <a:p>
            <a:pPr eaLnBrk="1" hangingPunct="1"/>
            <a:r>
              <a:rPr lang="zh-CN" altLang="en-US" sz="2400" b="1" dirty="0">
                <a:latin typeface="华文新魏" pitchFamily="2" charset="-122"/>
                <a:ea typeface="华文新魏" pitchFamily="2" charset="-122"/>
              </a:rPr>
              <a:t>鸦片战争奕山被称为靖逆将军，最后在广州向侵略军交了白旗；他的兄弟奕经被称为扬威将军，最后在江浙也向侵略军交了白旗。</a:t>
            </a:r>
            <a:endParaRPr lang="zh-CN" altLang="en-US" sz="2400" b="1" dirty="0">
              <a:latin typeface="华文新魏" pitchFamily="2" charset="-122"/>
              <a:ea typeface="华文新魏" pitchFamily="2" charset="-122"/>
            </a:endParaRPr>
          </a:p>
        </p:txBody>
      </p:sp>
      <p:sp>
        <p:nvSpPr>
          <p:cNvPr id="125955" name="Rectangle 3"/>
          <p:cNvSpPr>
            <a:spLocks noChangeArrowheads="1"/>
          </p:cNvSpPr>
          <p:nvPr/>
        </p:nvSpPr>
        <p:spPr bwMode="auto">
          <a:xfrm>
            <a:off x="6948264" y="548680"/>
            <a:ext cx="1872208" cy="5760640"/>
          </a:xfrm>
          <a:prstGeom prst="rect">
            <a:avLst/>
          </a:prstGeom>
          <a:solidFill>
            <a:schemeClr val="bg1"/>
          </a:solidFill>
          <a:ln w="9525">
            <a:noFill/>
            <a:miter lim="800000"/>
          </a:ln>
        </p:spPr>
        <p:txBody>
          <a:bodyPr vert="eaVert"/>
          <a:lstStyle/>
          <a:p>
            <a:pPr marL="342900" indent="-342900">
              <a:spcBef>
                <a:spcPct val="20000"/>
              </a:spcBef>
              <a:buClr>
                <a:schemeClr val="accent1"/>
              </a:buClr>
              <a:buSzPct val="65000"/>
              <a:buFont typeface="Wingdings" panose="05000000000000000000" pitchFamily="2" charset="2"/>
              <a:buChar char="n"/>
            </a:pPr>
            <a:r>
              <a:rPr lang="zh-CN" altLang="en-US" sz="2400" b="1" dirty="0">
                <a:latin typeface="华文新魏" pitchFamily="2" charset="-122"/>
                <a:ea typeface="华文新魏" pitchFamily="2" charset="-122"/>
              </a:rPr>
              <a:t>“靖不逆，威不扬，二将军难兄难弟；波未宁，海未定，一巡抚忧国忧民”，“红鬼、白鬼、黑鬼，俱是内鬼；将军、制军、抚军，总是逃军。”</a:t>
            </a:r>
            <a:endParaRPr lang="zh-CN" altLang="en-US" sz="2400" b="1" dirty="0">
              <a:latin typeface="华文新魏" pitchFamily="2" charset="-122"/>
              <a:ea typeface="华文新魏" pitchFamily="2" charset="-122"/>
            </a:endParaRPr>
          </a:p>
        </p:txBody>
      </p:sp>
      <p:grpSp>
        <p:nvGrpSpPr>
          <p:cNvPr id="7" name="组合 6"/>
          <p:cNvGrpSpPr/>
          <p:nvPr/>
        </p:nvGrpSpPr>
        <p:grpSpPr>
          <a:xfrm>
            <a:off x="179512" y="188640"/>
            <a:ext cx="1656184" cy="1224136"/>
            <a:chOff x="480827" y="332656"/>
            <a:chExt cx="2178615" cy="1655763"/>
          </a:xfrm>
        </p:grpSpPr>
        <p:pic>
          <p:nvPicPr>
            <p:cNvPr id="125959" name="Picture 5" descr="练习1"/>
            <p:cNvPicPr>
              <a:picLocks noChangeAspect="1" noChangeArrowheads="1"/>
            </p:cNvPicPr>
            <p:nvPr/>
          </p:nvPicPr>
          <p:blipFill>
            <a:blip r:embed="rId1" cstate="print"/>
            <a:srcRect/>
            <a:stretch>
              <a:fillRect/>
            </a:stretch>
          </p:blipFill>
          <p:spPr bwMode="auto">
            <a:xfrm>
              <a:off x="480827" y="332656"/>
              <a:ext cx="2178615" cy="1655763"/>
            </a:xfrm>
            <a:prstGeom prst="rect">
              <a:avLst/>
            </a:prstGeom>
            <a:noFill/>
            <a:ln w="9525">
              <a:noFill/>
              <a:miter lim="800000"/>
              <a:headEnd/>
              <a:tailEnd/>
            </a:ln>
          </p:spPr>
        </p:pic>
        <p:sp>
          <p:nvSpPr>
            <p:cNvPr id="130054" name="Rectangle 6" descr="信纸"/>
            <p:cNvSpPr>
              <a:spLocks noChangeArrowheads="1"/>
            </p:cNvSpPr>
            <p:nvPr/>
          </p:nvSpPr>
          <p:spPr bwMode="auto">
            <a:xfrm>
              <a:off x="899592" y="730543"/>
              <a:ext cx="1224136" cy="518764"/>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endParaRPr>
            </a:p>
          </p:txBody>
        </p:sp>
      </p:grpSp>
      <p:grpSp>
        <p:nvGrpSpPr>
          <p:cNvPr id="9" name="组合 8"/>
          <p:cNvGrpSpPr/>
          <p:nvPr/>
        </p:nvGrpSpPr>
        <p:grpSpPr>
          <a:xfrm>
            <a:off x="1000100" y="3357562"/>
            <a:ext cx="2428892" cy="2970329"/>
            <a:chOff x="4788024" y="179778"/>
            <a:chExt cx="2265040" cy="3176253"/>
          </a:xfrm>
        </p:grpSpPr>
        <p:pic>
          <p:nvPicPr>
            <p:cNvPr id="306178" name="Picture 2" descr="https://timgsa.baidu.com/timg?image&amp;quality=80&amp;size=b9999_10000&amp;sec=1538547389540&amp;di=1fa02bfa5adc39994ffca67be2b61a35&amp;imgtype=0&amp;src=http%3A%2F%2Fe.hiphotos.baidu.com%2Fbaike%2Fpic%2Fitem%2F3812b31bb051f819eac2a16cd2b44aed2e73e735.jpg"/>
            <p:cNvPicPr>
              <a:picLocks noChangeAspect="1" noChangeArrowheads="1"/>
            </p:cNvPicPr>
            <p:nvPr/>
          </p:nvPicPr>
          <p:blipFill>
            <a:blip r:embed="rId2" cstate="print"/>
            <a:srcRect/>
            <a:stretch>
              <a:fillRect/>
            </a:stretch>
          </p:blipFill>
          <p:spPr bwMode="auto">
            <a:xfrm>
              <a:off x="4788024" y="179778"/>
              <a:ext cx="2265040" cy="2857500"/>
            </a:xfrm>
            <a:prstGeom prst="rect">
              <a:avLst/>
            </a:prstGeom>
            <a:noFill/>
          </p:spPr>
        </p:pic>
        <p:sp>
          <p:nvSpPr>
            <p:cNvPr id="8" name="矩形 7"/>
            <p:cNvSpPr/>
            <p:nvPr/>
          </p:nvSpPr>
          <p:spPr>
            <a:xfrm>
              <a:off x="4953729" y="3084512"/>
              <a:ext cx="1877987" cy="271519"/>
            </a:xfrm>
            <a:prstGeom prst="rect">
              <a:avLst/>
            </a:prstGeom>
          </p:spPr>
          <p:txBody>
            <a:bodyPr wrap="square">
              <a:spAutoFit/>
            </a:bodyPr>
            <a:lstStyle/>
            <a:p>
              <a:r>
                <a:rPr lang="zh-CN" altLang="en-US" sz="1050" b="1" dirty="0"/>
                <a:t>爱新觉罗</a:t>
              </a:r>
              <a:r>
                <a:rPr lang="en-US" altLang="zh-CN" sz="1050" b="1" dirty="0"/>
                <a:t>·</a:t>
              </a:r>
              <a:r>
                <a:rPr lang="zh-CN" altLang="en-US" sz="1050" b="1" dirty="0"/>
                <a:t>奕山（</a:t>
              </a:r>
              <a:r>
                <a:rPr lang="en-US" altLang="zh-CN" sz="1050" b="1" dirty="0"/>
                <a:t>1790--1878</a:t>
              </a:r>
              <a:r>
                <a:rPr lang="zh-CN" altLang="en-US" sz="1050" b="1" dirty="0"/>
                <a:t>）</a:t>
              </a:r>
              <a:endParaRPr lang="zh-CN" altLang="en-US" sz="1050" b="1" dirty="0"/>
            </a:p>
          </p:txBody>
        </p:sp>
      </p:grpSp>
      <p:grpSp>
        <p:nvGrpSpPr>
          <p:cNvPr id="12" name="组合 11"/>
          <p:cNvGrpSpPr/>
          <p:nvPr/>
        </p:nvGrpSpPr>
        <p:grpSpPr>
          <a:xfrm>
            <a:off x="4286248" y="3214686"/>
            <a:ext cx="2418000" cy="3039998"/>
            <a:chOff x="4859399" y="3192651"/>
            <a:chExt cx="2415878" cy="3496751"/>
          </a:xfrm>
        </p:grpSpPr>
        <p:sp>
          <p:nvSpPr>
            <p:cNvPr id="10" name="矩形 9"/>
            <p:cNvSpPr/>
            <p:nvPr/>
          </p:nvSpPr>
          <p:spPr>
            <a:xfrm>
              <a:off x="5002150" y="6397336"/>
              <a:ext cx="1948169" cy="292066"/>
            </a:xfrm>
            <a:prstGeom prst="rect">
              <a:avLst/>
            </a:prstGeom>
          </p:spPr>
          <p:txBody>
            <a:bodyPr wrap="square">
              <a:spAutoFit/>
            </a:bodyPr>
            <a:lstStyle/>
            <a:p>
              <a:r>
                <a:rPr lang="zh-CN" altLang="en-US" sz="1050" b="1" dirty="0"/>
                <a:t>爱新觉罗</a:t>
              </a:r>
              <a:r>
                <a:rPr lang="en-US" altLang="zh-CN" sz="1050" b="1" dirty="0"/>
                <a:t>·</a:t>
              </a:r>
              <a:r>
                <a:rPr lang="zh-CN" altLang="en-US" sz="1050" b="1" dirty="0"/>
                <a:t>奕经（</a:t>
              </a:r>
              <a:r>
                <a:rPr lang="en-US" altLang="zh-CN" sz="1050" b="1" dirty="0"/>
                <a:t>1791--1853</a:t>
              </a:r>
              <a:r>
                <a:rPr lang="zh-CN" altLang="en-US" sz="1050" b="1" dirty="0"/>
                <a:t>）</a:t>
              </a:r>
              <a:endParaRPr lang="zh-CN" altLang="en-US" sz="1050" b="1" dirty="0"/>
            </a:p>
          </p:txBody>
        </p:sp>
        <p:pic>
          <p:nvPicPr>
            <p:cNvPr id="306180" name="Picture 4" descr="http://s14.sinaimg.cn/large/001kNbM3zy76tg22sfH8d&amp;690"/>
            <p:cNvPicPr>
              <a:picLocks noChangeAspect="1" noChangeArrowheads="1"/>
            </p:cNvPicPr>
            <p:nvPr/>
          </p:nvPicPr>
          <p:blipFill>
            <a:blip r:embed="rId3" cstate="print"/>
            <a:srcRect/>
            <a:stretch>
              <a:fillRect/>
            </a:stretch>
          </p:blipFill>
          <p:spPr bwMode="auto">
            <a:xfrm>
              <a:off x="4859399" y="3192651"/>
              <a:ext cx="2415878" cy="3163298"/>
            </a:xfrm>
            <a:prstGeom prst="rect">
              <a:avLst/>
            </a:prstGeom>
            <a:noFill/>
          </p:spPr>
        </p:pic>
      </p:gr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sz="quarter" idx="1"/>
          </p:nvPr>
        </p:nvSpPr>
        <p:spPr>
          <a:xfrm>
            <a:off x="899592" y="4005064"/>
            <a:ext cx="1598240" cy="533400"/>
          </a:xfrm>
        </p:spPr>
        <p:txBody>
          <a:bodyPr>
            <a:normAutofit fontScale="77500" lnSpcReduction="20000"/>
          </a:bodyPr>
          <a:lstStyle/>
          <a:p>
            <a:pPr eaLnBrk="1" hangingPunct="1">
              <a:buFont typeface="Wingdings" panose="05000000000000000000" pitchFamily="2" charset="2"/>
              <a:buNone/>
            </a:pPr>
            <a:r>
              <a:rPr lang="en-US" altLang="zh-CN" sz="2400" b="1" dirty="0"/>
              <a:t>4</a:t>
            </a:r>
            <a:r>
              <a:rPr lang="zh-CN" altLang="en-US" sz="2400" b="1" dirty="0"/>
              <a:t>万两∕每天</a:t>
            </a:r>
            <a:endParaRPr lang="zh-CN" altLang="en-US" sz="2400" b="1" dirty="0"/>
          </a:p>
        </p:txBody>
      </p:sp>
      <p:sp>
        <p:nvSpPr>
          <p:cNvPr id="126980" name="AutoShape 4"/>
          <p:cNvSpPr/>
          <p:nvPr/>
        </p:nvSpPr>
        <p:spPr bwMode="auto">
          <a:xfrm>
            <a:off x="2483768" y="2852936"/>
            <a:ext cx="381000" cy="2819400"/>
          </a:xfrm>
          <a:prstGeom prst="leftBrace">
            <a:avLst>
              <a:gd name="adj1" fmla="val 61667"/>
              <a:gd name="adj2" fmla="val 50000"/>
            </a:avLst>
          </a:prstGeom>
          <a:noFill/>
          <a:ln w="9525">
            <a:solidFill>
              <a:schemeClr val="tx1"/>
            </a:solidFill>
            <a:round/>
          </a:ln>
        </p:spPr>
        <p:txBody>
          <a:bodyPr wrap="none" anchor="ctr"/>
          <a:lstStyle/>
          <a:p>
            <a:endParaRPr lang="zh-CN" altLang="en-US"/>
          </a:p>
        </p:txBody>
      </p:sp>
      <p:sp>
        <p:nvSpPr>
          <p:cNvPr id="126981" name="Rectangle 5"/>
          <p:cNvSpPr>
            <a:spLocks noChangeArrowheads="1"/>
          </p:cNvSpPr>
          <p:nvPr/>
        </p:nvSpPr>
        <p:spPr bwMode="auto">
          <a:xfrm>
            <a:off x="2771800" y="2852936"/>
            <a:ext cx="3633192" cy="990600"/>
          </a:xfrm>
          <a:prstGeom prst="rect">
            <a:avLst/>
          </a:prstGeom>
          <a:noFill/>
          <a:ln w="9525">
            <a:noFill/>
            <a:miter lim="800000"/>
          </a:ln>
        </p:spPr>
        <p:txBody>
          <a:bodyPr/>
          <a:lstStyle/>
          <a:p>
            <a:pPr marL="342900" indent="-342900">
              <a:spcBef>
                <a:spcPct val="20000"/>
              </a:spcBef>
              <a:buClr>
                <a:schemeClr val="accent1"/>
              </a:buClr>
              <a:buSzPct val="65000"/>
              <a:buFont typeface="Wingdings" panose="05000000000000000000" pitchFamily="2" charset="2"/>
              <a:buNone/>
            </a:pPr>
            <a:r>
              <a:rPr lang="zh-CN" altLang="en-US" sz="2400" b="1" dirty="0">
                <a:latin typeface="华文新魏" pitchFamily="2" charset="-122"/>
                <a:ea typeface="华文新魏" pitchFamily="2" charset="-122"/>
              </a:rPr>
              <a:t>半月费用   </a:t>
            </a:r>
            <a:r>
              <a:rPr lang="en-US" altLang="zh-CN" sz="2400" b="1" dirty="0">
                <a:latin typeface="华文新魏" pitchFamily="2" charset="-122"/>
                <a:ea typeface="华文新魏" pitchFamily="2" charset="-122"/>
              </a:rPr>
              <a:t>60</a:t>
            </a:r>
            <a:r>
              <a:rPr lang="zh-CN" altLang="en-US" sz="2400" b="1" dirty="0">
                <a:latin typeface="华文新魏" pitchFamily="2" charset="-122"/>
                <a:ea typeface="华文新魏" pitchFamily="2" charset="-122"/>
              </a:rPr>
              <a:t>万    “吉野”号</a:t>
            </a:r>
            <a:endParaRPr lang="zh-CN" altLang="en-US" sz="2400" b="1" dirty="0">
              <a:latin typeface="华文新魏" pitchFamily="2" charset="-122"/>
              <a:ea typeface="华文新魏" pitchFamily="2" charset="-122"/>
            </a:endParaRPr>
          </a:p>
        </p:txBody>
      </p:sp>
      <p:sp>
        <p:nvSpPr>
          <p:cNvPr id="126982" name="Rectangle 6"/>
          <p:cNvSpPr>
            <a:spLocks noChangeArrowheads="1"/>
          </p:cNvSpPr>
          <p:nvPr/>
        </p:nvSpPr>
        <p:spPr bwMode="auto">
          <a:xfrm>
            <a:off x="2771800" y="4149080"/>
            <a:ext cx="6019800" cy="457200"/>
          </a:xfrm>
          <a:prstGeom prst="rect">
            <a:avLst/>
          </a:prstGeom>
          <a:noFill/>
          <a:ln w="9525">
            <a:noFill/>
            <a:miter lim="800000"/>
          </a:ln>
        </p:spPr>
        <p:txBody>
          <a:bodyPr/>
          <a:lstStyle/>
          <a:p>
            <a:pPr marL="342900" indent="-342900">
              <a:spcBef>
                <a:spcPct val="20000"/>
              </a:spcBef>
              <a:buClr>
                <a:schemeClr val="accent1"/>
              </a:buClr>
              <a:buSzPct val="65000"/>
              <a:buFont typeface="Wingdings" panose="05000000000000000000" pitchFamily="2" charset="2"/>
              <a:buNone/>
            </a:pPr>
            <a:r>
              <a:rPr lang="zh-CN" altLang="en-US" sz="2400" b="1" dirty="0">
                <a:latin typeface="华文新魏" pitchFamily="2" charset="-122"/>
                <a:ea typeface="华文新魏" pitchFamily="2" charset="-122"/>
              </a:rPr>
              <a:t>两月费用   </a:t>
            </a:r>
            <a:r>
              <a:rPr lang="en-US" altLang="zh-CN" sz="2400" b="1" dirty="0">
                <a:latin typeface="华文新魏" pitchFamily="2" charset="-122"/>
                <a:ea typeface="华文新魏" pitchFamily="2" charset="-122"/>
              </a:rPr>
              <a:t>240</a:t>
            </a:r>
            <a:r>
              <a:rPr lang="zh-CN" altLang="en-US" sz="2400" b="1" dirty="0">
                <a:latin typeface="华文新魏" pitchFamily="2" charset="-122"/>
                <a:ea typeface="华文新魏" pitchFamily="2" charset="-122"/>
              </a:rPr>
              <a:t>万     </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艘超级主力舰艇</a:t>
            </a:r>
            <a:endParaRPr lang="zh-CN" altLang="en-US" sz="2400" b="1" dirty="0">
              <a:latin typeface="华文新魏" pitchFamily="2" charset="-122"/>
              <a:ea typeface="华文新魏" pitchFamily="2" charset="-122"/>
            </a:endParaRPr>
          </a:p>
        </p:txBody>
      </p:sp>
      <p:sp>
        <p:nvSpPr>
          <p:cNvPr id="126983" name="Rectangle 7"/>
          <p:cNvSpPr>
            <a:spLocks noChangeArrowheads="1"/>
          </p:cNvSpPr>
          <p:nvPr/>
        </p:nvSpPr>
        <p:spPr bwMode="auto">
          <a:xfrm>
            <a:off x="2667000" y="5181600"/>
            <a:ext cx="2514600" cy="457200"/>
          </a:xfrm>
          <a:prstGeom prst="rect">
            <a:avLst/>
          </a:prstGeom>
          <a:noFill/>
          <a:ln w="9525">
            <a:noFill/>
            <a:miter lim="800000"/>
          </a:ln>
        </p:spPr>
        <p:txBody>
          <a:bodyPr/>
          <a:lstStyle/>
          <a:p>
            <a:pPr marL="342900" indent="-342900">
              <a:spcBef>
                <a:spcPct val="20000"/>
              </a:spcBef>
              <a:buClr>
                <a:schemeClr val="accent1"/>
              </a:buClr>
              <a:buSzPct val="65000"/>
            </a:pPr>
            <a:r>
              <a:rPr lang="zh-CN" altLang="en-US" sz="2400" b="1" dirty="0">
                <a:latin typeface="华文新魏" pitchFamily="2" charset="-122"/>
                <a:ea typeface="华文新魏" pitchFamily="2" charset="-122"/>
              </a:rPr>
              <a:t>一年费用 1440万</a:t>
            </a:r>
            <a:endParaRPr lang="zh-CN" altLang="en-US" sz="2400" b="1" dirty="0">
              <a:latin typeface="华文新魏" pitchFamily="2" charset="-122"/>
              <a:ea typeface="华文新魏" pitchFamily="2" charset="-122"/>
            </a:endParaRPr>
          </a:p>
        </p:txBody>
      </p:sp>
      <p:sp>
        <p:nvSpPr>
          <p:cNvPr id="126984" name="Rectangle 8"/>
          <p:cNvSpPr>
            <a:spLocks noChangeArrowheads="1"/>
          </p:cNvSpPr>
          <p:nvPr/>
        </p:nvSpPr>
        <p:spPr bwMode="auto">
          <a:xfrm>
            <a:off x="5257800" y="4724400"/>
            <a:ext cx="3346648" cy="1371600"/>
          </a:xfrm>
          <a:prstGeom prst="rect">
            <a:avLst/>
          </a:prstGeom>
          <a:noFill/>
          <a:ln w="9525">
            <a:noFill/>
            <a:miter lim="800000"/>
          </a:ln>
        </p:spPr>
        <p:txBody>
          <a:bodyPr/>
          <a:lstStyle/>
          <a:p>
            <a:pPr marL="342900" indent="-342900">
              <a:spcBef>
                <a:spcPct val="20000"/>
              </a:spcBef>
              <a:buClr>
                <a:schemeClr val="accent1"/>
              </a:buClr>
              <a:buSzPct val="65000"/>
              <a:buFont typeface="Wingdings" panose="05000000000000000000" pitchFamily="2" charset="2"/>
              <a:buNone/>
            </a:pPr>
            <a:r>
              <a:rPr lang="en-US" altLang="zh-CN" sz="2400" b="1" dirty="0">
                <a:latin typeface="华文新魏" pitchFamily="2" charset="-122"/>
                <a:ea typeface="华文新魏" pitchFamily="2" charset="-122"/>
              </a:rPr>
              <a:t>6</a:t>
            </a:r>
            <a:r>
              <a:rPr lang="zh-CN" altLang="en-US" sz="2400" b="1" dirty="0">
                <a:latin typeface="华文新魏" pitchFamily="2" charset="-122"/>
                <a:ea typeface="华文新魏" pitchFamily="2" charset="-122"/>
              </a:rPr>
              <a:t>艘超级主力舰艇，至</a:t>
            </a:r>
            <a:endParaRPr lang="zh-CN" altLang="en-US" sz="2400" b="1" dirty="0">
              <a:latin typeface="华文新魏" pitchFamily="2" charset="-122"/>
              <a:ea typeface="华文新魏" pitchFamily="2" charset="-122"/>
            </a:endParaRPr>
          </a:p>
          <a:p>
            <a:pPr marL="342900" indent="-342900">
              <a:spcBef>
                <a:spcPct val="20000"/>
              </a:spcBef>
              <a:buClr>
                <a:schemeClr val="accent1"/>
              </a:buClr>
              <a:buSzPct val="65000"/>
              <a:buFont typeface="Wingdings" panose="05000000000000000000" pitchFamily="2" charset="2"/>
              <a:buNone/>
            </a:pPr>
            <a:r>
              <a:rPr lang="zh-CN" altLang="en-US" sz="2400" b="1" dirty="0">
                <a:latin typeface="华文新魏" pitchFamily="2" charset="-122"/>
                <a:ea typeface="华文新魏" pitchFamily="2" charset="-122"/>
              </a:rPr>
              <a:t>少可以装备一支高居世</a:t>
            </a:r>
            <a:endParaRPr lang="zh-CN" altLang="en-US" sz="2400" b="1" dirty="0">
              <a:latin typeface="华文新魏" pitchFamily="2" charset="-122"/>
              <a:ea typeface="华文新魏" pitchFamily="2" charset="-122"/>
            </a:endParaRPr>
          </a:p>
          <a:p>
            <a:pPr marL="342900" indent="-342900">
              <a:spcBef>
                <a:spcPct val="20000"/>
              </a:spcBef>
              <a:buClr>
                <a:schemeClr val="accent1"/>
              </a:buClr>
              <a:buSzPct val="65000"/>
              <a:buFont typeface="Wingdings" panose="05000000000000000000" pitchFamily="2" charset="2"/>
              <a:buNone/>
            </a:pPr>
            <a:r>
              <a:rPr lang="zh-CN" altLang="en-US" sz="2400" b="1" dirty="0">
                <a:latin typeface="华文新魏" pitchFamily="2" charset="-122"/>
                <a:ea typeface="华文新魏" pitchFamily="2" charset="-122"/>
              </a:rPr>
              <a:t>界</a:t>
            </a:r>
            <a:r>
              <a:rPr lang="en-US" altLang="zh-CN" sz="2400" b="1" dirty="0">
                <a:latin typeface="华文新魏" pitchFamily="2" charset="-122"/>
                <a:ea typeface="华文新魏" pitchFamily="2" charset="-122"/>
              </a:rPr>
              <a:t>6</a:t>
            </a: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7</a:t>
            </a:r>
            <a:r>
              <a:rPr lang="zh-CN" altLang="en-US" sz="2400" b="1" dirty="0">
                <a:latin typeface="华文新魏" pitchFamily="2" charset="-122"/>
                <a:ea typeface="华文新魏" pitchFamily="2" charset="-122"/>
              </a:rPr>
              <a:t>位的海军</a:t>
            </a:r>
            <a:endParaRPr lang="zh-CN" altLang="en-US" sz="2400" b="1" dirty="0">
              <a:latin typeface="华文新魏" pitchFamily="2" charset="-122"/>
              <a:ea typeface="华文新魏" pitchFamily="2" charset="-122"/>
            </a:endParaRPr>
          </a:p>
        </p:txBody>
      </p:sp>
      <p:sp>
        <p:nvSpPr>
          <p:cNvPr id="126985" name="Text Box 9"/>
          <p:cNvSpPr txBox="1">
            <a:spLocks noChangeArrowheads="1"/>
          </p:cNvSpPr>
          <p:nvPr/>
        </p:nvSpPr>
        <p:spPr bwMode="auto">
          <a:xfrm>
            <a:off x="785786" y="1857364"/>
            <a:ext cx="4038600" cy="617538"/>
          </a:xfrm>
          <a:prstGeom prst="rect">
            <a:avLst/>
          </a:prstGeom>
          <a:noFill/>
          <a:ln w="38100" cap="rnd">
            <a:solidFill>
              <a:srgbClr val="008000"/>
            </a:solidFill>
            <a:prstDash val="sysDot"/>
            <a:miter lim="800000"/>
          </a:ln>
        </p:spPr>
        <p:txBody>
          <a:bodyPr>
            <a:spAutoFit/>
          </a:bodyPr>
          <a:lstStyle/>
          <a:p>
            <a:pPr>
              <a:spcBef>
                <a:spcPct val="50000"/>
              </a:spcBef>
            </a:pPr>
            <a:r>
              <a:rPr lang="zh-CN" altLang="en-US" sz="3200" b="1">
                <a:solidFill>
                  <a:schemeClr val="tx2"/>
                </a:solidFill>
              </a:rPr>
              <a:t>慈禧太后的奢侈生活</a:t>
            </a:r>
            <a:endParaRPr lang="zh-CN" altLang="en-US" sz="3200" b="1">
              <a:solidFill>
                <a:schemeClr val="tx2"/>
              </a:solidFill>
            </a:endParaRPr>
          </a:p>
        </p:txBody>
      </p:sp>
      <p:grpSp>
        <p:nvGrpSpPr>
          <p:cNvPr id="13" name="组合 12"/>
          <p:cNvGrpSpPr/>
          <p:nvPr/>
        </p:nvGrpSpPr>
        <p:grpSpPr>
          <a:xfrm>
            <a:off x="6500826" y="1000108"/>
            <a:ext cx="2328892" cy="2749053"/>
            <a:chOff x="6376988" y="1214200"/>
            <a:chExt cx="2614612" cy="2749053"/>
          </a:xfrm>
        </p:grpSpPr>
        <p:pic>
          <p:nvPicPr>
            <p:cNvPr id="126986" name="Picture 10" descr="6_100816122800_1"/>
            <p:cNvPicPr>
              <a:picLocks noChangeAspect="1" noChangeArrowheads="1"/>
            </p:cNvPicPr>
            <p:nvPr/>
          </p:nvPicPr>
          <p:blipFill>
            <a:blip r:embed="rId1" cstate="print"/>
            <a:srcRect/>
            <a:stretch>
              <a:fillRect/>
            </a:stretch>
          </p:blipFill>
          <p:spPr bwMode="auto">
            <a:xfrm>
              <a:off x="6376988" y="1214200"/>
              <a:ext cx="2614612" cy="2500330"/>
            </a:xfrm>
            <a:prstGeom prst="rect">
              <a:avLst/>
            </a:prstGeom>
            <a:noFill/>
            <a:ln w="9525">
              <a:noFill/>
              <a:miter lim="800000"/>
              <a:headEnd/>
              <a:tailEnd/>
            </a:ln>
          </p:spPr>
        </p:pic>
        <p:sp>
          <p:nvSpPr>
            <p:cNvPr id="126987" name="Rectangle 11"/>
            <p:cNvSpPr>
              <a:spLocks noChangeArrowheads="1"/>
            </p:cNvSpPr>
            <p:nvPr/>
          </p:nvSpPr>
          <p:spPr bwMode="auto">
            <a:xfrm>
              <a:off x="7092280" y="3717032"/>
              <a:ext cx="1522879" cy="246221"/>
            </a:xfrm>
            <a:prstGeom prst="rect">
              <a:avLst/>
            </a:prstGeom>
            <a:noFill/>
            <a:ln w="9525">
              <a:noFill/>
              <a:miter lim="800000"/>
            </a:ln>
          </p:spPr>
          <p:txBody>
            <a:bodyPr wrap="none" anchor="ctr">
              <a:spAutoFit/>
            </a:bodyPr>
            <a:lstStyle/>
            <a:p>
              <a:r>
                <a:rPr lang="zh-CN" altLang="en-US" sz="1000" b="1" dirty="0">
                  <a:latin typeface="华文新魏" pitchFamily="2" charset="-122"/>
                </a:rPr>
                <a:t>慈禧（</a:t>
              </a:r>
              <a:r>
                <a:rPr lang="en-US" altLang="zh-CN" sz="1000" b="1" dirty="0">
                  <a:latin typeface="华文新魏" pitchFamily="2" charset="-122"/>
                </a:rPr>
                <a:t>1835--1908</a:t>
              </a:r>
              <a:r>
                <a:rPr lang="zh-CN" altLang="en-US" sz="1000" b="1" dirty="0">
                  <a:latin typeface="华文新魏" pitchFamily="2" charset="-122"/>
                </a:rPr>
                <a:t>） </a:t>
              </a:r>
              <a:endParaRPr lang="zh-CN" altLang="en-US" sz="1000" b="1" dirty="0">
                <a:latin typeface="华文新魏" pitchFamily="2" charset="-122"/>
              </a:endParaRPr>
            </a:p>
          </p:txBody>
        </p:sp>
      </p:grpSp>
      <p:sp>
        <p:nvSpPr>
          <p:cNvPr id="14" name="标题 1"/>
          <p:cNvSpPr>
            <a:spLocks noGrp="1"/>
          </p:cNvSpPr>
          <p:nvPr>
            <p:ph type="title"/>
          </p:nvPr>
        </p:nvSpPr>
        <p:spPr>
          <a:xfrm>
            <a:off x="179512" y="0"/>
            <a:ext cx="8568952" cy="1368152"/>
          </a:xfrm>
        </p:spPr>
        <p:txBody>
          <a:bodyPr>
            <a:normAutofit/>
          </a:bodyPr>
          <a:lstStyle/>
          <a:p>
            <a:r>
              <a:rPr lang="zh-CN" altLang="en-US" b="1" dirty="0">
                <a:solidFill>
                  <a:schemeClr val="tx1"/>
                </a:solidFill>
                <a:cs typeface="+mn-ea"/>
                <a:sym typeface="+mn-lt"/>
              </a:rPr>
              <a:t>（</a:t>
            </a:r>
            <a:r>
              <a:rPr lang="en-US" altLang="zh-CN" b="1" dirty="0">
                <a:solidFill>
                  <a:schemeClr val="tx1"/>
                </a:solidFill>
                <a:cs typeface="+mn-ea"/>
                <a:sym typeface="+mn-lt"/>
              </a:rPr>
              <a:t>3</a:t>
            </a:r>
            <a:r>
              <a:rPr lang="zh-CN" altLang="en-US" b="1" dirty="0">
                <a:solidFill>
                  <a:schemeClr val="tx1"/>
                </a:solidFill>
                <a:cs typeface="+mn-ea"/>
                <a:sym typeface="+mn-lt"/>
              </a:rPr>
              <a:t>）为了自身的私利，不惜出卖国家和民族的利益</a:t>
            </a:r>
            <a:r>
              <a:rPr lang="zh-CN" altLang="en-US" dirty="0">
                <a:solidFill>
                  <a:schemeClr val="tx1"/>
                </a:solidFill>
                <a:cs typeface="+mn-ea"/>
                <a:sym typeface="+mn-lt"/>
              </a:rPr>
              <a:t>。</a:t>
            </a:r>
            <a:endParaRPr lang="zh-CN" alt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6" name="Text Box 4"/>
          <p:cNvSpPr txBox="1">
            <a:spLocks noChangeArrowheads="1"/>
          </p:cNvSpPr>
          <p:nvPr/>
        </p:nvSpPr>
        <p:spPr bwMode="auto">
          <a:xfrm>
            <a:off x="685800" y="533400"/>
            <a:ext cx="5486400" cy="511175"/>
          </a:xfrm>
          <a:prstGeom prst="rect">
            <a:avLst/>
          </a:prstGeom>
          <a:noFill/>
          <a:ln w="38100" cap="rnd">
            <a:solidFill>
              <a:srgbClr val="008000"/>
            </a:solidFill>
            <a:prstDash val="sysDot"/>
            <a:miter lim="800000"/>
          </a:ln>
          <a:effectLst/>
        </p:spPr>
        <p:txBody>
          <a:bodyPr>
            <a:spAutoFit/>
          </a:bodyPr>
          <a:lstStyle/>
          <a:p>
            <a:pPr>
              <a:spcBef>
                <a:spcPct val="50000"/>
              </a:spcBef>
            </a:pPr>
            <a:r>
              <a:rPr lang="zh-CN" altLang="en-US" sz="2500" b="1">
                <a:solidFill>
                  <a:schemeClr val="tx2"/>
                </a:solidFill>
                <a:latin typeface="华文新魏" pitchFamily="2" charset="-122"/>
                <a:ea typeface="华文新魏" pitchFamily="2" charset="-122"/>
              </a:rPr>
              <a:t>大肆修建颐和园花费：</a:t>
            </a:r>
            <a:r>
              <a:rPr lang="en-US" altLang="zh-CN" sz="2500" b="1">
                <a:solidFill>
                  <a:schemeClr val="tx2"/>
                </a:solidFill>
                <a:latin typeface="华文新魏" pitchFamily="2" charset="-122"/>
                <a:ea typeface="华文新魏" pitchFamily="2" charset="-122"/>
              </a:rPr>
              <a:t>1098</a:t>
            </a:r>
            <a:r>
              <a:rPr lang="zh-CN" altLang="en-US" sz="2500" b="1">
                <a:solidFill>
                  <a:schemeClr val="tx2"/>
                </a:solidFill>
                <a:latin typeface="华文新魏" pitchFamily="2" charset="-122"/>
                <a:ea typeface="华文新魏" pitchFamily="2" charset="-122"/>
              </a:rPr>
              <a:t>万两白银</a:t>
            </a:r>
            <a:r>
              <a:rPr lang="zh-CN" altLang="en-US" sz="2500" b="1">
                <a:solidFill>
                  <a:srgbClr val="000000"/>
                </a:solidFill>
                <a:latin typeface="华文新魏" pitchFamily="2" charset="-122"/>
                <a:ea typeface="华文新魏" pitchFamily="2" charset="-122"/>
              </a:rPr>
              <a:t> </a:t>
            </a:r>
            <a:endParaRPr lang="zh-CN" altLang="en-US" sz="2500" b="1">
              <a:solidFill>
                <a:srgbClr val="000000"/>
              </a:solidFill>
              <a:latin typeface="华文新魏" pitchFamily="2" charset="-122"/>
              <a:ea typeface="华文新魏" pitchFamily="2" charset="-122"/>
            </a:endParaRPr>
          </a:p>
        </p:txBody>
      </p:sp>
      <p:grpSp>
        <p:nvGrpSpPr>
          <p:cNvPr id="10" name="组合 9"/>
          <p:cNvGrpSpPr/>
          <p:nvPr/>
        </p:nvGrpSpPr>
        <p:grpSpPr>
          <a:xfrm>
            <a:off x="755576" y="5013176"/>
            <a:ext cx="6624736" cy="830997"/>
            <a:chOff x="755576" y="5013176"/>
            <a:chExt cx="6624736" cy="830997"/>
          </a:xfrm>
        </p:grpSpPr>
        <p:sp>
          <p:nvSpPr>
            <p:cNvPr id="387075" name="Text Box 3"/>
            <p:cNvSpPr txBox="1">
              <a:spLocks noChangeArrowheads="1"/>
            </p:cNvSpPr>
            <p:nvPr/>
          </p:nvSpPr>
          <p:spPr bwMode="auto">
            <a:xfrm>
              <a:off x="755576" y="5013176"/>
              <a:ext cx="1296143" cy="830997"/>
            </a:xfrm>
            <a:prstGeom prst="rect">
              <a:avLst/>
            </a:prstGeom>
            <a:noFill/>
            <a:ln w="9525">
              <a:noFill/>
              <a:miter lim="800000"/>
            </a:ln>
            <a:effectLst/>
          </p:spPr>
          <p:txBody>
            <a:bodyPr wrap="square">
              <a:spAutoFit/>
            </a:bodyPr>
            <a:lstStyle/>
            <a:p>
              <a:pPr>
                <a:spcBef>
                  <a:spcPct val="50000"/>
                </a:spcBef>
              </a:pPr>
              <a:r>
                <a:rPr lang="en-US" altLang="zh-CN" sz="2400" b="1" dirty="0">
                  <a:latin typeface="华文新魏" pitchFamily="2" charset="-122"/>
                  <a:ea typeface="华文新魏" pitchFamily="2" charset="-122"/>
                </a:rPr>
                <a:t>1098</a:t>
              </a:r>
              <a:r>
                <a:rPr lang="zh-CN" altLang="en-US" sz="2400" b="1" dirty="0">
                  <a:latin typeface="华文新魏" pitchFamily="2" charset="-122"/>
                  <a:ea typeface="华文新魏" pitchFamily="2" charset="-122"/>
                </a:rPr>
                <a:t>万两白银    </a:t>
              </a:r>
              <a:endParaRPr lang="zh-CN" altLang="en-US" sz="2400" b="1" dirty="0">
                <a:latin typeface="华文新魏" pitchFamily="2" charset="-122"/>
                <a:ea typeface="华文新魏" pitchFamily="2" charset="-122"/>
              </a:endParaRPr>
            </a:p>
          </p:txBody>
        </p:sp>
        <p:sp>
          <p:nvSpPr>
            <p:cNvPr id="387078" name="Text Box 6"/>
            <p:cNvSpPr txBox="1">
              <a:spLocks noChangeArrowheads="1"/>
            </p:cNvSpPr>
            <p:nvPr/>
          </p:nvSpPr>
          <p:spPr bwMode="auto">
            <a:xfrm>
              <a:off x="6588224" y="5229200"/>
              <a:ext cx="792088" cy="461665"/>
            </a:xfrm>
            <a:prstGeom prst="rect">
              <a:avLst/>
            </a:prstGeom>
            <a:noFill/>
            <a:ln w="9525">
              <a:noFill/>
              <a:miter lim="800000"/>
            </a:ln>
            <a:effectLst/>
          </p:spPr>
          <p:txBody>
            <a:bodyPr wrap="square">
              <a:spAutoFit/>
            </a:bodyPr>
            <a:lstStyle/>
            <a:p>
              <a:pPr>
                <a:spcBef>
                  <a:spcPct val="50000"/>
                </a:spcBef>
              </a:pPr>
              <a:r>
                <a:rPr lang="en-US" altLang="zh-CN" sz="2400" b="1" dirty="0">
                  <a:latin typeface="华文新魏" pitchFamily="2" charset="-122"/>
                  <a:ea typeface="华文新魏" pitchFamily="2" charset="-122"/>
                </a:rPr>
                <a:t>18</a:t>
              </a:r>
              <a:r>
                <a:rPr lang="zh-CN" altLang="en-US" sz="2400" b="1" dirty="0">
                  <a:latin typeface="华文新魏" pitchFamily="2" charset="-122"/>
                  <a:ea typeface="华文新魏" pitchFamily="2" charset="-122"/>
                </a:rPr>
                <a:t>艘</a:t>
              </a:r>
              <a:endParaRPr lang="zh-CN" altLang="en-US" sz="2400" b="1" dirty="0">
                <a:latin typeface="华文新魏" pitchFamily="2" charset="-122"/>
                <a:ea typeface="华文新魏" pitchFamily="2" charset="-122"/>
              </a:endParaRPr>
            </a:p>
          </p:txBody>
        </p:sp>
        <p:sp>
          <p:nvSpPr>
            <p:cNvPr id="387080" name="Text Box 8"/>
            <p:cNvSpPr txBox="1">
              <a:spLocks noChangeArrowheads="1"/>
            </p:cNvSpPr>
            <p:nvPr/>
          </p:nvSpPr>
          <p:spPr bwMode="auto">
            <a:xfrm>
              <a:off x="2514601" y="5181600"/>
              <a:ext cx="3497560" cy="461665"/>
            </a:xfrm>
            <a:prstGeom prst="rect">
              <a:avLst/>
            </a:prstGeom>
            <a:noFill/>
            <a:ln w="9525">
              <a:noFill/>
              <a:miter lim="800000"/>
            </a:ln>
            <a:effectLst/>
          </p:spPr>
          <p:txBody>
            <a:bodyPr wrap="square">
              <a:spAutoFit/>
            </a:bodyPr>
            <a:lstStyle/>
            <a:p>
              <a:pPr>
                <a:spcBef>
                  <a:spcPct val="50000"/>
                </a:spcBef>
              </a:pPr>
              <a:r>
                <a:rPr lang="en-US" altLang="zh-CN" sz="2400" b="1" dirty="0">
                  <a:latin typeface="华文新魏" pitchFamily="2" charset="-122"/>
                  <a:ea typeface="华文新魏" pitchFamily="2" charset="-122"/>
                </a:rPr>
                <a:t>60</a:t>
              </a:r>
              <a:r>
                <a:rPr lang="zh-CN" altLang="en-US" sz="2400" b="1" dirty="0">
                  <a:latin typeface="华文新魏" pitchFamily="2" charset="-122"/>
                  <a:ea typeface="华文新魏" pitchFamily="2" charset="-122"/>
                </a:rPr>
                <a:t>万两</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艘吉野级巡洋舰 </a:t>
              </a:r>
              <a:endParaRPr lang="zh-CN" altLang="en-US" sz="2400" b="1" dirty="0">
                <a:latin typeface="华文新魏" pitchFamily="2" charset="-122"/>
                <a:ea typeface="华文新魏" pitchFamily="2" charset="-122"/>
              </a:endParaRPr>
            </a:p>
          </p:txBody>
        </p:sp>
        <p:sp>
          <p:nvSpPr>
            <p:cNvPr id="387081" name="Text Box 9"/>
            <p:cNvSpPr txBox="1">
              <a:spLocks noChangeArrowheads="1"/>
            </p:cNvSpPr>
            <p:nvPr/>
          </p:nvSpPr>
          <p:spPr bwMode="auto">
            <a:xfrm>
              <a:off x="6012160" y="5157192"/>
              <a:ext cx="504825" cy="519113"/>
            </a:xfrm>
            <a:prstGeom prst="rect">
              <a:avLst/>
            </a:prstGeom>
            <a:noFill/>
            <a:ln w="9525">
              <a:noFill/>
              <a:miter lim="800000"/>
            </a:ln>
            <a:effectLst/>
          </p:spPr>
          <p:txBody>
            <a:bodyPr>
              <a:spAutoFit/>
            </a:bodyPr>
            <a:lstStyle/>
            <a:p>
              <a:pPr>
                <a:spcBef>
                  <a:spcPct val="50000"/>
                </a:spcBef>
              </a:pPr>
              <a:r>
                <a:rPr lang="en-US" altLang="zh-CN" sz="2800" b="1" dirty="0">
                  <a:solidFill>
                    <a:srgbClr val="000000"/>
                  </a:solidFill>
                  <a:latin typeface="楷体_GB2312" pitchFamily="49" charset="-122"/>
                  <a:ea typeface="楷体_GB2312" pitchFamily="49" charset="-122"/>
                </a:rPr>
                <a:t>=</a:t>
              </a:r>
              <a:endParaRPr lang="en-US" altLang="zh-CN" sz="2400" b="1" dirty="0">
                <a:latin typeface="华文新魏" pitchFamily="2" charset="-122"/>
                <a:ea typeface="华文新魏" pitchFamily="2" charset="-122"/>
              </a:endParaRPr>
            </a:p>
          </p:txBody>
        </p:sp>
        <p:sp>
          <p:nvSpPr>
            <p:cNvPr id="387082" name="Text Box 10"/>
            <p:cNvSpPr txBox="1">
              <a:spLocks noChangeArrowheads="1"/>
            </p:cNvSpPr>
            <p:nvPr/>
          </p:nvSpPr>
          <p:spPr bwMode="auto">
            <a:xfrm>
              <a:off x="2057400" y="5181600"/>
              <a:ext cx="498376" cy="579438"/>
            </a:xfrm>
            <a:prstGeom prst="rect">
              <a:avLst/>
            </a:prstGeom>
            <a:noFill/>
            <a:ln w="9525">
              <a:noFill/>
              <a:miter lim="800000"/>
            </a:ln>
            <a:effectLst/>
          </p:spPr>
          <p:txBody>
            <a:bodyPr wrap="square">
              <a:spAutoFit/>
            </a:bodyPr>
            <a:lstStyle/>
            <a:p>
              <a:pPr>
                <a:spcBef>
                  <a:spcPct val="50000"/>
                </a:spcBef>
              </a:pPr>
              <a:r>
                <a:rPr lang="en-US" altLang="zh-CN" sz="3200" b="1" dirty="0">
                  <a:solidFill>
                    <a:srgbClr val="000000"/>
                  </a:solidFill>
                  <a:latin typeface="Verdana" panose="020B0604030504040204" pitchFamily="34" charset="0"/>
                </a:rPr>
                <a:t>÷</a:t>
              </a:r>
              <a:endParaRPr lang="en-US" altLang="zh-CN" sz="3200" b="1" dirty="0">
                <a:solidFill>
                  <a:srgbClr val="000000"/>
                </a:solidFill>
                <a:latin typeface="Verdana" panose="020B0604030504040204" pitchFamily="34" charset="0"/>
              </a:endParaRPr>
            </a:p>
          </p:txBody>
        </p:sp>
      </p:grpSp>
      <p:pic>
        <p:nvPicPr>
          <p:cNvPr id="387084" name="Picture 12" descr="4742084_230943014683_2"/>
          <p:cNvPicPr>
            <a:picLocks noChangeAspect="1" noChangeArrowheads="1"/>
          </p:cNvPicPr>
          <p:nvPr/>
        </p:nvPicPr>
        <p:blipFill>
          <a:blip r:embed="rId1" cstate="print"/>
          <a:srcRect/>
          <a:stretch>
            <a:fillRect/>
          </a:stretch>
        </p:blipFill>
        <p:spPr bwMode="auto">
          <a:xfrm>
            <a:off x="304800" y="1295400"/>
            <a:ext cx="4343400" cy="2897188"/>
          </a:xfrm>
          <a:prstGeom prst="rect">
            <a:avLst/>
          </a:prstGeom>
          <a:noFill/>
        </p:spPr>
      </p:pic>
      <p:pic>
        <p:nvPicPr>
          <p:cNvPr id="387086" name="Picture 14" descr="11a"/>
          <p:cNvPicPr>
            <a:picLocks noChangeAspect="1" noChangeArrowheads="1"/>
          </p:cNvPicPr>
          <p:nvPr/>
        </p:nvPicPr>
        <p:blipFill>
          <a:blip r:embed="rId2" cstate="print"/>
          <a:srcRect/>
          <a:stretch>
            <a:fillRect/>
          </a:stretch>
        </p:blipFill>
        <p:spPr bwMode="auto">
          <a:xfrm>
            <a:off x="4038600" y="1752600"/>
            <a:ext cx="4476750" cy="3228975"/>
          </a:xfrm>
          <a:prstGeom prst="rect">
            <a:avLst/>
          </a:prstGeom>
          <a:noFill/>
        </p:spPr>
      </p:pic>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5076056" y="908720"/>
            <a:ext cx="3592445" cy="4111550"/>
          </a:xfrm>
          <a:prstGeom prst="rect">
            <a:avLst/>
          </a:prstGeom>
        </p:spPr>
      </p:pic>
      <p:sp>
        <p:nvSpPr>
          <p:cNvPr id="129027" name="Text Box 3"/>
          <p:cNvSpPr txBox="1">
            <a:spLocks noChangeArrowheads="1"/>
          </p:cNvSpPr>
          <p:nvPr/>
        </p:nvSpPr>
        <p:spPr bwMode="auto">
          <a:xfrm>
            <a:off x="971550" y="3789363"/>
            <a:ext cx="2447925" cy="366712"/>
          </a:xfrm>
          <a:prstGeom prst="rect">
            <a:avLst/>
          </a:prstGeom>
          <a:noFill/>
          <a:ln w="9525">
            <a:noFill/>
            <a:miter lim="800000"/>
          </a:ln>
        </p:spPr>
        <p:txBody>
          <a:bodyPr>
            <a:spAutoFit/>
          </a:bodyPr>
          <a:lstStyle/>
          <a:p>
            <a:pPr>
              <a:spcBef>
                <a:spcPct val="50000"/>
              </a:spcBef>
            </a:pPr>
            <a:endParaRPr lang="zh-CN" altLang="en-US">
              <a:ea typeface="宋体" panose="02010600030101010101" pitchFamily="2" charset="-122"/>
            </a:endParaRPr>
          </a:p>
        </p:txBody>
      </p:sp>
      <p:sp>
        <p:nvSpPr>
          <p:cNvPr id="133124" name="Text Box 4"/>
          <p:cNvSpPr txBox="1">
            <a:spLocks noChangeArrowheads="1"/>
          </p:cNvSpPr>
          <p:nvPr/>
        </p:nvSpPr>
        <p:spPr bwMode="auto">
          <a:xfrm>
            <a:off x="395536" y="332656"/>
            <a:ext cx="3888432" cy="584775"/>
          </a:xfrm>
          <a:prstGeom prst="rect">
            <a:avLst/>
          </a:prstGeom>
          <a:noFill/>
          <a:ln w="9525">
            <a:noFill/>
            <a:miter lim="800000"/>
          </a:ln>
          <a:effectLst/>
        </p:spPr>
        <p:txBody>
          <a:bodyPr wrap="square">
            <a:spAutoFit/>
          </a:bodyPr>
          <a:lstStyle/>
          <a:p>
            <a:pPr>
              <a:spcBef>
                <a:spcPct val="50000"/>
              </a:spcBef>
              <a:buFont typeface="Arial" panose="020B0604020202020204" pitchFamily="34" charset="0"/>
              <a:buNone/>
              <a:defRPr/>
            </a:pPr>
            <a:r>
              <a:rPr lang="zh-CN" altLang="en-US" sz="3200" b="1" dirty="0">
                <a:solidFill>
                  <a:srgbClr val="003300"/>
                </a:solidFill>
                <a:effectLst>
                  <a:outerShdw blurRad="38100" dist="38100" dir="2700000" algn="tl">
                    <a:srgbClr val="C0C0C0"/>
                  </a:outerShdw>
                </a:effectLst>
                <a:latin typeface="华文新魏" pitchFamily="2" charset="-122"/>
                <a:ea typeface="华文新魏" pitchFamily="2" charset="-122"/>
              </a:rPr>
              <a:t>祝寿置国难不顾</a:t>
            </a:r>
            <a:endParaRPr lang="zh-CN" altLang="en-US" sz="3200" b="1" dirty="0">
              <a:solidFill>
                <a:srgbClr val="003300"/>
              </a:solidFill>
              <a:effectLst>
                <a:outerShdw blurRad="38100" dist="38100" dir="2700000" algn="tl">
                  <a:srgbClr val="C0C0C0"/>
                </a:outerShdw>
              </a:effectLst>
              <a:latin typeface="华文新魏" pitchFamily="2" charset="-122"/>
              <a:ea typeface="华文新魏" pitchFamily="2" charset="-122"/>
            </a:endParaRPr>
          </a:p>
        </p:txBody>
      </p:sp>
      <p:sp>
        <p:nvSpPr>
          <p:cNvPr id="129029" name="AutoShape 5"/>
          <p:cNvSpPr>
            <a:spLocks noChangeArrowheads="1"/>
          </p:cNvSpPr>
          <p:nvPr/>
        </p:nvSpPr>
        <p:spPr bwMode="auto">
          <a:xfrm>
            <a:off x="683568" y="2348880"/>
            <a:ext cx="2971800" cy="2514600"/>
          </a:xfrm>
          <a:prstGeom prst="cloudCallout">
            <a:avLst>
              <a:gd name="adj1" fmla="val 147025"/>
              <a:gd name="adj2" fmla="val -42195"/>
            </a:avLst>
          </a:prstGeom>
          <a:solidFill>
            <a:schemeClr val="bg1"/>
          </a:solidFill>
          <a:ln w="9525">
            <a:solidFill>
              <a:schemeClr val="tx1"/>
            </a:solidFill>
            <a:round/>
          </a:ln>
        </p:spPr>
        <p:txBody>
          <a:bodyPr anchor="ctr"/>
          <a:lstStyle/>
          <a:p>
            <a:r>
              <a:rPr lang="zh-CN" altLang="en-US" sz="2400" b="1" dirty="0">
                <a:latin typeface="华文新魏" pitchFamily="2" charset="-122"/>
                <a:ea typeface="华文新魏" pitchFamily="2" charset="-122"/>
              </a:rPr>
              <a:t>今日令我不欢者，吾亦将令彼终生不欢</a:t>
            </a:r>
            <a:r>
              <a:rPr lang="en-US" altLang="zh-CN" b="1" dirty="0">
                <a:latin typeface="华文新魏" pitchFamily="2" charset="-122"/>
                <a:ea typeface="华文新魏" pitchFamily="2" charset="-122"/>
              </a:rPr>
              <a:t>……</a:t>
            </a:r>
            <a:endParaRPr lang="en-US" altLang="zh-CN" sz="2400" b="1" dirty="0">
              <a:latin typeface="华文新魏" pitchFamily="2" charset="-122"/>
              <a:ea typeface="华文新魏" pitchFamily="2" charset="-122"/>
            </a:endParaRPr>
          </a:p>
          <a:p>
            <a:pPr algn="ctr"/>
            <a:endParaRPr lang="zh-CN" altLang="en-US" sz="2400" dirty="0">
              <a:ea typeface="宋体" panose="02010600030101010101" pitchFamily="2" charset="-122"/>
            </a:endParaRPr>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1" cstate="print"/>
          <a:srcRect/>
          <a:stretch>
            <a:fillRect/>
          </a:stretch>
        </p:blipFill>
        <p:spPr bwMode="auto">
          <a:xfrm>
            <a:off x="395536" y="116632"/>
            <a:ext cx="8424936" cy="4536504"/>
          </a:xfrm>
          <a:prstGeom prst="rect">
            <a:avLst/>
          </a:prstGeom>
          <a:noFill/>
          <a:ln w="9525">
            <a:noFill/>
            <a:miter lim="800000"/>
            <a:headEnd/>
            <a:tailEnd/>
          </a:ln>
        </p:spPr>
      </p:pic>
      <p:sp>
        <p:nvSpPr>
          <p:cNvPr id="5" name="内容占位符 6"/>
          <p:cNvSpPr>
            <a:spLocks noGrp="1"/>
          </p:cNvSpPr>
          <p:nvPr>
            <p:ph sz="quarter" idx="1"/>
          </p:nvPr>
        </p:nvSpPr>
        <p:spPr>
          <a:xfrm>
            <a:off x="1331640" y="4941168"/>
            <a:ext cx="5976664" cy="1366664"/>
          </a:xfrm>
        </p:spPr>
        <p:txBody>
          <a:bodyPr>
            <a:normAutofit lnSpcReduction="10000"/>
          </a:bodyPr>
          <a:lstStyle/>
          <a:p>
            <a:r>
              <a:rPr lang="zh-CN" altLang="en-US" b="1" dirty="0"/>
              <a:t>上联：万寿无疆  普天同庆</a:t>
            </a:r>
            <a:endParaRPr lang="en-US" altLang="zh-CN" b="1" dirty="0"/>
          </a:p>
          <a:p>
            <a:r>
              <a:rPr lang="zh-CN" altLang="en-US" b="1" dirty="0"/>
              <a:t>下联：三军败绩  割地求和</a:t>
            </a:r>
            <a:endParaRPr lang="en-US" altLang="zh-CN" b="1" dirty="0"/>
          </a:p>
          <a:p>
            <a:r>
              <a:rPr lang="zh-CN" altLang="en-US" b="1" dirty="0"/>
              <a:t>横批</a:t>
            </a:r>
            <a:r>
              <a:rPr lang="en-US" altLang="zh-CN" b="1" dirty="0"/>
              <a:t>:</a:t>
            </a:r>
            <a:r>
              <a:rPr lang="zh-CN" altLang="en-US" b="1" dirty="0"/>
              <a:t>国难当头</a:t>
            </a:r>
            <a:r>
              <a:rPr lang="en-US" altLang="zh-CN" b="1" dirty="0"/>
              <a:t>,</a:t>
            </a:r>
            <a:r>
              <a:rPr lang="zh-CN" altLang="en-US" b="1" dirty="0"/>
              <a:t>慈禧做“万寿盛典”。</a:t>
            </a:r>
            <a:endParaRPr lang="zh-CN" altLang="en-US" b="1"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372200" y="764704"/>
            <a:ext cx="2088232" cy="3013303"/>
            <a:chOff x="6372200" y="764704"/>
            <a:chExt cx="2088232" cy="3013303"/>
          </a:xfrm>
        </p:grpSpPr>
        <p:sp>
          <p:nvSpPr>
            <p:cNvPr id="5" name="矩形 4"/>
            <p:cNvSpPr/>
            <p:nvPr/>
          </p:nvSpPr>
          <p:spPr>
            <a:xfrm>
              <a:off x="6660232" y="3501008"/>
              <a:ext cx="1701107" cy="276999"/>
            </a:xfrm>
            <a:prstGeom prst="rect">
              <a:avLst/>
            </a:prstGeom>
          </p:spPr>
          <p:txBody>
            <a:bodyPr wrap="none">
              <a:spAutoFit/>
            </a:bodyPr>
            <a:lstStyle/>
            <a:p>
              <a:r>
                <a:rPr lang="zh-CN" altLang="en-US" sz="1200" b="1" dirty="0"/>
                <a:t>章炳麟（</a:t>
              </a:r>
              <a:r>
                <a:rPr lang="en-US" altLang="zh-CN" sz="1200" b="1" dirty="0"/>
                <a:t>1869--1936</a:t>
              </a:r>
              <a:r>
                <a:rPr lang="zh-CN" altLang="en-US" sz="1200" b="1" dirty="0"/>
                <a:t>）</a:t>
              </a:r>
              <a:endParaRPr lang="zh-CN" altLang="en-US" sz="1200" dirty="0"/>
            </a:p>
          </p:txBody>
        </p:sp>
        <p:pic>
          <p:nvPicPr>
            <p:cNvPr id="293890" name="Picture 2" descr="http://cimg2.163.com/cnews/2006/6/28/20060628093915480b2.jpg"/>
            <p:cNvPicPr>
              <a:picLocks noChangeAspect="1" noChangeArrowheads="1"/>
            </p:cNvPicPr>
            <p:nvPr/>
          </p:nvPicPr>
          <p:blipFill>
            <a:blip r:embed="rId1" cstate="print"/>
            <a:srcRect/>
            <a:stretch>
              <a:fillRect/>
            </a:stretch>
          </p:blipFill>
          <p:spPr bwMode="auto">
            <a:xfrm>
              <a:off x="6372200" y="764704"/>
              <a:ext cx="2088232" cy="2657476"/>
            </a:xfrm>
            <a:prstGeom prst="rect">
              <a:avLst/>
            </a:prstGeom>
            <a:noFill/>
          </p:spPr>
        </p:pic>
      </p:grpSp>
      <p:sp>
        <p:nvSpPr>
          <p:cNvPr id="7" name="云形标注 6"/>
          <p:cNvSpPr/>
          <p:nvPr/>
        </p:nvSpPr>
        <p:spPr>
          <a:xfrm>
            <a:off x="323528" y="2132856"/>
            <a:ext cx="4752528" cy="3960440"/>
          </a:xfrm>
          <a:prstGeom prst="cloudCallout">
            <a:avLst>
              <a:gd name="adj1" fmla="val 90568"/>
              <a:gd name="adj2" fmla="val -5811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zh-CN" altLang="en-US" sz="2400" b="1" dirty="0">
                <a:solidFill>
                  <a:schemeClr val="tx2">
                    <a:lumMod val="75000"/>
                  </a:schemeClr>
                </a:solidFill>
              </a:rPr>
              <a:t>今日到南苑，明日到北海，何日再到古长安？叹黎民膏血全枯，只为一人歌庆有。五十割琉球，六十割台湾，七十又割东三省。痛赤县邦圻（</a:t>
            </a:r>
            <a:r>
              <a:rPr lang="en-US" altLang="zh-CN" sz="2400" b="1" dirty="0" err="1">
                <a:solidFill>
                  <a:schemeClr val="tx2">
                    <a:lumMod val="75000"/>
                  </a:schemeClr>
                </a:solidFill>
              </a:rPr>
              <a:t>qí</a:t>
            </a:r>
            <a:r>
              <a:rPr lang="zh-CN" altLang="en-US" sz="2400" b="1" dirty="0">
                <a:solidFill>
                  <a:schemeClr val="tx2">
                    <a:lumMod val="75000"/>
                  </a:schemeClr>
                </a:solidFill>
              </a:rPr>
              <a:t>）益蹙（</a:t>
            </a:r>
            <a:r>
              <a:rPr lang="en-US" altLang="zh-CN" sz="2400" dirty="0"/>
              <a:t>  </a:t>
            </a:r>
            <a:r>
              <a:rPr lang="en-US" altLang="zh-CN" sz="2400" b="1" dirty="0" err="1">
                <a:solidFill>
                  <a:schemeClr val="tx2">
                    <a:lumMod val="75000"/>
                  </a:schemeClr>
                </a:solidFill>
              </a:rPr>
              <a:t>cù</a:t>
            </a:r>
            <a:r>
              <a:rPr lang="en-US" altLang="zh-CN" sz="2400" dirty="0"/>
              <a:t> </a:t>
            </a:r>
            <a:r>
              <a:rPr lang="zh-CN" altLang="en-US" sz="2400" b="1" dirty="0">
                <a:solidFill>
                  <a:schemeClr val="tx2">
                    <a:lumMod val="75000"/>
                  </a:schemeClr>
                </a:solidFill>
              </a:rPr>
              <a:t>），每逢万寿祝疆无。</a:t>
            </a:r>
            <a:endParaRPr lang="zh-CN" altLang="en-US" sz="2400" b="1" dirty="0">
              <a:solidFill>
                <a:schemeClr val="tx2">
                  <a:lumMod val="75000"/>
                </a:schemeClr>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3"/>
          <p:cNvSpPr>
            <a:spLocks noGrp="1" noChangeArrowheads="1"/>
          </p:cNvSpPr>
          <p:nvPr>
            <p:ph type="title"/>
          </p:nvPr>
        </p:nvSpPr>
        <p:spPr>
          <a:xfrm>
            <a:off x="0" y="304800"/>
            <a:ext cx="8686800" cy="1017588"/>
          </a:xfrm>
          <a:noFill/>
        </p:spPr>
        <p:txBody>
          <a:bodyPr>
            <a:normAutofit/>
          </a:bodyPr>
          <a:lstStyle/>
          <a:p>
            <a:pPr eaLnBrk="1" hangingPunct="1"/>
            <a:r>
              <a:rPr lang="zh-CN" altLang="en-US" sz="3800" b="1" dirty="0"/>
              <a:t>（</a:t>
            </a:r>
            <a:r>
              <a:rPr lang="en-US" altLang="zh-CN" sz="3800" b="1" dirty="0"/>
              <a:t>4</a:t>
            </a:r>
            <a:r>
              <a:rPr lang="zh-CN" altLang="en-US" sz="3800" b="1" dirty="0"/>
              <a:t>）</a:t>
            </a:r>
            <a:r>
              <a:rPr lang="zh-CN" altLang="en-US" sz="3800" b="1" dirty="0">
                <a:latin typeface="Arial" panose="020B0604020202020204" pitchFamily="34" charset="0"/>
              </a:rPr>
              <a:t>“</a:t>
            </a:r>
            <a:r>
              <a:rPr lang="zh-CN" altLang="en-US" sz="3800" b="1" dirty="0"/>
              <a:t>防民甚于防寇</a:t>
            </a:r>
            <a:r>
              <a:rPr lang="zh-CN" altLang="en-US" sz="3800" b="1" dirty="0">
                <a:latin typeface="Arial" panose="020B0604020202020204" pitchFamily="34" charset="0"/>
              </a:rPr>
              <a:t>”</a:t>
            </a:r>
            <a:r>
              <a:rPr lang="zh-CN" altLang="en-US" sz="3800" b="1" dirty="0"/>
              <a:t>的错误指导思想</a:t>
            </a:r>
            <a:endParaRPr lang="zh-CN" altLang="en-US" sz="3800" b="1" dirty="0"/>
          </a:p>
        </p:txBody>
      </p:sp>
      <p:sp>
        <p:nvSpPr>
          <p:cNvPr id="130050" name="Rectangle 2"/>
          <p:cNvSpPr>
            <a:spLocks noGrp="1" noChangeArrowheads="1"/>
          </p:cNvSpPr>
          <p:nvPr>
            <p:ph sz="quarter" idx="1"/>
          </p:nvPr>
        </p:nvSpPr>
        <p:spPr>
          <a:xfrm>
            <a:off x="395536" y="3356992"/>
            <a:ext cx="8439472" cy="1872208"/>
          </a:xfrm>
          <a:solidFill>
            <a:schemeClr val="bg1"/>
          </a:solidFill>
        </p:spPr>
        <p:txBody>
          <a:bodyPr>
            <a:normAutofit/>
          </a:bodyPr>
          <a:lstStyle/>
          <a:p>
            <a:pPr eaLnBrk="1" hangingPunct="1">
              <a:lnSpc>
                <a:spcPct val="90000"/>
              </a:lnSpc>
            </a:pPr>
            <a:r>
              <a:rPr lang="en-US" altLang="zh-CN" sz="2400" b="1" dirty="0"/>
              <a:t>1860</a:t>
            </a:r>
            <a:r>
              <a:rPr lang="zh-CN" altLang="en-US" sz="2400" b="1" dirty="0"/>
              <a:t>年，奕䜣 、文祥、桂良上</a:t>
            </a:r>
            <a:r>
              <a:rPr lang="en-US" altLang="zh-CN" sz="2400" b="1" dirty="0"/>
              <a:t>《</a:t>
            </a:r>
            <a:r>
              <a:rPr lang="zh-CN" altLang="en-US" sz="2400" b="1" dirty="0"/>
              <a:t>通筹夷务全局酌拟章程六条折</a:t>
            </a:r>
            <a:r>
              <a:rPr lang="en-US" altLang="zh-CN" sz="2400" b="1" dirty="0"/>
              <a:t>》</a:t>
            </a:r>
            <a:r>
              <a:rPr lang="zh-CN" altLang="en-US" sz="2400" b="1" dirty="0"/>
              <a:t>，分析了各列强国特点，认为太平天国和捻军是心腹之患，英、俄是肢体之患，应以灭内患为先，然后对付俄国和英国。清政府把列强只当作“肢体之患”，认为“可以信义笼络”，因此不惜出卖国家民族利益以讨列强欢心。</a:t>
            </a:r>
            <a:endParaRPr lang="zh-CN" altLang="en-US" sz="2400" b="1" dirty="0"/>
          </a:p>
        </p:txBody>
      </p:sp>
      <p:grpSp>
        <p:nvGrpSpPr>
          <p:cNvPr id="7" name="组合 6"/>
          <p:cNvGrpSpPr/>
          <p:nvPr/>
        </p:nvGrpSpPr>
        <p:grpSpPr>
          <a:xfrm>
            <a:off x="323529" y="1484784"/>
            <a:ext cx="1944216" cy="1655763"/>
            <a:chOff x="323529" y="1484784"/>
            <a:chExt cx="1944216" cy="1655763"/>
          </a:xfrm>
        </p:grpSpPr>
        <p:pic>
          <p:nvPicPr>
            <p:cNvPr id="130054" name="Picture 5" descr="练习1"/>
            <p:cNvPicPr>
              <a:picLocks noChangeAspect="1" noChangeArrowheads="1"/>
            </p:cNvPicPr>
            <p:nvPr/>
          </p:nvPicPr>
          <p:blipFill>
            <a:blip r:embed="rId1" cstate="print"/>
            <a:srcRect/>
            <a:stretch>
              <a:fillRect/>
            </a:stretch>
          </p:blipFill>
          <p:spPr bwMode="auto">
            <a:xfrm>
              <a:off x="323529" y="1484784"/>
              <a:ext cx="1944216" cy="1655763"/>
            </a:xfrm>
            <a:prstGeom prst="rect">
              <a:avLst/>
            </a:prstGeom>
            <a:noFill/>
            <a:ln w="9525">
              <a:noFill/>
              <a:miter lim="800000"/>
              <a:headEnd/>
              <a:tailEnd/>
            </a:ln>
          </p:spPr>
        </p:pic>
        <p:sp>
          <p:nvSpPr>
            <p:cNvPr id="134150" name="Rectangle 6" descr="信纸"/>
            <p:cNvSpPr>
              <a:spLocks noChangeArrowheads="1"/>
            </p:cNvSpPr>
            <p:nvPr/>
          </p:nvSpPr>
          <p:spPr bwMode="auto">
            <a:xfrm>
              <a:off x="683568" y="1916832"/>
              <a:ext cx="1080120" cy="518764"/>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sz="quarter" idx="1"/>
          </p:nvPr>
        </p:nvSpPr>
        <p:spPr>
          <a:xfrm>
            <a:off x="0" y="4005064"/>
            <a:ext cx="9036496" cy="1609328"/>
          </a:xfrm>
        </p:spPr>
        <p:txBody>
          <a:bodyPr>
            <a:normAutofit/>
          </a:bodyPr>
          <a:lstStyle/>
          <a:p>
            <a:r>
              <a:rPr lang="zh-CN" altLang="en-US" sz="2400" b="1" dirty="0">
                <a:latin typeface="华文新魏" pitchFamily="2" charset="-122"/>
                <a:ea typeface="华文新魏" pitchFamily="2" charset="-122"/>
              </a:rPr>
              <a:t>据记载：“联军尝将其所获妇女，不分良曲老少，仅驱诸裱褙胡同，使列屋而居，作为官妓。其胡同西头，当经设法堵塞，以防逃逸。惟留东头为出入之路，使人监管，任联军人等入内游玩，随意奸宿。” </a:t>
            </a:r>
            <a:endParaRPr lang="en-US" altLang="zh-CN" sz="2400" b="1" dirty="0">
              <a:latin typeface="华文新魏" pitchFamily="2" charset="-122"/>
              <a:ea typeface="华文新魏" pitchFamily="2" charset="-122"/>
            </a:endParaRPr>
          </a:p>
        </p:txBody>
      </p:sp>
      <p:grpSp>
        <p:nvGrpSpPr>
          <p:cNvPr id="14" name="组合 13"/>
          <p:cNvGrpSpPr/>
          <p:nvPr/>
        </p:nvGrpSpPr>
        <p:grpSpPr>
          <a:xfrm>
            <a:off x="395536" y="2492896"/>
            <a:ext cx="1369078" cy="1303723"/>
            <a:chOff x="394611" y="404663"/>
            <a:chExt cx="1369078" cy="1303723"/>
          </a:xfrm>
        </p:grpSpPr>
        <p:pic>
          <p:nvPicPr>
            <p:cNvPr id="25606" name="Picture 4" descr="练习1"/>
            <p:cNvPicPr>
              <a:picLocks noChangeAspect="1" noChangeArrowheads="1"/>
            </p:cNvPicPr>
            <p:nvPr/>
          </p:nvPicPr>
          <p:blipFill>
            <a:blip r:embed="rId1" cstate="print"/>
            <a:srcRect/>
            <a:stretch>
              <a:fillRect/>
            </a:stretch>
          </p:blipFill>
          <p:spPr bwMode="auto">
            <a:xfrm>
              <a:off x="394611" y="404663"/>
              <a:ext cx="1369078" cy="1303723"/>
            </a:xfrm>
            <a:prstGeom prst="rect">
              <a:avLst/>
            </a:prstGeom>
            <a:noFill/>
            <a:ln w="9525">
              <a:noFill/>
              <a:miter lim="800000"/>
              <a:headEnd/>
              <a:tailEnd/>
            </a:ln>
          </p:spPr>
        </p:pic>
        <p:sp>
          <p:nvSpPr>
            <p:cNvPr id="21509" name="Rectangle 5" descr="信纸"/>
            <p:cNvSpPr>
              <a:spLocks noChangeArrowheads="1"/>
            </p:cNvSpPr>
            <p:nvPr/>
          </p:nvSpPr>
          <p:spPr bwMode="auto">
            <a:xfrm>
              <a:off x="446754" y="664416"/>
              <a:ext cx="1172918" cy="461665"/>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400" b="1" dirty="0">
                  <a:solidFill>
                    <a:srgbClr val="800000"/>
                  </a:solidFill>
                  <a:latin typeface="华文新魏" pitchFamily="2" charset="-122"/>
                  <a:ea typeface="华文新魏" pitchFamily="2" charset="-122"/>
                </a:rPr>
                <a:t>材料</a:t>
              </a:r>
              <a:endParaRPr lang="zh-CN" altLang="en-US" sz="2400" b="1" dirty="0">
                <a:solidFill>
                  <a:srgbClr val="800000"/>
                </a:solidFill>
                <a:latin typeface="华文新魏" pitchFamily="2" charset="-122"/>
                <a:ea typeface="华文新魏" pitchFamily="2" charset="-122"/>
              </a:endParaRPr>
            </a:p>
          </p:txBody>
        </p:sp>
      </p:grpSp>
      <p:pic>
        <p:nvPicPr>
          <p:cNvPr id="25604" name="Picture 6" descr="10429680_698764[1]"/>
          <p:cNvPicPr>
            <a:picLocks noChangeAspect="1" noChangeArrowheads="1"/>
          </p:cNvPicPr>
          <p:nvPr/>
        </p:nvPicPr>
        <p:blipFill>
          <a:blip r:embed="rId2" cstate="print"/>
          <a:srcRect/>
          <a:stretch>
            <a:fillRect/>
          </a:stretch>
        </p:blipFill>
        <p:spPr bwMode="auto">
          <a:xfrm>
            <a:off x="1979712" y="404664"/>
            <a:ext cx="4339682" cy="2952328"/>
          </a:xfrm>
          <a:prstGeom prst="rect">
            <a:avLst/>
          </a:prstGeom>
          <a:noFill/>
          <a:ln w="9525">
            <a:noFill/>
            <a:miter lim="800000"/>
            <a:headEnd/>
            <a:tailEnd/>
          </a:ln>
        </p:spPr>
      </p:pic>
      <p:pic>
        <p:nvPicPr>
          <p:cNvPr id="160774" name="Picture 6" descr="http://img.ziling.com/forum/month_1207/1207021658cb4a4337696e6176.jpg"/>
          <p:cNvPicPr>
            <a:picLocks noChangeAspect="1" noChangeArrowheads="1"/>
          </p:cNvPicPr>
          <p:nvPr/>
        </p:nvPicPr>
        <p:blipFill>
          <a:blip r:embed="rId3" cstate="print"/>
          <a:srcRect/>
          <a:stretch>
            <a:fillRect/>
          </a:stretch>
        </p:blipFill>
        <p:spPr bwMode="auto">
          <a:xfrm>
            <a:off x="6372200" y="260648"/>
            <a:ext cx="2448271" cy="3312368"/>
          </a:xfrm>
          <a:prstGeom prst="rect">
            <a:avLst/>
          </a:prstGeom>
          <a:noFill/>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图片 4"/>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476375" y="2924175"/>
            <a:ext cx="6429375" cy="3370263"/>
          </a:xfrm>
          <a:prstGeom prst="rect">
            <a:avLst/>
          </a:prstGeom>
          <a:noFill/>
          <a:ln w="9525">
            <a:noFill/>
            <a:miter lim="800000"/>
            <a:headEnd/>
            <a:tailEnd/>
          </a:ln>
        </p:spPr>
      </p:pic>
      <p:sp>
        <p:nvSpPr>
          <p:cNvPr id="53253" name="文本框 1"/>
          <p:cNvSpPr txBox="1">
            <a:spLocks noChangeArrowheads="1"/>
          </p:cNvSpPr>
          <p:nvPr/>
        </p:nvSpPr>
        <p:spPr bwMode="auto">
          <a:xfrm>
            <a:off x="467544" y="1782763"/>
            <a:ext cx="8065269"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defRPr/>
            </a:pPr>
            <a:r>
              <a:rPr lang="zh-CN" altLang="en-US" sz="2400" dirty="0">
                <a:solidFill>
                  <a:schemeClr val="tx1"/>
                </a:solidFill>
                <a:latin typeface="+mn-lt"/>
                <a:ea typeface="+mn-ea"/>
                <a:cs typeface="+mn-ea"/>
                <a:sym typeface="+mn-lt"/>
              </a:rPr>
              <a:t>近代中国反侵略战争失败的另一重要原因是国家综合实力特别是经济技术和作战能力的落后。</a:t>
            </a:r>
            <a:endParaRPr lang="zh-CN" altLang="en-US" sz="2400" dirty="0">
              <a:solidFill>
                <a:schemeClr val="tx1"/>
              </a:solidFill>
              <a:latin typeface="+mn-lt"/>
              <a:ea typeface="+mn-ea"/>
              <a:cs typeface="+mn-ea"/>
              <a:sym typeface="+mn-lt"/>
            </a:endParaRPr>
          </a:p>
        </p:txBody>
      </p:sp>
      <p:sp>
        <p:nvSpPr>
          <p:cNvPr id="8" name="Text Box 3"/>
          <p:cNvSpPr txBox="1">
            <a:spLocks noChangeArrowheads="1"/>
          </p:cNvSpPr>
          <p:nvPr/>
        </p:nvSpPr>
        <p:spPr bwMode="auto">
          <a:xfrm>
            <a:off x="323528" y="260648"/>
            <a:ext cx="8640688" cy="769441"/>
          </a:xfrm>
          <a:prstGeom prst="rect">
            <a:avLst/>
          </a:prstGeom>
          <a:solidFill>
            <a:srgbClr val="FFFFFF"/>
          </a:solidFill>
          <a:ln w="9525">
            <a:noFill/>
            <a:miter lim="800000"/>
          </a:ln>
        </p:spPr>
        <p:txBody>
          <a:bodyPr wrap="square">
            <a:spAutoFit/>
          </a:bodyPr>
          <a:lstStyle/>
          <a:p>
            <a:pPr eaLnBrk="0" hangingPunct="0">
              <a:spcBef>
                <a:spcPct val="50000"/>
              </a:spcBef>
            </a:pPr>
            <a:r>
              <a:rPr lang="en-US" altLang="zh-CN" sz="4400" b="1" dirty="0">
                <a:latin typeface="Times New Roman" panose="02020603050405020304" pitchFamily="18" charset="0"/>
              </a:rPr>
              <a:t>2</a:t>
            </a:r>
            <a:r>
              <a:rPr lang="zh-CN" altLang="en-US" sz="4400" b="1" dirty="0">
                <a:latin typeface="Times New Roman" panose="02020603050405020304" pitchFamily="18" charset="0"/>
              </a:rPr>
              <a:t>、经济技术的落后</a:t>
            </a:r>
            <a:endParaRPr lang="zh-CN" altLang="en-US" sz="4400" b="1" dirty="0">
              <a:latin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Bottom)">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YPZZ115"/>
          <p:cNvPicPr>
            <a:picLocks noChangeAspect="1" noChangeArrowheads="1"/>
          </p:cNvPicPr>
          <p:nvPr/>
        </p:nvPicPr>
        <p:blipFill>
          <a:blip r:embed="rId1" cstate="print"/>
          <a:srcRect/>
          <a:stretch>
            <a:fillRect/>
          </a:stretch>
        </p:blipFill>
        <p:spPr bwMode="auto">
          <a:xfrm>
            <a:off x="2339752" y="1052736"/>
            <a:ext cx="3200400" cy="1993900"/>
          </a:xfrm>
          <a:prstGeom prst="rect">
            <a:avLst/>
          </a:prstGeom>
          <a:noFill/>
          <a:ln w="9525">
            <a:noFill/>
            <a:miter lim="800000"/>
            <a:headEnd/>
            <a:tailEnd/>
          </a:ln>
        </p:spPr>
      </p:pic>
      <p:grpSp>
        <p:nvGrpSpPr>
          <p:cNvPr id="2" name="Group 4"/>
          <p:cNvGrpSpPr/>
          <p:nvPr/>
        </p:nvGrpSpPr>
        <p:grpSpPr bwMode="auto">
          <a:xfrm>
            <a:off x="395536" y="2852936"/>
            <a:ext cx="2590800" cy="1544638"/>
            <a:chOff x="0" y="0"/>
            <a:chExt cx="2314" cy="1093"/>
          </a:xfrm>
        </p:grpSpPr>
        <p:pic>
          <p:nvPicPr>
            <p:cNvPr id="132113" name="Picture 5" descr="铁血网提醒您：点击查看大图">
              <a:hlinkClick r:id="rId2"/>
            </p:cNvPr>
            <p:cNvPicPr>
              <a:picLocks noChangeAspect="1" noChangeArrowheads="1"/>
            </p:cNvPicPr>
            <p:nvPr/>
          </p:nvPicPr>
          <p:blipFill>
            <a:blip r:embed="rId3" cstate="print"/>
            <a:srcRect/>
            <a:stretch>
              <a:fillRect/>
            </a:stretch>
          </p:blipFill>
          <p:spPr bwMode="auto">
            <a:xfrm>
              <a:off x="0" y="0"/>
              <a:ext cx="2314" cy="784"/>
            </a:xfrm>
            <a:prstGeom prst="rect">
              <a:avLst/>
            </a:prstGeom>
            <a:noFill/>
            <a:ln w="9525">
              <a:noFill/>
              <a:miter lim="800000"/>
              <a:headEnd/>
              <a:tailEnd/>
            </a:ln>
          </p:spPr>
        </p:pic>
        <p:sp>
          <p:nvSpPr>
            <p:cNvPr id="132114" name="Text Box 6"/>
            <p:cNvSpPr txBox="1">
              <a:spLocks noChangeArrowheads="1"/>
            </p:cNvSpPr>
            <p:nvPr/>
          </p:nvSpPr>
          <p:spPr bwMode="auto">
            <a:xfrm>
              <a:off x="45" y="726"/>
              <a:ext cx="2178" cy="367"/>
            </a:xfrm>
            <a:prstGeom prst="rect">
              <a:avLst/>
            </a:prstGeom>
            <a:noFill/>
            <a:ln w="9525">
              <a:noFill/>
              <a:miter lim="800000"/>
            </a:ln>
          </p:spPr>
          <p:txBody>
            <a:bodyPr>
              <a:spAutoFit/>
            </a:bodyPr>
            <a:lstStyle/>
            <a:p>
              <a:pPr algn="ctr" eaLnBrk="0" hangingPunct="0">
                <a:spcBef>
                  <a:spcPct val="50000"/>
                </a:spcBef>
              </a:pPr>
              <a:r>
                <a:rPr lang="zh-CN" altLang="en-US" b="1" dirty="0">
                  <a:solidFill>
                    <a:schemeClr val="tx2"/>
                  </a:solidFill>
                  <a:latin typeface="华文新魏" pitchFamily="2" charset="-122"/>
                  <a:ea typeface="华文新魏" pitchFamily="2" charset="-122"/>
                </a:rPr>
                <a:t>英军所用的火枪</a:t>
              </a:r>
              <a:r>
                <a:rPr lang="zh-CN" altLang="en-US" sz="2800" b="1" dirty="0">
                  <a:solidFill>
                    <a:srgbClr val="FF3300"/>
                  </a:solidFill>
                  <a:latin typeface="华文新魏" pitchFamily="2" charset="-122"/>
                  <a:ea typeface="华文新魏" pitchFamily="2" charset="-122"/>
                </a:rPr>
                <a:t> </a:t>
              </a:r>
              <a:endParaRPr lang="zh-CN" altLang="en-US" sz="2800" b="1" dirty="0">
                <a:solidFill>
                  <a:srgbClr val="FF3300"/>
                </a:solidFill>
                <a:latin typeface="华文新魏" pitchFamily="2" charset="-122"/>
                <a:ea typeface="华文新魏" pitchFamily="2" charset="-122"/>
              </a:endParaRPr>
            </a:p>
          </p:txBody>
        </p:sp>
      </p:grpSp>
      <p:sp>
        <p:nvSpPr>
          <p:cNvPr id="132101" name="Rectangle 7"/>
          <p:cNvSpPr>
            <a:spLocks noChangeArrowheads="1"/>
          </p:cNvSpPr>
          <p:nvPr/>
        </p:nvSpPr>
        <p:spPr bwMode="auto">
          <a:xfrm>
            <a:off x="467544" y="332656"/>
            <a:ext cx="8280920" cy="1080120"/>
          </a:xfrm>
          <a:prstGeom prst="rect">
            <a:avLst/>
          </a:prstGeom>
          <a:noFill/>
          <a:ln w="9525">
            <a:noFill/>
            <a:miter lim="800000"/>
          </a:ln>
        </p:spPr>
        <p:txBody>
          <a:bodyPr/>
          <a:lstStyle/>
          <a:p>
            <a:pPr>
              <a:buFontTx/>
              <a:buNone/>
            </a:pPr>
            <a:r>
              <a:rPr lang="zh-CN" altLang="en-US" sz="4400" b="1" dirty="0">
                <a:latin typeface="Times New Roman" panose="02020603050405020304" pitchFamily="18" charset="0"/>
              </a:rPr>
              <a:t>（</a:t>
            </a:r>
            <a:r>
              <a:rPr lang="en-US" altLang="zh-CN" sz="4400" b="1" dirty="0">
                <a:latin typeface="Times New Roman" panose="02020603050405020304" pitchFamily="18" charset="0"/>
              </a:rPr>
              <a:t>1</a:t>
            </a:r>
            <a:r>
              <a:rPr lang="zh-CN" altLang="en-US" sz="4400" b="1" dirty="0">
                <a:latin typeface="Times New Roman" panose="02020603050405020304" pitchFamily="18" charset="0"/>
              </a:rPr>
              <a:t>）武 器 装 备 落 后</a:t>
            </a:r>
            <a:endParaRPr lang="zh-CN" altLang="en-US" sz="4400" b="1" dirty="0">
              <a:latin typeface="Times New Roman" panose="02020603050405020304" pitchFamily="18" charset="0"/>
            </a:endParaRPr>
          </a:p>
        </p:txBody>
      </p:sp>
      <p:grpSp>
        <p:nvGrpSpPr>
          <p:cNvPr id="3" name="Group 8"/>
          <p:cNvGrpSpPr/>
          <p:nvPr/>
        </p:nvGrpSpPr>
        <p:grpSpPr bwMode="auto">
          <a:xfrm>
            <a:off x="611560" y="4509120"/>
            <a:ext cx="3727450" cy="2232248"/>
            <a:chOff x="0" y="0"/>
            <a:chExt cx="2348" cy="1466"/>
          </a:xfrm>
        </p:grpSpPr>
        <p:pic>
          <p:nvPicPr>
            <p:cNvPr id="132111" name="Picture 9" descr="铁血网提醒您：点击查看大图">
              <a:hlinkClick r:id="rId4"/>
            </p:cNvPr>
            <p:cNvPicPr>
              <a:picLocks noChangeAspect="1" noChangeArrowheads="1"/>
            </p:cNvPicPr>
            <p:nvPr/>
          </p:nvPicPr>
          <p:blipFill>
            <a:blip r:embed="rId5" cstate="print"/>
            <a:srcRect/>
            <a:stretch>
              <a:fillRect/>
            </a:stretch>
          </p:blipFill>
          <p:spPr bwMode="auto">
            <a:xfrm>
              <a:off x="0" y="0"/>
              <a:ext cx="2087" cy="1466"/>
            </a:xfrm>
            <a:prstGeom prst="rect">
              <a:avLst/>
            </a:prstGeom>
            <a:noFill/>
            <a:ln w="9525">
              <a:noFill/>
              <a:miter lim="800000"/>
              <a:headEnd/>
              <a:tailEnd/>
            </a:ln>
          </p:spPr>
        </p:pic>
        <p:sp>
          <p:nvSpPr>
            <p:cNvPr id="132112" name="Text Box 10"/>
            <p:cNvSpPr txBox="1">
              <a:spLocks noChangeArrowheads="1"/>
            </p:cNvSpPr>
            <p:nvPr/>
          </p:nvSpPr>
          <p:spPr bwMode="auto">
            <a:xfrm>
              <a:off x="2057" y="45"/>
              <a:ext cx="291" cy="1406"/>
            </a:xfrm>
            <a:prstGeom prst="rect">
              <a:avLst/>
            </a:prstGeom>
            <a:noFill/>
            <a:ln w="9525">
              <a:noFill/>
              <a:miter lim="800000"/>
            </a:ln>
          </p:spPr>
          <p:txBody>
            <a:bodyPr vert="eaVert">
              <a:spAutoFit/>
            </a:bodyPr>
            <a:lstStyle/>
            <a:p>
              <a:pPr algn="ctr" eaLnBrk="0" hangingPunct="0">
                <a:spcBef>
                  <a:spcPct val="50000"/>
                </a:spcBef>
              </a:pPr>
              <a:r>
                <a:rPr lang="zh-CN" altLang="en-US" b="1" dirty="0">
                  <a:solidFill>
                    <a:schemeClr val="tx2"/>
                  </a:solidFill>
                  <a:latin typeface="华文新魏" pitchFamily="2" charset="-122"/>
                  <a:ea typeface="华文新魏" pitchFamily="2" charset="-122"/>
                </a:rPr>
                <a:t>英  军  战  舰</a:t>
              </a:r>
              <a:endParaRPr lang="zh-CN" altLang="en-US" b="1" dirty="0">
                <a:solidFill>
                  <a:schemeClr val="tx2"/>
                </a:solidFill>
                <a:latin typeface="华文新魏" pitchFamily="2" charset="-122"/>
                <a:ea typeface="华文新魏" pitchFamily="2" charset="-122"/>
              </a:endParaRPr>
            </a:p>
          </p:txBody>
        </p:sp>
      </p:grpSp>
      <p:pic>
        <p:nvPicPr>
          <p:cNvPr id="132103" name="Picture 11" descr="YPZZ040"/>
          <p:cNvPicPr>
            <a:picLocks noChangeAspect="1" noChangeArrowheads="1"/>
          </p:cNvPicPr>
          <p:nvPr/>
        </p:nvPicPr>
        <p:blipFill>
          <a:blip r:embed="rId6" cstate="print"/>
          <a:srcRect/>
          <a:stretch>
            <a:fillRect/>
          </a:stretch>
        </p:blipFill>
        <p:spPr bwMode="auto">
          <a:xfrm>
            <a:off x="6516216" y="116632"/>
            <a:ext cx="2209800" cy="2895600"/>
          </a:xfrm>
          <a:prstGeom prst="rect">
            <a:avLst/>
          </a:prstGeom>
          <a:noFill/>
          <a:ln w="9525">
            <a:noFill/>
            <a:miter lim="800000"/>
            <a:headEnd/>
            <a:tailEnd/>
          </a:ln>
        </p:spPr>
      </p:pic>
      <p:grpSp>
        <p:nvGrpSpPr>
          <p:cNvPr id="4" name="Group 12"/>
          <p:cNvGrpSpPr/>
          <p:nvPr/>
        </p:nvGrpSpPr>
        <p:grpSpPr bwMode="auto">
          <a:xfrm>
            <a:off x="5652120" y="2708920"/>
            <a:ext cx="2847975" cy="1593850"/>
            <a:chOff x="0" y="0"/>
            <a:chExt cx="2178" cy="1004"/>
          </a:xfrm>
        </p:grpSpPr>
        <p:pic>
          <p:nvPicPr>
            <p:cNvPr id="132109" name="Picture 13" descr="铁血网提醒您：点击查看大图">
              <a:hlinkClick r:id="rId7"/>
            </p:cNvPr>
            <p:cNvPicPr>
              <a:picLocks noChangeAspect="1" noChangeArrowheads="1"/>
            </p:cNvPicPr>
            <p:nvPr/>
          </p:nvPicPr>
          <p:blipFill>
            <a:blip r:embed="rId8" cstate="print"/>
            <a:srcRect/>
            <a:stretch>
              <a:fillRect/>
            </a:stretch>
          </p:blipFill>
          <p:spPr bwMode="auto">
            <a:xfrm>
              <a:off x="0" y="0"/>
              <a:ext cx="2178" cy="845"/>
            </a:xfrm>
            <a:prstGeom prst="rect">
              <a:avLst/>
            </a:prstGeom>
            <a:noFill/>
            <a:ln w="9525">
              <a:noFill/>
              <a:miter lim="800000"/>
              <a:headEnd/>
              <a:tailEnd/>
            </a:ln>
          </p:spPr>
        </p:pic>
        <p:sp>
          <p:nvSpPr>
            <p:cNvPr id="132110" name="Text Box 14"/>
            <p:cNvSpPr txBox="1">
              <a:spLocks noChangeArrowheads="1"/>
            </p:cNvSpPr>
            <p:nvPr/>
          </p:nvSpPr>
          <p:spPr bwMode="auto">
            <a:xfrm>
              <a:off x="91" y="771"/>
              <a:ext cx="1974" cy="233"/>
            </a:xfrm>
            <a:prstGeom prst="rect">
              <a:avLst/>
            </a:prstGeom>
            <a:noFill/>
            <a:ln w="9525">
              <a:noFill/>
              <a:miter lim="800000"/>
            </a:ln>
          </p:spPr>
          <p:txBody>
            <a:bodyPr>
              <a:spAutoFit/>
            </a:bodyPr>
            <a:lstStyle/>
            <a:p>
              <a:pPr algn="ctr" eaLnBrk="0" hangingPunct="0">
                <a:spcBef>
                  <a:spcPct val="50000"/>
                </a:spcBef>
              </a:pPr>
              <a:r>
                <a:rPr lang="zh-CN" altLang="en-US" b="1" dirty="0">
                  <a:solidFill>
                    <a:schemeClr val="tx2"/>
                  </a:solidFill>
                  <a:latin typeface="华文新魏" pitchFamily="2" charset="-122"/>
                  <a:ea typeface="华文新魏" pitchFamily="2" charset="-122"/>
                </a:rPr>
                <a:t>清军所用的子母鸟铳 </a:t>
              </a:r>
              <a:endParaRPr lang="zh-CN" altLang="en-US" b="1" dirty="0">
                <a:solidFill>
                  <a:schemeClr val="tx2"/>
                </a:solidFill>
                <a:latin typeface="华文新魏" pitchFamily="2" charset="-122"/>
                <a:ea typeface="华文新魏" pitchFamily="2" charset="-122"/>
              </a:endParaRPr>
            </a:p>
          </p:txBody>
        </p:sp>
      </p:grpSp>
      <p:grpSp>
        <p:nvGrpSpPr>
          <p:cNvPr id="5" name="Group 15"/>
          <p:cNvGrpSpPr/>
          <p:nvPr/>
        </p:nvGrpSpPr>
        <p:grpSpPr bwMode="auto">
          <a:xfrm>
            <a:off x="4932040" y="4293096"/>
            <a:ext cx="3748088" cy="2454771"/>
            <a:chOff x="171" y="0"/>
            <a:chExt cx="2361" cy="1450"/>
          </a:xfrm>
        </p:grpSpPr>
        <p:pic>
          <p:nvPicPr>
            <p:cNvPr id="132107" name="Picture 16" descr="铁血网提醒您：点击查看大图">
              <a:hlinkClick r:id="rId9"/>
            </p:cNvPr>
            <p:cNvPicPr>
              <a:picLocks noChangeAspect="1" noChangeArrowheads="1"/>
            </p:cNvPicPr>
            <p:nvPr/>
          </p:nvPicPr>
          <p:blipFill>
            <a:blip r:embed="rId10" cstate="print"/>
            <a:srcRect/>
            <a:stretch>
              <a:fillRect/>
            </a:stretch>
          </p:blipFill>
          <p:spPr bwMode="auto">
            <a:xfrm>
              <a:off x="445" y="0"/>
              <a:ext cx="2087" cy="1450"/>
            </a:xfrm>
            <a:prstGeom prst="rect">
              <a:avLst/>
            </a:prstGeom>
            <a:noFill/>
            <a:ln w="9525">
              <a:noFill/>
              <a:miter lim="800000"/>
              <a:headEnd/>
              <a:tailEnd/>
            </a:ln>
          </p:spPr>
        </p:pic>
        <p:sp>
          <p:nvSpPr>
            <p:cNvPr id="132108" name="Text Box 17"/>
            <p:cNvSpPr txBox="1">
              <a:spLocks noChangeArrowheads="1"/>
            </p:cNvSpPr>
            <p:nvPr/>
          </p:nvSpPr>
          <p:spPr bwMode="auto">
            <a:xfrm>
              <a:off x="171" y="181"/>
              <a:ext cx="291" cy="1268"/>
            </a:xfrm>
            <a:prstGeom prst="rect">
              <a:avLst/>
            </a:prstGeom>
            <a:noFill/>
            <a:ln w="9525">
              <a:noFill/>
              <a:miter lim="800000"/>
            </a:ln>
          </p:spPr>
          <p:txBody>
            <a:bodyPr vert="eaVert" wrap="square">
              <a:spAutoFit/>
            </a:bodyPr>
            <a:lstStyle/>
            <a:p>
              <a:pPr algn="ctr" eaLnBrk="0" hangingPunct="0">
                <a:spcBef>
                  <a:spcPct val="50000"/>
                </a:spcBef>
              </a:pPr>
              <a:r>
                <a:rPr lang="zh-CN" altLang="en-US" b="1" dirty="0">
                  <a:solidFill>
                    <a:schemeClr val="tx2"/>
                  </a:solidFill>
                  <a:latin typeface="华文新魏" pitchFamily="2" charset="-122"/>
                  <a:ea typeface="华文新魏" pitchFamily="2" charset="-122"/>
                </a:rPr>
                <a:t>清  军  舰  艇</a:t>
              </a:r>
              <a:endParaRPr lang="zh-CN" altLang="en-US" b="1" dirty="0">
                <a:solidFill>
                  <a:schemeClr val="tx2"/>
                </a:solidFill>
                <a:latin typeface="华文新魏" pitchFamily="2" charset="-122"/>
                <a:ea typeface="华文新魏"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lide(fromBottom)">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sz="quarter" idx="1"/>
          </p:nvPr>
        </p:nvSpPr>
        <p:spPr>
          <a:xfrm>
            <a:off x="395536" y="4509120"/>
            <a:ext cx="8367464" cy="1177925"/>
          </a:xfrm>
        </p:spPr>
        <p:txBody>
          <a:bodyPr>
            <a:normAutofit/>
          </a:bodyPr>
          <a:lstStyle/>
          <a:p>
            <a:pPr eaLnBrk="1" hangingPunct="1">
              <a:lnSpc>
                <a:spcPct val="80000"/>
              </a:lnSpc>
              <a:defRPr/>
            </a:pPr>
            <a:r>
              <a:rPr lang="zh-CN" altLang="en-US" sz="2400" b="1" dirty="0">
                <a:latin typeface="+mn-ea"/>
              </a:rPr>
              <a:t>“我确信有些炮对炮手们要比对他们所瞄准的敌方更加危及生命”。</a:t>
            </a:r>
            <a:endParaRPr lang="zh-CN" altLang="en-US" sz="2400" b="1" dirty="0">
              <a:latin typeface="+mn-ea"/>
            </a:endParaRPr>
          </a:p>
          <a:p>
            <a:pPr eaLnBrk="1" hangingPunct="1">
              <a:lnSpc>
                <a:spcPct val="80000"/>
              </a:lnSpc>
              <a:buFont typeface="Wingdings" panose="05000000000000000000" pitchFamily="2" charset="2"/>
              <a:buNone/>
              <a:defRPr/>
            </a:pPr>
            <a:r>
              <a:rPr lang="zh-CN" altLang="en-US" sz="2400" b="1" dirty="0">
                <a:latin typeface="+mn-ea"/>
              </a:rPr>
              <a:t>                               </a:t>
            </a:r>
            <a:r>
              <a:rPr lang="en-US" altLang="zh-CN" sz="2400" b="1" dirty="0">
                <a:latin typeface="+mn-ea"/>
              </a:rPr>
              <a:t>----</a:t>
            </a:r>
            <a:r>
              <a:rPr lang="zh-CN" altLang="en-US" sz="2400" b="1" dirty="0">
                <a:latin typeface="+mn-ea"/>
              </a:rPr>
              <a:t>郭士立</a:t>
            </a:r>
            <a:endParaRPr lang="zh-CN" altLang="en-US" sz="2400" dirty="0">
              <a:latin typeface="+mn-ea"/>
            </a:endParaRPr>
          </a:p>
        </p:txBody>
      </p:sp>
      <p:pic>
        <p:nvPicPr>
          <p:cNvPr id="133123" name="Picture 3" descr="07"/>
          <p:cNvPicPr>
            <a:picLocks noChangeAspect="1" noChangeArrowheads="1"/>
          </p:cNvPicPr>
          <p:nvPr/>
        </p:nvPicPr>
        <p:blipFill>
          <a:blip r:embed="rId1" cstate="print"/>
          <a:srcRect t="21407" b="27928"/>
          <a:stretch>
            <a:fillRect/>
          </a:stretch>
        </p:blipFill>
        <p:spPr bwMode="auto">
          <a:xfrm>
            <a:off x="395536" y="1484784"/>
            <a:ext cx="4746653" cy="2339380"/>
          </a:xfrm>
          <a:prstGeom prst="rect">
            <a:avLst/>
          </a:prstGeom>
          <a:noFill/>
          <a:ln w="9525">
            <a:noFill/>
            <a:miter lim="800000"/>
            <a:headEnd/>
            <a:tailEnd/>
          </a:ln>
        </p:spPr>
      </p:pic>
      <p:sp>
        <p:nvSpPr>
          <p:cNvPr id="136196" name="Rectangle 4"/>
          <p:cNvSpPr>
            <a:spLocks noChangeArrowheads="1"/>
          </p:cNvSpPr>
          <p:nvPr/>
        </p:nvSpPr>
        <p:spPr bwMode="auto">
          <a:xfrm>
            <a:off x="323528" y="548680"/>
            <a:ext cx="4515980" cy="461665"/>
          </a:xfrm>
          <a:prstGeom prst="rect">
            <a:avLst/>
          </a:prstGeom>
          <a:noFill/>
          <a:ln w="9525">
            <a:noFill/>
            <a:miter lim="800000"/>
          </a:ln>
          <a:effectLst/>
        </p:spPr>
        <p:txBody>
          <a:bodyPr wrap="none">
            <a:spAutoFit/>
          </a:bodyPr>
          <a:lstStyle/>
          <a:p>
            <a:pPr>
              <a:spcBef>
                <a:spcPct val="50000"/>
              </a:spcBef>
              <a:buFont typeface="Arial" panose="020B0604020202020204" pitchFamily="34" charset="0"/>
              <a:buNone/>
              <a:defRPr/>
            </a:pPr>
            <a:r>
              <a:rPr lang="zh-CN" altLang="en-US" sz="2400" b="1" dirty="0">
                <a:effectLst>
                  <a:outerShdw blurRad="38100" dist="38100" dir="2700000" algn="tl">
                    <a:srgbClr val="C0C0C0"/>
                  </a:outerShdw>
                </a:effectLst>
                <a:latin typeface="华文新魏" pitchFamily="2" charset="-122"/>
                <a:ea typeface="华文新魏" pitchFamily="2" charset="-122"/>
              </a:rPr>
              <a:t>鸦片战争中清军使用的竹制武器</a:t>
            </a:r>
            <a:endParaRPr lang="zh-CN" altLang="en-US" sz="2400" b="1" dirty="0">
              <a:effectLst>
                <a:outerShdw blurRad="38100" dist="38100" dir="2700000" algn="tl">
                  <a:srgbClr val="C0C0C0"/>
                </a:outerShdw>
              </a:effectLst>
              <a:latin typeface="华文新魏" pitchFamily="2" charset="-122"/>
              <a:ea typeface="华文新魏" pitchFamily="2" charset="-122"/>
            </a:endParaRPr>
          </a:p>
        </p:txBody>
      </p:sp>
      <p:pic>
        <p:nvPicPr>
          <p:cNvPr id="133125" name="Picture 5" descr="220px-Karl_Gutzlaff">
            <a:hlinkClick r:id="rId2"/>
          </p:cNvPr>
          <p:cNvPicPr>
            <a:picLocks noChangeAspect="1" noChangeArrowheads="1"/>
          </p:cNvPicPr>
          <p:nvPr/>
        </p:nvPicPr>
        <p:blipFill>
          <a:blip r:embed="rId3" cstate="print"/>
          <a:srcRect/>
          <a:stretch>
            <a:fillRect/>
          </a:stretch>
        </p:blipFill>
        <p:spPr bwMode="auto">
          <a:xfrm>
            <a:off x="6156176" y="620688"/>
            <a:ext cx="2304256" cy="3276600"/>
          </a:xfrm>
          <a:prstGeom prst="rect">
            <a:avLst/>
          </a:prstGeom>
          <a:noFill/>
          <a:ln w="9525">
            <a:noFill/>
            <a:miter lim="800000"/>
            <a:headEnd/>
            <a:tailEnd/>
          </a:ln>
        </p:spPr>
      </p:pic>
      <p:sp>
        <p:nvSpPr>
          <p:cNvPr id="136198" name="Rectangle 6"/>
          <p:cNvSpPr>
            <a:spLocks noChangeArrowheads="1"/>
          </p:cNvSpPr>
          <p:nvPr/>
        </p:nvSpPr>
        <p:spPr bwMode="auto">
          <a:xfrm>
            <a:off x="6019800" y="3962400"/>
            <a:ext cx="2565400" cy="311150"/>
          </a:xfrm>
          <a:prstGeom prst="rect">
            <a:avLst/>
          </a:prstGeom>
          <a:noFill/>
          <a:ln w="9525">
            <a:noFill/>
            <a:miter lim="800000"/>
          </a:ln>
          <a:effectLst/>
        </p:spPr>
        <p:txBody>
          <a:bodyPr wrap="none">
            <a:spAutoFit/>
          </a:bodyPr>
          <a:lstStyle/>
          <a:p>
            <a:pPr>
              <a:lnSpc>
                <a:spcPct val="80000"/>
              </a:lnSpc>
              <a:spcBef>
                <a:spcPct val="20000"/>
              </a:spcBef>
              <a:buClr>
                <a:schemeClr val="accent1"/>
              </a:buClr>
              <a:buSzPct val="65000"/>
              <a:buFont typeface="Wingdings" panose="05000000000000000000" pitchFamily="2" charset="2"/>
              <a:buNone/>
              <a:defRPr/>
            </a:pPr>
            <a:r>
              <a:rPr lang="zh-CN" altLang="en-US" b="1">
                <a:effectLst>
                  <a:outerShdw blurRad="38100" dist="38100" dir="2700000" algn="tl">
                    <a:srgbClr val="C0C0C0"/>
                  </a:outerShdw>
                </a:effectLst>
                <a:latin typeface="Arial" panose="020B0604020202020204" pitchFamily="34" charset="0"/>
                <a:ea typeface="宋体" panose="02010600030101010101" pitchFamily="2" charset="-122"/>
              </a:rPr>
              <a:t>郭士立（</a:t>
            </a:r>
            <a:r>
              <a:rPr lang="en-US" altLang="zh-CN" b="1">
                <a:effectLst>
                  <a:outerShdw blurRad="38100" dist="38100" dir="2700000" algn="tl">
                    <a:srgbClr val="C0C0C0"/>
                  </a:outerShdw>
                </a:effectLst>
                <a:latin typeface="Arial" panose="020B0604020202020204" pitchFamily="34" charset="0"/>
                <a:ea typeface="宋体" panose="02010600030101010101" pitchFamily="2" charset="-122"/>
              </a:rPr>
              <a:t>1803--1851</a:t>
            </a:r>
            <a:r>
              <a:rPr lang="en-US" altLang="zh-CN">
                <a:latin typeface="Arial" panose="020B0604020202020204" pitchFamily="34" charset="0"/>
                <a:ea typeface="宋体" panose="02010600030101010101" pitchFamily="2" charset="-122"/>
              </a:rPr>
              <a:t> </a:t>
            </a:r>
            <a:r>
              <a:rPr lang="zh-CN" altLang="en-US">
                <a:latin typeface="Arial" panose="020B0604020202020204" pitchFamily="34" charset="0"/>
                <a:ea typeface="宋体" panose="02010600030101010101" pitchFamily="2" charset="-122"/>
              </a:rPr>
              <a:t>）</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79512" y="116632"/>
            <a:ext cx="4097696" cy="3459842"/>
            <a:chOff x="179512" y="116632"/>
            <a:chExt cx="4097696" cy="3459842"/>
          </a:xfrm>
        </p:grpSpPr>
        <p:pic>
          <p:nvPicPr>
            <p:cNvPr id="137218" name="Picture 2" descr="这个是同时期中国的威远将军大炮,还是比较笨重"/>
            <p:cNvPicPr>
              <a:picLocks noChangeAspect="1" noChangeArrowheads="1"/>
            </p:cNvPicPr>
            <p:nvPr/>
          </p:nvPicPr>
          <p:blipFill>
            <a:blip r:embed="rId1" cstate="print"/>
            <a:srcRect l="5162" b="3511"/>
            <a:stretch>
              <a:fillRect/>
            </a:stretch>
          </p:blipFill>
          <p:spPr bwMode="auto">
            <a:xfrm>
              <a:off x="683568" y="116632"/>
              <a:ext cx="2895600" cy="2960688"/>
            </a:xfrm>
            <a:prstGeom prst="rect">
              <a:avLst/>
            </a:prstGeom>
            <a:noFill/>
            <a:ln w="9525">
              <a:noFill/>
              <a:miter lim="800000"/>
              <a:headEnd/>
              <a:tailEnd/>
            </a:ln>
          </p:spPr>
        </p:pic>
        <p:sp>
          <p:nvSpPr>
            <p:cNvPr id="137219" name="Text Box 3"/>
            <p:cNvSpPr txBox="1">
              <a:spLocks noChangeArrowheads="1"/>
            </p:cNvSpPr>
            <p:nvPr/>
          </p:nvSpPr>
          <p:spPr bwMode="auto">
            <a:xfrm>
              <a:off x="179512" y="2991699"/>
              <a:ext cx="4097696" cy="584775"/>
            </a:xfrm>
            <a:prstGeom prst="rect">
              <a:avLst/>
            </a:prstGeom>
            <a:solidFill>
              <a:schemeClr val="bg1"/>
            </a:solidFill>
            <a:ln w="9525">
              <a:noFill/>
              <a:miter lim="800000"/>
            </a:ln>
          </p:spPr>
          <p:txBody>
            <a:bodyPr wrap="square">
              <a:spAutoFit/>
            </a:bodyPr>
            <a:lstStyle/>
            <a:p>
              <a:pPr algn="ctr">
                <a:spcBef>
                  <a:spcPct val="50000"/>
                </a:spcBef>
              </a:pPr>
              <a:r>
                <a:rPr lang="zh-CN" altLang="en-US" sz="1600" b="1" dirty="0">
                  <a:latin typeface="华文新魏" pitchFamily="2" charset="-122"/>
                  <a:ea typeface="华文新魏" pitchFamily="2" charset="-122"/>
                </a:rPr>
                <a:t>当时中国的威远将军大炮。比较笨重，没有</a:t>
              </a:r>
              <a:r>
                <a:rPr lang="en-US" altLang="zh-CN" sz="1600" b="1" dirty="0">
                  <a:latin typeface="华文新魏" pitchFamily="2" charset="-122"/>
                  <a:ea typeface="华文新魏" pitchFamily="2" charset="-122"/>
                </a:rPr>
                <a:t>5</a:t>
              </a:r>
              <a:r>
                <a:rPr lang="zh-CN" altLang="en-US" sz="1600" b="1" dirty="0">
                  <a:latin typeface="华文新魏" pitchFamily="2" charset="-122"/>
                  <a:ea typeface="华文新魏" pitchFamily="2" charset="-122"/>
                </a:rPr>
                <a:t>个人可能推不动，并且轮小</a:t>
              </a:r>
              <a:r>
                <a:rPr lang="en-US" altLang="zh-CN" sz="1600" b="1" dirty="0">
                  <a:latin typeface="华文新魏" pitchFamily="2" charset="-122"/>
                  <a:ea typeface="华文新魏" pitchFamily="2" charset="-122"/>
                </a:rPr>
                <a:t>,</a:t>
              </a:r>
              <a:r>
                <a:rPr lang="zh-CN" altLang="en-US" sz="1600" b="1" dirty="0">
                  <a:latin typeface="华文新魏" pitchFamily="2" charset="-122"/>
                  <a:ea typeface="华文新魏" pitchFamily="2" charset="-122"/>
                </a:rPr>
                <a:t>越障碍困难。</a:t>
              </a:r>
              <a:endParaRPr lang="zh-CN" altLang="en-US" sz="1600" b="1" dirty="0">
                <a:latin typeface="华文新魏" pitchFamily="2" charset="-122"/>
                <a:ea typeface="华文新魏" pitchFamily="2" charset="-122"/>
              </a:endParaRPr>
            </a:p>
          </p:txBody>
        </p:sp>
      </p:grpSp>
      <p:grpSp>
        <p:nvGrpSpPr>
          <p:cNvPr id="13" name="组合 12"/>
          <p:cNvGrpSpPr/>
          <p:nvPr/>
        </p:nvGrpSpPr>
        <p:grpSpPr>
          <a:xfrm>
            <a:off x="4843150" y="3505200"/>
            <a:ext cx="4072250" cy="2338388"/>
            <a:chOff x="4843150" y="3505200"/>
            <a:chExt cx="4072250" cy="2338388"/>
          </a:xfrm>
        </p:grpSpPr>
        <p:pic>
          <p:nvPicPr>
            <p:cNvPr id="134148" name="Picture 4" descr="classifieds_listings_clip_image002_0004"/>
            <p:cNvPicPr>
              <a:picLocks noChangeAspect="1" noChangeArrowheads="1"/>
            </p:cNvPicPr>
            <p:nvPr/>
          </p:nvPicPr>
          <p:blipFill>
            <a:blip r:embed="rId2" cstate="print"/>
            <a:srcRect/>
            <a:stretch>
              <a:fillRect/>
            </a:stretch>
          </p:blipFill>
          <p:spPr bwMode="auto">
            <a:xfrm>
              <a:off x="5257800" y="3505200"/>
              <a:ext cx="3657600" cy="2338388"/>
            </a:xfrm>
            <a:prstGeom prst="rect">
              <a:avLst/>
            </a:prstGeom>
            <a:noFill/>
            <a:ln w="9525">
              <a:noFill/>
              <a:miter lim="800000"/>
              <a:headEnd/>
              <a:tailEnd/>
            </a:ln>
          </p:spPr>
        </p:pic>
        <p:sp>
          <p:nvSpPr>
            <p:cNvPr id="134149" name="Text Box 5"/>
            <p:cNvSpPr txBox="1">
              <a:spLocks noChangeArrowheads="1"/>
            </p:cNvSpPr>
            <p:nvPr/>
          </p:nvSpPr>
          <p:spPr bwMode="auto">
            <a:xfrm>
              <a:off x="4843150" y="3717032"/>
              <a:ext cx="492443" cy="1800200"/>
            </a:xfrm>
            <a:prstGeom prst="rect">
              <a:avLst/>
            </a:prstGeom>
            <a:noFill/>
            <a:ln w="9525">
              <a:noFill/>
              <a:miter lim="800000"/>
            </a:ln>
          </p:spPr>
          <p:txBody>
            <a:bodyPr vert="eaVert" wrap="square">
              <a:spAutoFit/>
            </a:bodyPr>
            <a:lstStyle/>
            <a:p>
              <a:pPr>
                <a:spcBef>
                  <a:spcPct val="50000"/>
                </a:spcBef>
              </a:pPr>
              <a:r>
                <a:rPr lang="zh-CN" altLang="en-US" sz="2000" b="1" dirty="0">
                  <a:latin typeface="华文新魏" pitchFamily="2" charset="-122"/>
                  <a:ea typeface="华文新魏" pitchFamily="2" charset="-122"/>
                </a:rPr>
                <a:t>英国的野战炮</a:t>
              </a:r>
              <a:endParaRPr lang="zh-CN" altLang="en-US" sz="2000" b="1" dirty="0">
                <a:latin typeface="华文新魏" pitchFamily="2" charset="-122"/>
                <a:ea typeface="华文新魏" pitchFamily="2" charset="-122"/>
              </a:endParaRPr>
            </a:p>
          </p:txBody>
        </p:sp>
      </p:grpSp>
      <p:grpSp>
        <p:nvGrpSpPr>
          <p:cNvPr id="10" name="组合 9"/>
          <p:cNvGrpSpPr/>
          <p:nvPr/>
        </p:nvGrpSpPr>
        <p:grpSpPr>
          <a:xfrm>
            <a:off x="4860032" y="404664"/>
            <a:ext cx="4016545" cy="2524125"/>
            <a:chOff x="4860032" y="404664"/>
            <a:chExt cx="4016545" cy="2524125"/>
          </a:xfrm>
        </p:grpSpPr>
        <p:pic>
          <p:nvPicPr>
            <p:cNvPr id="134150" name="Picture 6" descr="这个是中国的神威大将军,明显比英国的更重了许多,没有十几个人伺侯不了这个家伙"/>
            <p:cNvPicPr>
              <a:picLocks noChangeAspect="1" noChangeArrowheads="1"/>
            </p:cNvPicPr>
            <p:nvPr/>
          </p:nvPicPr>
          <p:blipFill>
            <a:blip r:embed="rId3" cstate="print"/>
            <a:srcRect l="16711" t="10985" r="10321" b="5524"/>
            <a:stretch>
              <a:fillRect/>
            </a:stretch>
          </p:blipFill>
          <p:spPr bwMode="auto">
            <a:xfrm>
              <a:off x="4860032" y="404664"/>
              <a:ext cx="3133725" cy="2524125"/>
            </a:xfrm>
            <a:prstGeom prst="rect">
              <a:avLst/>
            </a:prstGeom>
            <a:noFill/>
            <a:ln w="9525">
              <a:noFill/>
              <a:miter lim="800000"/>
              <a:headEnd/>
              <a:tailEnd/>
            </a:ln>
          </p:spPr>
        </p:pic>
        <p:sp>
          <p:nvSpPr>
            <p:cNvPr id="134151" name="Text Box 7"/>
            <p:cNvSpPr txBox="1">
              <a:spLocks noChangeArrowheads="1"/>
            </p:cNvSpPr>
            <p:nvPr/>
          </p:nvSpPr>
          <p:spPr bwMode="auto">
            <a:xfrm>
              <a:off x="8028384" y="548680"/>
              <a:ext cx="848193" cy="2308324"/>
            </a:xfrm>
            <a:prstGeom prst="rect">
              <a:avLst/>
            </a:prstGeom>
            <a:noFill/>
            <a:ln w="9525">
              <a:noFill/>
              <a:miter lim="800000"/>
            </a:ln>
          </p:spPr>
          <p:txBody>
            <a:bodyPr wrap="square">
              <a:spAutoFit/>
            </a:bodyPr>
            <a:lstStyle/>
            <a:p>
              <a:pPr>
                <a:spcBef>
                  <a:spcPct val="50000"/>
                </a:spcBef>
              </a:pPr>
              <a:r>
                <a:rPr lang="zh-CN" altLang="en-US" sz="1600" b="1" dirty="0">
                  <a:latin typeface="华文新魏" pitchFamily="2" charset="-122"/>
                  <a:ea typeface="华文新魏" pitchFamily="2" charset="-122"/>
                </a:rPr>
                <a:t>这个是中国的神威大将军，没有十几个人伺侯不了这个家伙。</a:t>
              </a:r>
              <a:endParaRPr lang="zh-CN" altLang="en-US" sz="1600" b="1" dirty="0">
                <a:latin typeface="华文新魏" pitchFamily="2" charset="-122"/>
                <a:ea typeface="华文新魏" pitchFamily="2" charset="-122"/>
              </a:endParaRPr>
            </a:p>
          </p:txBody>
        </p:sp>
      </p:grpSp>
      <p:grpSp>
        <p:nvGrpSpPr>
          <p:cNvPr id="12" name="组合 11"/>
          <p:cNvGrpSpPr/>
          <p:nvPr/>
        </p:nvGrpSpPr>
        <p:grpSpPr>
          <a:xfrm>
            <a:off x="539552" y="3861048"/>
            <a:ext cx="3833192" cy="2714818"/>
            <a:chOff x="539552" y="3861048"/>
            <a:chExt cx="3833192" cy="2714818"/>
          </a:xfrm>
        </p:grpSpPr>
        <p:pic>
          <p:nvPicPr>
            <p:cNvPr id="134152" name="Picture 8" descr="这个是清朝最厉害的永固大将军,可是在野战中是不是可以推动我看有问题,就是可以推动,开几炮也陷泥里面了,所以,基本上等于没用"/>
            <p:cNvPicPr>
              <a:picLocks noChangeAspect="1" noChangeArrowheads="1"/>
            </p:cNvPicPr>
            <p:nvPr/>
          </p:nvPicPr>
          <p:blipFill>
            <a:blip r:embed="rId4" cstate="print"/>
            <a:srcRect/>
            <a:stretch>
              <a:fillRect/>
            </a:stretch>
          </p:blipFill>
          <p:spPr bwMode="auto">
            <a:xfrm>
              <a:off x="539552" y="3861048"/>
              <a:ext cx="3833192" cy="2414588"/>
            </a:xfrm>
            <a:prstGeom prst="rect">
              <a:avLst/>
            </a:prstGeom>
            <a:noFill/>
            <a:ln w="9525">
              <a:noFill/>
              <a:miter lim="800000"/>
              <a:headEnd/>
              <a:tailEnd/>
            </a:ln>
          </p:spPr>
        </p:pic>
        <p:sp>
          <p:nvSpPr>
            <p:cNvPr id="134153" name="Text Box 9"/>
            <p:cNvSpPr txBox="1">
              <a:spLocks noChangeArrowheads="1"/>
            </p:cNvSpPr>
            <p:nvPr/>
          </p:nvSpPr>
          <p:spPr bwMode="auto">
            <a:xfrm>
              <a:off x="1043608" y="6237312"/>
              <a:ext cx="2880320" cy="338554"/>
            </a:xfrm>
            <a:prstGeom prst="rect">
              <a:avLst/>
            </a:prstGeom>
            <a:noFill/>
            <a:ln w="9525">
              <a:noFill/>
              <a:miter lim="800000"/>
            </a:ln>
          </p:spPr>
          <p:txBody>
            <a:bodyPr wrap="square">
              <a:spAutoFit/>
            </a:bodyPr>
            <a:lstStyle/>
            <a:p>
              <a:pPr algn="ctr">
                <a:spcBef>
                  <a:spcPct val="50000"/>
                </a:spcBef>
              </a:pPr>
              <a:r>
                <a:rPr lang="zh-CN" altLang="en-US" sz="1600" b="1" dirty="0">
                  <a:latin typeface="华文新魏" pitchFamily="2" charset="-122"/>
                  <a:ea typeface="华文新魏" pitchFamily="2" charset="-122"/>
                </a:rPr>
                <a:t>清朝最厉害的永固大将军炮</a:t>
              </a:r>
              <a:endParaRPr lang="zh-CN" altLang="en-US" sz="1600" b="1" dirty="0">
                <a:latin typeface="华文新魏" pitchFamily="2" charset="-122"/>
                <a:ea typeface="华文新魏" pitchFamily="2" charset="-122"/>
              </a:endParaRPr>
            </a:p>
          </p:txBody>
        </p: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sz="quarter" idx="1"/>
          </p:nvPr>
        </p:nvSpPr>
        <p:spPr>
          <a:xfrm>
            <a:off x="395536" y="2057400"/>
            <a:ext cx="8291264" cy="2667744"/>
          </a:xfrm>
          <a:solidFill>
            <a:schemeClr val="bg1"/>
          </a:solidFill>
        </p:spPr>
        <p:txBody>
          <a:bodyPr>
            <a:normAutofit/>
          </a:bodyPr>
          <a:lstStyle/>
          <a:p>
            <a:pPr eaLnBrk="1" hangingPunct="1">
              <a:lnSpc>
                <a:spcPct val="90000"/>
              </a:lnSpc>
            </a:pPr>
            <a:r>
              <a:rPr lang="zh-CN" altLang="en-US" sz="2400" b="1" dirty="0">
                <a:ea typeface="华文新魏" pitchFamily="2" charset="-122"/>
              </a:rPr>
              <a:t>“</a:t>
            </a:r>
            <a:r>
              <a:rPr lang="zh-CN" altLang="en-US" sz="2400" b="1" dirty="0">
                <a:latin typeface="华文新魏" pitchFamily="2" charset="-122"/>
                <a:ea typeface="华文新魏" pitchFamily="2" charset="-122"/>
              </a:rPr>
              <a:t>彼之大炮，远及十里内外，若我炮不能及，彼炮先已及我，是器不良也。彼之放炮，若内地之放排枪，连声不断，我放一炮后，须转展移时，再放一炮，是技不熟也。</a:t>
            </a:r>
            <a:r>
              <a:rPr lang="zh-CN" altLang="en-US" sz="2400" b="1" dirty="0">
                <a:ea typeface="华文新魏" pitchFamily="2" charset="-122"/>
              </a:rPr>
              <a:t>”</a:t>
            </a:r>
            <a:r>
              <a:rPr lang="zh-CN" altLang="en-US" sz="2400" b="1" dirty="0">
                <a:latin typeface="华文新魏" pitchFamily="2" charset="-122"/>
                <a:ea typeface="华文新魏" pitchFamily="2" charset="-122"/>
              </a:rPr>
              <a:t>而</a:t>
            </a:r>
            <a:r>
              <a:rPr lang="zh-CN" altLang="en-US" sz="2400" b="1" dirty="0">
                <a:ea typeface="华文新魏" pitchFamily="2" charset="-122"/>
              </a:rPr>
              <a:t>“</a:t>
            </a:r>
            <a:r>
              <a:rPr lang="zh-CN" altLang="en-US" sz="2400" b="1" dirty="0">
                <a:latin typeface="华文新魏" pitchFamily="2" charset="-122"/>
                <a:ea typeface="华文新魏" pitchFamily="2" charset="-122"/>
              </a:rPr>
              <a:t>内地将弁</a:t>
            </a:r>
            <a:r>
              <a:rPr lang="zh-CN" altLang="en-US" sz="2400" b="1" dirty="0">
                <a:solidFill>
                  <a:srgbClr val="FF0000"/>
                </a:solidFill>
                <a:latin typeface="华文新魏" pitchFamily="2" charset="-122"/>
                <a:ea typeface="华文新魏" pitchFamily="2" charset="-122"/>
              </a:rPr>
              <a:t>(bi</a:t>
            </a:r>
            <a:r>
              <a:rPr lang="en-US" altLang="zh-CN" sz="2400" b="1" dirty="0">
                <a:solidFill>
                  <a:srgbClr val="FF0000"/>
                </a:solidFill>
              </a:rPr>
              <a:t>à</a:t>
            </a:r>
            <a:r>
              <a:rPr lang="zh-CN" altLang="en-US" sz="2400" b="1" dirty="0">
                <a:solidFill>
                  <a:srgbClr val="FF0000"/>
                </a:solidFill>
                <a:latin typeface="华文新魏" pitchFamily="2" charset="-122"/>
                <a:ea typeface="华文新魏" pitchFamily="2" charset="-122"/>
              </a:rPr>
              <a:t>n)</a:t>
            </a:r>
            <a:r>
              <a:rPr lang="zh-CN" altLang="en-US" sz="2400" b="1" dirty="0">
                <a:latin typeface="华文新魏" pitchFamily="2" charset="-122"/>
                <a:ea typeface="华文新魏" pitchFamily="2" charset="-122"/>
              </a:rPr>
              <a:t>兵丁，虽不乏列戎行之人，而皆见面接杖，似此相距十里八里，彼此不见面而接杖者，未之前闻，故所谋往往向左。</a:t>
            </a:r>
            <a:r>
              <a:rPr lang="zh-CN" altLang="en-US" sz="2400" b="1" dirty="0">
                <a:ea typeface="华文新魏" pitchFamily="2" charset="-122"/>
              </a:rPr>
              <a:t>”</a:t>
            </a:r>
            <a:endParaRPr lang="zh-CN" altLang="en-US" sz="2400" b="1" dirty="0">
              <a:latin typeface="华文新魏" pitchFamily="2" charset="-122"/>
              <a:ea typeface="华文新魏" pitchFamily="2" charset="-122"/>
            </a:endParaRPr>
          </a:p>
          <a:p>
            <a:pPr eaLnBrk="1" hangingPunct="1">
              <a:lnSpc>
                <a:spcPct val="90000"/>
              </a:lnSpc>
            </a:pPr>
            <a:r>
              <a:rPr lang="zh-CN" altLang="en-US" sz="2000" b="1" dirty="0">
                <a:latin typeface="+mn-ea"/>
              </a:rPr>
              <a:t>                                                         </a:t>
            </a:r>
            <a:r>
              <a:rPr lang="en-US" altLang="zh-CN" sz="2000" b="1" dirty="0">
                <a:latin typeface="+mn-ea"/>
              </a:rPr>
              <a:t>----</a:t>
            </a:r>
            <a:r>
              <a:rPr lang="zh-CN" altLang="en-US" sz="2000" b="1" dirty="0">
                <a:latin typeface="+mn-ea"/>
              </a:rPr>
              <a:t>林则徐（1785--1850 ）</a:t>
            </a:r>
            <a:endParaRPr lang="zh-CN" altLang="en-US" sz="2000" b="1" dirty="0">
              <a:latin typeface="+mn-ea"/>
            </a:endParaRPr>
          </a:p>
        </p:txBody>
      </p:sp>
      <p:grpSp>
        <p:nvGrpSpPr>
          <p:cNvPr id="6" name="组合 5"/>
          <p:cNvGrpSpPr/>
          <p:nvPr/>
        </p:nvGrpSpPr>
        <p:grpSpPr>
          <a:xfrm>
            <a:off x="179512" y="260649"/>
            <a:ext cx="1872208" cy="1422892"/>
            <a:chOff x="179512" y="260649"/>
            <a:chExt cx="1872208" cy="1422892"/>
          </a:xfrm>
        </p:grpSpPr>
        <p:pic>
          <p:nvPicPr>
            <p:cNvPr id="135173" name="Picture 4" descr="练习1"/>
            <p:cNvPicPr>
              <a:picLocks noChangeAspect="1" noChangeArrowheads="1"/>
            </p:cNvPicPr>
            <p:nvPr/>
          </p:nvPicPr>
          <p:blipFill>
            <a:blip r:embed="rId1" cstate="print"/>
            <a:srcRect/>
            <a:stretch>
              <a:fillRect/>
            </a:stretch>
          </p:blipFill>
          <p:spPr bwMode="auto">
            <a:xfrm>
              <a:off x="179512" y="260649"/>
              <a:ext cx="1872208" cy="1422892"/>
            </a:xfrm>
            <a:prstGeom prst="rect">
              <a:avLst/>
            </a:prstGeom>
            <a:noFill/>
            <a:ln w="9525">
              <a:noFill/>
              <a:miter lim="800000"/>
              <a:headEnd/>
              <a:tailEnd/>
            </a:ln>
          </p:spPr>
        </p:pic>
        <p:sp>
          <p:nvSpPr>
            <p:cNvPr id="138245" name="Rectangle 5" descr="信纸"/>
            <p:cNvSpPr>
              <a:spLocks noChangeArrowheads="1"/>
            </p:cNvSpPr>
            <p:nvPr/>
          </p:nvSpPr>
          <p:spPr bwMode="auto">
            <a:xfrm>
              <a:off x="395536" y="548680"/>
              <a:ext cx="1223343" cy="518764"/>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Text Box 3"/>
          <p:cNvSpPr>
            <a:spLocks noGrp="1" noChangeArrowheads="1"/>
          </p:cNvSpPr>
          <p:nvPr>
            <p:ph type="title"/>
          </p:nvPr>
        </p:nvSpPr>
        <p:spPr>
          <a:xfrm>
            <a:off x="251520" y="188640"/>
            <a:ext cx="7930128" cy="1143000"/>
          </a:xfrm>
          <a:solidFill>
            <a:srgbClr val="FFFFFF"/>
          </a:solidFill>
          <a:ln w="28575">
            <a:solidFill>
              <a:srgbClr val="FFFFFF"/>
            </a:solidFill>
          </a:ln>
        </p:spPr>
        <p:txBody>
          <a:bodyPr/>
          <a:lstStyle/>
          <a:p>
            <a:pPr>
              <a:lnSpc>
                <a:spcPct val="130000"/>
              </a:lnSpc>
              <a:spcBef>
                <a:spcPct val="50000"/>
              </a:spcBef>
            </a:pPr>
            <a:r>
              <a:rPr lang="zh-CN" altLang="en-US" dirty="0"/>
              <a:t> </a:t>
            </a:r>
            <a:r>
              <a:rPr lang="zh-CN" altLang="en-US" b="1" dirty="0"/>
              <a:t>（</a:t>
            </a:r>
            <a:r>
              <a:rPr lang="en-US" altLang="zh-CN" b="1" dirty="0"/>
              <a:t>2</a:t>
            </a:r>
            <a:r>
              <a:rPr lang="zh-CN" altLang="en-US" b="1" dirty="0"/>
              <a:t>）军队素质极差</a:t>
            </a:r>
            <a:r>
              <a:rPr lang="zh-CN" altLang="en-US" dirty="0"/>
              <a:t> </a:t>
            </a:r>
            <a:endParaRPr lang="zh-CN" altLang="en-US" dirty="0"/>
          </a:p>
        </p:txBody>
      </p:sp>
      <p:sp>
        <p:nvSpPr>
          <p:cNvPr id="136194" name="Rectangle 2"/>
          <p:cNvSpPr>
            <a:spLocks noGrp="1" noChangeArrowheads="1"/>
          </p:cNvSpPr>
          <p:nvPr>
            <p:ph sz="quarter" idx="1"/>
          </p:nvPr>
        </p:nvSpPr>
        <p:spPr>
          <a:xfrm>
            <a:off x="395536" y="2132856"/>
            <a:ext cx="8367464" cy="3672408"/>
          </a:xfrm>
          <a:solidFill>
            <a:schemeClr val="bg1"/>
          </a:solidFill>
        </p:spPr>
        <p:txBody>
          <a:bodyPr>
            <a:normAutofit/>
          </a:bodyPr>
          <a:lstStyle/>
          <a:p>
            <a:r>
              <a:rPr lang="zh-CN" altLang="en-US" sz="2400" b="1" dirty="0">
                <a:latin typeface="华文新魏" pitchFamily="2" charset="-122"/>
                <a:ea typeface="华文新魏" pitchFamily="2" charset="-122"/>
              </a:rPr>
              <a:t>“人不知战，名之为兵，实则市人，无纪律，无赏罚，见贼即走。”</a:t>
            </a:r>
            <a:endParaRPr lang="zh-CN" altLang="en-US" sz="2400" b="1" dirty="0">
              <a:latin typeface="华文新魏" pitchFamily="2" charset="-122"/>
              <a:ea typeface="华文新魏" pitchFamily="2" charset="-122"/>
            </a:endParaRPr>
          </a:p>
          <a:p>
            <a:r>
              <a:rPr lang="zh-CN" altLang="en-US" sz="2400" b="1" dirty="0">
                <a:latin typeface="华文新魏" pitchFamily="2" charset="-122"/>
                <a:ea typeface="华文新魏" pitchFamily="2" charset="-122"/>
              </a:rPr>
              <a:t>                  </a:t>
            </a:r>
            <a:r>
              <a:rPr lang="en-US" altLang="zh-CN" sz="1800" b="1" dirty="0">
                <a:latin typeface="华文新魏" pitchFamily="2" charset="-122"/>
                <a:ea typeface="华文新魏" pitchFamily="2" charset="-122"/>
              </a:rPr>
              <a:t>----《</a:t>
            </a:r>
            <a:r>
              <a:rPr lang="zh-CN" altLang="en-US" sz="1800" b="1" dirty="0">
                <a:latin typeface="华文新魏" pitchFamily="2" charset="-122"/>
                <a:ea typeface="华文新魏" pitchFamily="2" charset="-122"/>
              </a:rPr>
              <a:t>退密斋文集</a:t>
            </a:r>
            <a:r>
              <a:rPr lang="en-US" altLang="zh-CN" sz="1800" b="1" dirty="0">
                <a:latin typeface="华文新魏" pitchFamily="2" charset="-122"/>
                <a:ea typeface="华文新魏" pitchFamily="2" charset="-122"/>
              </a:rPr>
              <a:t>》</a:t>
            </a:r>
            <a:r>
              <a:rPr lang="zh-CN" altLang="en-US" sz="1800" b="1" dirty="0">
                <a:latin typeface="华文新魏" pitchFamily="2" charset="-122"/>
                <a:ea typeface="华文新魏" pitchFamily="2" charset="-122"/>
              </a:rPr>
              <a:t>（徐继畲，</a:t>
            </a:r>
            <a:r>
              <a:rPr lang="en-US" altLang="zh-CN" sz="1800" b="1" dirty="0" err="1">
                <a:effectLst>
                  <a:outerShdw blurRad="38100" dist="38100" dir="2700000" algn="tl">
                    <a:srgbClr val="C0C0C0"/>
                  </a:outerShdw>
                </a:effectLst>
                <a:latin typeface="+mn-ea"/>
              </a:rPr>
              <a:t>yú</a:t>
            </a:r>
            <a:r>
              <a:rPr lang="zh-CN" altLang="en-US" sz="1800" b="1" dirty="0">
                <a:latin typeface="华文新魏" pitchFamily="2" charset="-122"/>
                <a:ea typeface="华文新魏" pitchFamily="2" charset="-122"/>
              </a:rPr>
              <a:t>），</a:t>
            </a:r>
            <a:r>
              <a:rPr lang="en-US" altLang="zh-CN" sz="1800" b="1" dirty="0">
                <a:latin typeface="华文新魏" pitchFamily="2" charset="-122"/>
                <a:ea typeface="华文新魏" pitchFamily="2" charset="-122"/>
              </a:rPr>
              <a:t>《</a:t>
            </a:r>
            <a:r>
              <a:rPr lang="zh-CN" altLang="en-US" sz="1800" b="1" dirty="0">
                <a:latin typeface="华文新魏" pitchFamily="2" charset="-122"/>
                <a:ea typeface="华文新魏" pitchFamily="2" charset="-122"/>
              </a:rPr>
              <a:t>鸦片战争资料</a:t>
            </a:r>
            <a:r>
              <a:rPr lang="en-US" altLang="zh-CN" sz="1800" b="1" dirty="0">
                <a:latin typeface="华文新魏" pitchFamily="2" charset="-122"/>
                <a:ea typeface="华文新魏" pitchFamily="2" charset="-122"/>
              </a:rPr>
              <a:t>》</a:t>
            </a:r>
            <a:r>
              <a:rPr lang="zh-CN" altLang="en-US" sz="1800" b="1" dirty="0">
                <a:latin typeface="华文新魏" pitchFamily="2" charset="-122"/>
                <a:ea typeface="华文新魏" pitchFamily="2" charset="-122"/>
              </a:rPr>
              <a:t>第二册，第</a:t>
            </a:r>
            <a:r>
              <a:rPr lang="en-US" altLang="zh-CN" sz="1800" b="1" dirty="0">
                <a:latin typeface="华文新魏" pitchFamily="2" charset="-122"/>
                <a:ea typeface="华文新魏" pitchFamily="2" charset="-122"/>
              </a:rPr>
              <a:t>597</a:t>
            </a:r>
            <a:r>
              <a:rPr lang="zh-CN" altLang="en-US" sz="1800" b="1" dirty="0">
                <a:latin typeface="华文新魏" pitchFamily="2" charset="-122"/>
                <a:ea typeface="华文新魏" pitchFamily="2" charset="-122"/>
              </a:rPr>
              <a:t>页。</a:t>
            </a:r>
            <a:endParaRPr lang="zh-CN" altLang="en-US" sz="1800" b="1" dirty="0">
              <a:latin typeface="华文新魏" pitchFamily="2" charset="-122"/>
              <a:ea typeface="华文新魏" pitchFamily="2" charset="-122"/>
            </a:endParaRPr>
          </a:p>
          <a:p>
            <a:pPr eaLnBrk="1" hangingPunct="1"/>
            <a:r>
              <a:rPr lang="zh-CN" altLang="en-US" sz="2400" b="1" dirty="0">
                <a:latin typeface="华文新魏" pitchFamily="2" charset="-122"/>
                <a:ea typeface="华文新魏" pitchFamily="2" charset="-122"/>
              </a:rPr>
              <a:t>“奉调之初，沿途劫夺，</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抵粤以后，喧呶纷扰，兵将不相见，遇避难百姓，指为汉奸，攘取财物。校场中互相格斗，日有积尸。”</a:t>
            </a:r>
            <a:endParaRPr lang="zh-CN" altLang="en-US" sz="2400" b="1" dirty="0">
              <a:latin typeface="华文新魏" pitchFamily="2" charset="-122"/>
              <a:ea typeface="华文新魏" pitchFamily="2" charset="-122"/>
            </a:endParaRPr>
          </a:p>
          <a:p>
            <a:pPr>
              <a:buNone/>
            </a:pPr>
            <a:r>
              <a:rPr lang="zh-CN" altLang="en-US" sz="1800" b="1" dirty="0">
                <a:latin typeface="华文新魏" pitchFamily="2" charset="-122"/>
                <a:ea typeface="华文新魏" pitchFamily="2" charset="-122"/>
              </a:rPr>
              <a:t>                        </a:t>
            </a:r>
            <a:r>
              <a:rPr lang="en-US" altLang="zh-CN" sz="1800" b="1" dirty="0">
                <a:latin typeface="华文新魏" pitchFamily="2" charset="-122"/>
                <a:ea typeface="华文新魏" pitchFamily="2" charset="-122"/>
              </a:rPr>
              <a:t>----《</a:t>
            </a:r>
            <a:r>
              <a:rPr lang="zh-CN" altLang="en-US" sz="1800" b="1" dirty="0">
                <a:latin typeface="华文新魏" pitchFamily="2" charset="-122"/>
                <a:ea typeface="华文新魏" pitchFamily="2" charset="-122"/>
              </a:rPr>
              <a:t>金壶七墨</a:t>
            </a:r>
            <a:r>
              <a:rPr lang="en-US" altLang="zh-CN" sz="1800" b="1" dirty="0">
                <a:latin typeface="华文新魏" pitchFamily="2" charset="-122"/>
                <a:ea typeface="华文新魏" pitchFamily="2" charset="-122"/>
              </a:rPr>
              <a:t>》</a:t>
            </a:r>
            <a:r>
              <a:rPr lang="zh-CN" altLang="en-US" sz="1800" b="1" dirty="0">
                <a:latin typeface="华文新魏" pitchFamily="2" charset="-122"/>
                <a:ea typeface="华文新魏" pitchFamily="2" charset="-122"/>
              </a:rPr>
              <a:t>（黄钧宰），</a:t>
            </a:r>
            <a:r>
              <a:rPr lang="en-US" altLang="zh-CN" sz="1800" b="1" dirty="0">
                <a:latin typeface="华文新魏" pitchFamily="2" charset="-122"/>
                <a:ea typeface="华文新魏" pitchFamily="2" charset="-122"/>
              </a:rPr>
              <a:t>《</a:t>
            </a:r>
            <a:r>
              <a:rPr lang="zh-CN" altLang="en-US" sz="1800" b="1" dirty="0">
                <a:latin typeface="华文新魏" pitchFamily="2" charset="-122"/>
                <a:ea typeface="华文新魏" pitchFamily="2" charset="-122"/>
              </a:rPr>
              <a:t>鸦片战争资料</a:t>
            </a:r>
            <a:r>
              <a:rPr lang="en-US" altLang="zh-CN" sz="1800" b="1" dirty="0">
                <a:latin typeface="华文新魏" pitchFamily="2" charset="-122"/>
                <a:ea typeface="华文新魏" pitchFamily="2" charset="-122"/>
              </a:rPr>
              <a:t>》</a:t>
            </a:r>
            <a:r>
              <a:rPr lang="zh-CN" altLang="en-US" sz="1800" b="1" dirty="0">
                <a:latin typeface="华文新魏" pitchFamily="2" charset="-122"/>
                <a:ea typeface="华文新魏" pitchFamily="2" charset="-122"/>
              </a:rPr>
              <a:t>第二册，第</a:t>
            </a:r>
            <a:r>
              <a:rPr lang="en-US" altLang="zh-CN" sz="1800" b="1" dirty="0">
                <a:latin typeface="华文新魏" pitchFamily="2" charset="-122"/>
                <a:ea typeface="华文新魏" pitchFamily="2" charset="-122"/>
              </a:rPr>
              <a:t>615</a:t>
            </a:r>
            <a:r>
              <a:rPr lang="zh-CN" altLang="en-US" sz="1800" b="1" dirty="0">
                <a:latin typeface="华文新魏" pitchFamily="2" charset="-122"/>
                <a:ea typeface="华文新魏" pitchFamily="2" charset="-122"/>
              </a:rPr>
              <a:t>页。</a:t>
            </a:r>
            <a:endParaRPr lang="zh-CN" altLang="en-US" sz="1800" b="1" dirty="0">
              <a:latin typeface="华文新魏" pitchFamily="2" charset="-122"/>
              <a:ea typeface="华文新魏" pitchFamily="2" charset="-122"/>
            </a:endParaRPr>
          </a:p>
        </p:txBody>
      </p:sp>
      <p:grpSp>
        <p:nvGrpSpPr>
          <p:cNvPr id="7" name="组合 6"/>
          <p:cNvGrpSpPr/>
          <p:nvPr/>
        </p:nvGrpSpPr>
        <p:grpSpPr>
          <a:xfrm>
            <a:off x="6660232" y="404664"/>
            <a:ext cx="1746567" cy="1583755"/>
            <a:chOff x="6228184" y="332656"/>
            <a:chExt cx="2178615" cy="1655763"/>
          </a:xfrm>
        </p:grpSpPr>
        <p:pic>
          <p:nvPicPr>
            <p:cNvPr id="136198" name="Picture 5" descr="练习1"/>
            <p:cNvPicPr>
              <a:picLocks noChangeAspect="1" noChangeArrowheads="1"/>
            </p:cNvPicPr>
            <p:nvPr/>
          </p:nvPicPr>
          <p:blipFill>
            <a:blip r:embed="rId1" cstate="print"/>
            <a:srcRect/>
            <a:stretch>
              <a:fillRect/>
            </a:stretch>
          </p:blipFill>
          <p:spPr bwMode="auto">
            <a:xfrm>
              <a:off x="6228184" y="332656"/>
              <a:ext cx="2178615" cy="1655763"/>
            </a:xfrm>
            <a:prstGeom prst="rect">
              <a:avLst/>
            </a:prstGeom>
            <a:noFill/>
            <a:ln w="9525">
              <a:noFill/>
              <a:miter lim="800000"/>
              <a:headEnd/>
              <a:tailEnd/>
            </a:ln>
          </p:spPr>
        </p:pic>
        <p:sp>
          <p:nvSpPr>
            <p:cNvPr id="139270" name="Rectangle 6" descr="信纸"/>
            <p:cNvSpPr>
              <a:spLocks noChangeArrowheads="1"/>
            </p:cNvSpPr>
            <p:nvPr/>
          </p:nvSpPr>
          <p:spPr bwMode="auto">
            <a:xfrm>
              <a:off x="6660232" y="764704"/>
              <a:ext cx="1296144" cy="518764"/>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animBg="1"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sz="quarter" idx="1"/>
          </p:nvPr>
        </p:nvSpPr>
        <p:spPr>
          <a:xfrm>
            <a:off x="539552" y="2492896"/>
            <a:ext cx="4061792" cy="3276600"/>
          </a:xfrm>
        </p:spPr>
        <p:txBody>
          <a:bodyPr>
            <a:normAutofit/>
          </a:bodyPr>
          <a:lstStyle/>
          <a:p>
            <a:pPr eaLnBrk="1" hangingPunct="1"/>
            <a:r>
              <a:rPr lang="zh-CN" altLang="en-US" sz="2800" b="1" dirty="0">
                <a:latin typeface="华文新魏" pitchFamily="2" charset="-122"/>
                <a:ea typeface="华文新魏" pitchFamily="2" charset="-122"/>
              </a:rPr>
              <a:t>“今日之兵</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或册多虚具</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或粮多冒领</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或老弱滥充</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或训练不勤</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或约束不严</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凡此诸弊</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悉为兵蠹。”         </a:t>
            </a:r>
            <a:endParaRPr lang="zh-CN" altLang="en-US" sz="2800" b="1" dirty="0">
              <a:latin typeface="华文新魏" pitchFamily="2" charset="-122"/>
              <a:ea typeface="华文新魏" pitchFamily="2" charset="-122"/>
            </a:endParaRPr>
          </a:p>
          <a:p>
            <a:pPr eaLnBrk="1" hangingPunct="1">
              <a:buFont typeface="Wingdings" panose="05000000000000000000" pitchFamily="2" charset="2"/>
              <a:buNone/>
            </a:pPr>
            <a:r>
              <a:rPr lang="zh-CN" altLang="en-US" sz="2800" b="1" dirty="0">
                <a:latin typeface="华文新魏" pitchFamily="2" charset="-122"/>
                <a:ea typeface="华文新魏" pitchFamily="2" charset="-122"/>
              </a:rPr>
              <a:t>             </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黄爵滋</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综核名实疏</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道光十四年四月初</a:t>
            </a:r>
            <a:endParaRPr lang="zh-CN" altLang="en-US" sz="2000" dirty="0">
              <a:latin typeface="华文新魏" pitchFamily="2" charset="-122"/>
              <a:ea typeface="华文新魏" pitchFamily="2" charset="-122"/>
            </a:endParaRPr>
          </a:p>
        </p:txBody>
      </p:sp>
      <p:pic>
        <p:nvPicPr>
          <p:cNvPr id="140291" name="Picture 3" descr="图片说明：清朝八旗军的战斗力之差到了无以复加的地步"/>
          <p:cNvPicPr>
            <a:picLocks noChangeAspect="1" noChangeArrowheads="1"/>
          </p:cNvPicPr>
          <p:nvPr/>
        </p:nvPicPr>
        <p:blipFill>
          <a:blip r:embed="rId1" cstate="print"/>
          <a:srcRect/>
          <a:stretch>
            <a:fillRect/>
          </a:stretch>
        </p:blipFill>
        <p:spPr bwMode="auto">
          <a:xfrm>
            <a:off x="5105400" y="685800"/>
            <a:ext cx="3452813" cy="2743200"/>
          </a:xfrm>
          <a:prstGeom prst="rect">
            <a:avLst/>
          </a:prstGeom>
          <a:noFill/>
          <a:ln w="9525">
            <a:noFill/>
            <a:miter lim="800000"/>
            <a:headEnd/>
            <a:tailEnd/>
          </a:ln>
        </p:spPr>
      </p:pic>
      <p:sp>
        <p:nvSpPr>
          <p:cNvPr id="137220" name="Rectangle 4"/>
          <p:cNvSpPr>
            <a:spLocks noChangeArrowheads="1"/>
          </p:cNvSpPr>
          <p:nvPr/>
        </p:nvSpPr>
        <p:spPr bwMode="auto">
          <a:xfrm>
            <a:off x="5220072" y="3789040"/>
            <a:ext cx="3384376" cy="1676400"/>
          </a:xfrm>
          <a:prstGeom prst="rect">
            <a:avLst/>
          </a:prstGeom>
          <a:noFill/>
          <a:ln w="9525">
            <a:noFill/>
            <a:miter lim="800000"/>
          </a:ln>
        </p:spPr>
        <p:txBody>
          <a:bodyPr/>
          <a:lstStyle/>
          <a:p>
            <a:pPr marL="342900" indent="-342900">
              <a:spcBef>
                <a:spcPct val="20000"/>
              </a:spcBef>
              <a:buClr>
                <a:schemeClr val="accent1"/>
              </a:buClr>
              <a:buSzPct val="65000"/>
              <a:buFont typeface="Wingdings" panose="05000000000000000000" pitchFamily="2" charset="2"/>
              <a:buChar char="n"/>
            </a:pPr>
            <a:r>
              <a:rPr lang="zh-CN" altLang="en-US" sz="2600" b="1" dirty="0">
                <a:latin typeface="华文新魏" pitchFamily="2" charset="-122"/>
                <a:ea typeface="华文新魏" pitchFamily="2" charset="-122"/>
              </a:rPr>
              <a:t>清朝八旗军的战斗力之差到了无以复加的地步 。</a:t>
            </a:r>
            <a:endParaRPr lang="zh-CN" altLang="en-US" sz="2600" dirty="0">
              <a:latin typeface="华文新魏" pitchFamily="2" charset="-122"/>
              <a:ea typeface="华文新魏" pitchFamily="2" charset="-122"/>
            </a:endParaRPr>
          </a:p>
        </p:txBody>
      </p:sp>
      <p:grpSp>
        <p:nvGrpSpPr>
          <p:cNvPr id="8" name="组合 7"/>
          <p:cNvGrpSpPr/>
          <p:nvPr/>
        </p:nvGrpSpPr>
        <p:grpSpPr>
          <a:xfrm>
            <a:off x="660339" y="260648"/>
            <a:ext cx="2178615" cy="1655763"/>
            <a:chOff x="660339" y="260648"/>
            <a:chExt cx="2178615" cy="1655763"/>
          </a:xfrm>
        </p:grpSpPr>
        <p:pic>
          <p:nvPicPr>
            <p:cNvPr id="137223" name="Picture 6" descr="练习1"/>
            <p:cNvPicPr>
              <a:picLocks noChangeAspect="1" noChangeArrowheads="1"/>
            </p:cNvPicPr>
            <p:nvPr/>
          </p:nvPicPr>
          <p:blipFill>
            <a:blip r:embed="rId2" cstate="print"/>
            <a:srcRect/>
            <a:stretch>
              <a:fillRect/>
            </a:stretch>
          </p:blipFill>
          <p:spPr bwMode="auto">
            <a:xfrm>
              <a:off x="660339" y="260648"/>
              <a:ext cx="2178615" cy="1655763"/>
            </a:xfrm>
            <a:prstGeom prst="rect">
              <a:avLst/>
            </a:prstGeom>
            <a:noFill/>
            <a:ln w="9525">
              <a:noFill/>
              <a:miter lim="800000"/>
              <a:headEnd/>
              <a:tailEnd/>
            </a:ln>
          </p:spPr>
        </p:pic>
        <p:sp>
          <p:nvSpPr>
            <p:cNvPr id="140295" name="Rectangle 7" descr="信纸"/>
            <p:cNvSpPr>
              <a:spLocks noChangeArrowheads="1"/>
            </p:cNvSpPr>
            <p:nvPr/>
          </p:nvSpPr>
          <p:spPr bwMode="auto">
            <a:xfrm>
              <a:off x="1187624" y="658535"/>
              <a:ext cx="1008112" cy="518764"/>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40291"/>
                                        </p:tgtEl>
                                        <p:attrNameLst>
                                          <p:attrName>style.visibility</p:attrName>
                                        </p:attrNameLst>
                                      </p:cBhvr>
                                      <p:to>
                                        <p:strVal val="visible"/>
                                      </p:to>
                                    </p:set>
                                    <p:animEffect transition="in" filter="slide(fromRight)">
                                      <p:cBhvr>
                                        <p:cTn id="7" dur="500"/>
                                        <p:tgtEl>
                                          <p:spTgt spid="140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sz="quarter" idx="1"/>
          </p:nvPr>
        </p:nvSpPr>
        <p:spPr>
          <a:xfrm>
            <a:off x="467544" y="1981200"/>
            <a:ext cx="7979544" cy="2947998"/>
          </a:xfrm>
          <a:solidFill>
            <a:schemeClr val="bg1"/>
          </a:solidFill>
        </p:spPr>
        <p:txBody>
          <a:bodyPr>
            <a:normAutofit/>
          </a:bodyPr>
          <a:lstStyle/>
          <a:p>
            <a:pPr eaLnBrk="1" hangingPunct="1"/>
            <a:r>
              <a:rPr lang="zh-CN" altLang="en-US" sz="2000" b="1" dirty="0">
                <a:ea typeface="华文新魏" pitchFamily="2" charset="-122"/>
              </a:rPr>
              <a:t>“</a:t>
            </a:r>
            <a:r>
              <a:rPr lang="zh-CN" altLang="en-US" sz="2000" b="1" dirty="0">
                <a:latin typeface="华文新魏" pitchFamily="2" charset="-122"/>
                <a:ea typeface="华文新魏" pitchFamily="2" charset="-122"/>
              </a:rPr>
              <a:t>我有幸看到这美妙的场面。将军被人抬着，他的陪同人员有的乘马车，有的骑马。不算各种官员，他的随从就有</a:t>
            </a:r>
            <a:r>
              <a:rPr lang="en-US" altLang="zh-CN" sz="2000" b="1" dirty="0">
                <a:latin typeface="华文新魏" pitchFamily="2" charset="-122"/>
                <a:ea typeface="华文新魏" pitchFamily="2" charset="-122"/>
              </a:rPr>
              <a:t>50</a:t>
            </a:r>
            <a:r>
              <a:rPr lang="zh-CN" altLang="en-US" sz="2000" b="1" dirty="0">
                <a:latin typeface="华文新魏" pitchFamily="2" charset="-122"/>
                <a:ea typeface="华文新魏" pitchFamily="2" charset="-122"/>
              </a:rPr>
              <a:t>人。就拿与我们教士团联系的官员来说，他与将军一起出发，也带了约</a:t>
            </a:r>
            <a:r>
              <a:rPr lang="en-US" altLang="zh-CN" sz="2000" b="1" dirty="0">
                <a:latin typeface="华文新魏" pitchFamily="2" charset="-122"/>
                <a:ea typeface="华文新魏" pitchFamily="2" charset="-122"/>
              </a:rPr>
              <a:t>10</a:t>
            </a:r>
            <a:r>
              <a:rPr lang="zh-CN" altLang="en-US" sz="2000" b="1" dirty="0">
                <a:latin typeface="华文新魏" pitchFamily="2" charset="-122"/>
                <a:ea typeface="华文新魏" pitchFamily="2" charset="-122"/>
              </a:rPr>
              <a:t>人。有的拿弓，有的拿箭，有的拿床垫、枕头，等等。我国如有人接到命令要出发，骑上马就走，而这里不是这样，你等着听童话吧，事情得慢慢做。譬如说，将军打算到前线去</a:t>
            </a:r>
            <a:r>
              <a:rPr lang="en-US" altLang="zh-CN" sz="2000" b="1" dirty="0">
                <a:latin typeface="华文新魏" pitchFamily="2" charset="-122"/>
                <a:ea typeface="华文新魏" pitchFamily="2" charset="-122"/>
              </a:rPr>
              <a:t>20</a:t>
            </a:r>
            <a:r>
              <a:rPr lang="zh-CN" altLang="en-US" sz="2000" b="1" dirty="0">
                <a:latin typeface="华文新魏" pitchFamily="2" charset="-122"/>
                <a:ea typeface="华文新魏" pitchFamily="2" charset="-122"/>
              </a:rPr>
              <a:t>年，而抬他就得</a:t>
            </a:r>
            <a:r>
              <a:rPr lang="en-US" altLang="zh-CN" sz="2000" b="1" dirty="0">
                <a:latin typeface="华文新魏" pitchFamily="2" charset="-122"/>
                <a:ea typeface="华文新魏" pitchFamily="2" charset="-122"/>
              </a:rPr>
              <a:t>30</a:t>
            </a:r>
            <a:r>
              <a:rPr lang="zh-CN" altLang="en-US" sz="2000" b="1" dirty="0">
                <a:latin typeface="华文新魏" pitchFamily="2" charset="-122"/>
                <a:ea typeface="华文新魏" pitchFamily="2" charset="-122"/>
              </a:rPr>
              <a:t>年，这还是因为按照最高命令，一昼夜必须走两站路程。</a:t>
            </a:r>
            <a:r>
              <a:rPr lang="zh-CN" altLang="en-US" sz="2000" b="1" dirty="0">
                <a:ea typeface="华文新魏" pitchFamily="2" charset="-122"/>
              </a:rPr>
              <a:t>”</a:t>
            </a:r>
            <a:r>
              <a:rPr lang="zh-CN" altLang="en-US" sz="2000" b="1" dirty="0">
                <a:latin typeface="华文新魏" pitchFamily="2" charset="-122"/>
                <a:ea typeface="华文新魏" pitchFamily="2" charset="-122"/>
              </a:rPr>
              <a:t> </a:t>
            </a:r>
            <a:endParaRPr lang="zh-CN" altLang="en-US" sz="2000" b="1" dirty="0">
              <a:latin typeface="华文新魏" pitchFamily="2" charset="-122"/>
              <a:ea typeface="华文新魏" pitchFamily="2" charset="-122"/>
            </a:endParaRPr>
          </a:p>
          <a:p>
            <a:pPr eaLnBrk="1" hangingPunct="1"/>
            <a:r>
              <a:rPr lang="zh-CN" altLang="en-US" sz="2000" b="1">
                <a:latin typeface="华文新魏" pitchFamily="2" charset="-122"/>
                <a:ea typeface="华文新魏" pitchFamily="2" charset="-122"/>
              </a:rPr>
              <a:t>                                                                </a:t>
            </a:r>
            <a:r>
              <a:rPr lang="en-US" altLang="zh-CN" sz="2000" b="1">
                <a:latin typeface="华文新魏" pitchFamily="2" charset="-122"/>
                <a:ea typeface="华文新魏" pitchFamily="2" charset="-122"/>
              </a:rPr>
              <a:t>----</a:t>
            </a:r>
            <a:r>
              <a:rPr lang="zh-CN" altLang="en-US" sz="2000" b="1" dirty="0">
                <a:latin typeface="华文新魏" pitchFamily="2" charset="-122"/>
                <a:ea typeface="华文新魏" pitchFamily="2" charset="-122"/>
              </a:rPr>
              <a:t>俄国外交官柳比莫夫 </a:t>
            </a:r>
            <a:endParaRPr lang="zh-CN" altLang="en-US" sz="2000" b="1" dirty="0">
              <a:latin typeface="华文新魏" pitchFamily="2" charset="-122"/>
              <a:ea typeface="华文新魏" pitchFamily="2" charset="-122"/>
            </a:endParaRPr>
          </a:p>
        </p:txBody>
      </p:sp>
      <p:grpSp>
        <p:nvGrpSpPr>
          <p:cNvPr id="7" name="组合 6"/>
          <p:cNvGrpSpPr/>
          <p:nvPr/>
        </p:nvGrpSpPr>
        <p:grpSpPr>
          <a:xfrm>
            <a:off x="539552" y="260649"/>
            <a:ext cx="1866326" cy="1512168"/>
            <a:chOff x="539552" y="260649"/>
            <a:chExt cx="1866326" cy="1512168"/>
          </a:xfrm>
        </p:grpSpPr>
        <p:pic>
          <p:nvPicPr>
            <p:cNvPr id="138245" name="Picture 4" descr="练习1"/>
            <p:cNvPicPr>
              <a:picLocks noChangeAspect="1" noChangeArrowheads="1"/>
            </p:cNvPicPr>
            <p:nvPr/>
          </p:nvPicPr>
          <p:blipFill>
            <a:blip r:embed="rId1" cstate="print"/>
            <a:srcRect/>
            <a:stretch>
              <a:fillRect/>
            </a:stretch>
          </p:blipFill>
          <p:spPr bwMode="auto">
            <a:xfrm>
              <a:off x="539552" y="260649"/>
              <a:ext cx="1866326" cy="1512168"/>
            </a:xfrm>
            <a:prstGeom prst="rect">
              <a:avLst/>
            </a:prstGeom>
            <a:noFill/>
            <a:ln w="9525">
              <a:noFill/>
              <a:miter lim="800000"/>
              <a:headEnd/>
              <a:tailEnd/>
            </a:ln>
          </p:spPr>
        </p:pic>
        <p:sp>
          <p:nvSpPr>
            <p:cNvPr id="141317" name="Rectangle 5" descr="信纸"/>
            <p:cNvSpPr>
              <a:spLocks noChangeArrowheads="1"/>
            </p:cNvSpPr>
            <p:nvPr/>
          </p:nvSpPr>
          <p:spPr bwMode="auto">
            <a:xfrm>
              <a:off x="755576" y="620688"/>
              <a:ext cx="1224136" cy="518764"/>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endParaRPr>
            </a:p>
          </p:txBody>
        </p: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156176" y="260648"/>
            <a:ext cx="2491977" cy="3589367"/>
            <a:chOff x="6156176" y="260648"/>
            <a:chExt cx="2491977" cy="3589367"/>
          </a:xfrm>
        </p:grpSpPr>
        <p:pic>
          <p:nvPicPr>
            <p:cNvPr id="282626" name="Picture 2" descr="http://szb.gdzjdaily.com.cn/zjrb/res/1/20101002/69371285978648993.gif"/>
            <p:cNvPicPr>
              <a:picLocks noChangeAspect="1" noChangeArrowheads="1"/>
            </p:cNvPicPr>
            <p:nvPr/>
          </p:nvPicPr>
          <p:blipFill>
            <a:blip r:embed="rId1" cstate="print"/>
            <a:srcRect/>
            <a:stretch>
              <a:fillRect/>
            </a:stretch>
          </p:blipFill>
          <p:spPr bwMode="auto">
            <a:xfrm>
              <a:off x="6156176" y="260648"/>
              <a:ext cx="2491977" cy="3319314"/>
            </a:xfrm>
            <a:prstGeom prst="rect">
              <a:avLst/>
            </a:prstGeom>
            <a:noFill/>
          </p:spPr>
        </p:pic>
        <p:sp>
          <p:nvSpPr>
            <p:cNvPr id="5" name="矩形 4"/>
            <p:cNvSpPr/>
            <p:nvPr/>
          </p:nvSpPr>
          <p:spPr>
            <a:xfrm>
              <a:off x="6660232" y="3573016"/>
              <a:ext cx="1701107" cy="276999"/>
            </a:xfrm>
            <a:prstGeom prst="rect">
              <a:avLst/>
            </a:prstGeom>
          </p:spPr>
          <p:txBody>
            <a:bodyPr wrap="none">
              <a:spAutoFit/>
            </a:bodyPr>
            <a:lstStyle/>
            <a:p>
              <a:r>
                <a:rPr lang="zh-CN" altLang="en-US" sz="1200" b="1" dirty="0">
                  <a:latin typeface="华文新魏" pitchFamily="2" charset="-122"/>
                  <a:ea typeface="华文新魏" pitchFamily="2" charset="-122"/>
                </a:rPr>
                <a:t>斯大林（</a:t>
              </a:r>
              <a:r>
                <a:rPr lang="en-US" altLang="zh-CN" sz="1200" b="1" dirty="0">
                  <a:latin typeface="华文新魏" pitchFamily="2" charset="-122"/>
                  <a:ea typeface="华文新魏" pitchFamily="2" charset="-122"/>
                </a:rPr>
                <a:t>1878--1953</a:t>
              </a:r>
              <a:r>
                <a:rPr lang="zh-CN" altLang="en-US" sz="1200" b="1" dirty="0">
                  <a:latin typeface="华文新魏" pitchFamily="2" charset="-122"/>
                  <a:ea typeface="华文新魏" pitchFamily="2" charset="-122"/>
                </a:rPr>
                <a:t>）</a:t>
              </a:r>
              <a:endParaRPr lang="zh-CN" altLang="en-US" sz="1200" dirty="0">
                <a:latin typeface="华文新魏" pitchFamily="2" charset="-122"/>
                <a:ea typeface="华文新魏" pitchFamily="2" charset="-122"/>
              </a:endParaRPr>
            </a:p>
          </p:txBody>
        </p:sp>
      </p:grpSp>
      <p:sp>
        <p:nvSpPr>
          <p:cNvPr id="6" name="云形标注 5"/>
          <p:cNvSpPr/>
          <p:nvPr/>
        </p:nvSpPr>
        <p:spPr>
          <a:xfrm>
            <a:off x="683568" y="2780928"/>
            <a:ext cx="4608512" cy="3168352"/>
          </a:xfrm>
          <a:prstGeom prst="cloudCallout">
            <a:avLst>
              <a:gd name="adj1" fmla="val 84129"/>
              <a:gd name="adj2" fmla="val -8153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mn-ea"/>
              </a:rPr>
              <a:t>“落后者是要挨打的，打落后者，打弱者</a:t>
            </a:r>
            <a:r>
              <a:rPr lang="en-US" altLang="zh-CN" sz="2400" b="1" dirty="0">
                <a:solidFill>
                  <a:schemeClr val="tx1"/>
                </a:solidFill>
                <a:latin typeface="+mn-ea"/>
              </a:rPr>
              <a:t>----</a:t>
            </a:r>
            <a:r>
              <a:rPr lang="zh-CN" altLang="en-US" sz="2400" b="1" dirty="0">
                <a:solidFill>
                  <a:schemeClr val="tx1"/>
                </a:solidFill>
                <a:latin typeface="+mn-ea"/>
              </a:rPr>
              <a:t>这已经成了剥削者的规律。这就是资本主义弱肉强食的规律。”</a:t>
            </a:r>
            <a:endParaRPr lang="zh-CN" altLang="en-US" sz="2400" dirty="0">
              <a:solidFill>
                <a:schemeClr val="tx1"/>
              </a:solidFill>
              <a:latin typeface="+mn-ea"/>
            </a:endParaRPr>
          </a:p>
        </p:txBody>
      </p:sp>
      <p:pic>
        <p:nvPicPr>
          <p:cNvPr id="7" name="Picture 3"/>
          <p:cNvPicPr>
            <a:picLocks noChangeAspect="1" noChangeArrowheads="1"/>
          </p:cNvPicPr>
          <p:nvPr/>
        </p:nvPicPr>
        <p:blipFill>
          <a:blip r:embed="rId2" cstate="print"/>
          <a:srcRect/>
          <a:stretch>
            <a:fillRect/>
          </a:stretch>
        </p:blipFill>
        <p:spPr bwMode="auto">
          <a:xfrm>
            <a:off x="323527" y="260648"/>
            <a:ext cx="3263149" cy="2376264"/>
          </a:xfrm>
          <a:prstGeom prst="rect">
            <a:avLst/>
          </a:prstGeom>
          <a:noFill/>
          <a:ln w="9525">
            <a:noFill/>
            <a:miter lim="800000"/>
            <a:headEnd/>
            <a:tailEnd/>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3"/>
          <p:cNvSpPr>
            <a:spLocks noGrp="1" noChangeArrowheads="1"/>
          </p:cNvSpPr>
          <p:nvPr>
            <p:ph type="title"/>
          </p:nvPr>
        </p:nvSpPr>
        <p:spPr>
          <a:noFill/>
        </p:spPr>
        <p:txBody>
          <a:bodyPr/>
          <a:lstStyle/>
          <a:p>
            <a:pPr eaLnBrk="1" hangingPunct="1"/>
            <a:r>
              <a:rPr lang="zh-CN" altLang="en-US" b="1"/>
              <a:t>历史的启示</a:t>
            </a:r>
            <a:endParaRPr lang="zh-CN" altLang="en-US" b="1"/>
          </a:p>
        </p:txBody>
      </p:sp>
      <p:sp>
        <p:nvSpPr>
          <p:cNvPr id="142338" name="Rectangle 2"/>
          <p:cNvSpPr>
            <a:spLocks noGrp="1" noChangeArrowheads="1"/>
          </p:cNvSpPr>
          <p:nvPr>
            <p:ph sz="quarter" idx="1"/>
          </p:nvPr>
        </p:nvSpPr>
        <p:spPr>
          <a:xfrm>
            <a:off x="3429000" y="2743200"/>
            <a:ext cx="5105400" cy="1971684"/>
          </a:xfrm>
          <a:solidFill>
            <a:schemeClr val="bg1"/>
          </a:solidFill>
        </p:spPr>
        <p:txBody>
          <a:bodyPr>
            <a:noAutofit/>
          </a:bodyPr>
          <a:lstStyle/>
          <a:p>
            <a:pPr eaLnBrk="1" hangingPunct="1"/>
            <a:r>
              <a:rPr lang="zh-CN" altLang="en-US" sz="3200" b="1" dirty="0">
                <a:latin typeface="华文新魏" pitchFamily="2" charset="-122"/>
                <a:ea typeface="华文新魏" pitchFamily="2" charset="-122"/>
              </a:rPr>
              <a:t>1、落后必然挨打。  </a:t>
            </a:r>
            <a:endParaRPr lang="zh-CN" altLang="en-US" sz="3200" b="1" dirty="0">
              <a:latin typeface="华文新魏" pitchFamily="2" charset="-122"/>
              <a:ea typeface="华文新魏" pitchFamily="2" charset="-122"/>
            </a:endParaRPr>
          </a:p>
          <a:p>
            <a:pPr eaLnBrk="1" hangingPunct="1"/>
            <a:r>
              <a:rPr lang="zh-CN" altLang="en-US" sz="3200" b="1" dirty="0">
                <a:latin typeface="华文新魏" pitchFamily="2" charset="-122"/>
                <a:ea typeface="华文新魏" pitchFamily="2" charset="-122"/>
              </a:rPr>
              <a:t>2、弱国无外交。</a:t>
            </a:r>
            <a:endParaRPr lang="zh-CN" altLang="en-US" sz="3200" b="1" dirty="0">
              <a:latin typeface="华文新魏" pitchFamily="2" charset="-122"/>
              <a:ea typeface="华文新魏" pitchFamily="2" charset="-122"/>
            </a:endParaRPr>
          </a:p>
          <a:p>
            <a:pPr eaLnBrk="1" hangingPunct="1"/>
            <a:r>
              <a:rPr lang="zh-CN" altLang="en-US" sz="3200" b="1" dirty="0">
                <a:latin typeface="华文新魏" pitchFamily="2" charset="-122"/>
                <a:ea typeface="华文新魏" pitchFamily="2" charset="-122"/>
              </a:rPr>
              <a:t>3、发展才是硬道理。</a:t>
            </a:r>
            <a:endParaRPr lang="zh-CN" altLang="en-US" sz="3200" dirty="0"/>
          </a:p>
        </p:txBody>
      </p:sp>
      <p:pic>
        <p:nvPicPr>
          <p:cNvPr id="142340" name="Picture 4" descr="u=3098252621,3672240117&amp;fm=23&amp;gp=0"/>
          <p:cNvPicPr>
            <a:picLocks noChangeAspect="1" noChangeArrowheads="1"/>
          </p:cNvPicPr>
          <p:nvPr/>
        </p:nvPicPr>
        <p:blipFill>
          <a:blip r:embed="rId1" cstate="print"/>
          <a:srcRect/>
          <a:stretch>
            <a:fillRect/>
          </a:stretch>
        </p:blipFill>
        <p:spPr bwMode="auto">
          <a:xfrm>
            <a:off x="990600" y="1752600"/>
            <a:ext cx="2028825" cy="333375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5"/>
          <p:cNvGrpSpPr/>
          <p:nvPr/>
        </p:nvGrpSpPr>
        <p:grpSpPr>
          <a:xfrm>
            <a:off x="6500826" y="1214422"/>
            <a:ext cx="2357454" cy="2862863"/>
            <a:chOff x="6806868" y="2561393"/>
            <a:chExt cx="2163473" cy="2996149"/>
          </a:xfrm>
        </p:grpSpPr>
        <p:pic>
          <p:nvPicPr>
            <p:cNvPr id="160770" name="Picture 2" descr="王懿荣头像"/>
            <p:cNvPicPr>
              <a:picLocks noChangeAspect="1" noChangeArrowheads="1"/>
            </p:cNvPicPr>
            <p:nvPr/>
          </p:nvPicPr>
          <p:blipFill>
            <a:blip r:embed="rId1" cstate="print"/>
            <a:srcRect/>
            <a:stretch>
              <a:fillRect/>
            </a:stretch>
          </p:blipFill>
          <p:spPr bwMode="auto">
            <a:xfrm>
              <a:off x="6806868" y="2561393"/>
              <a:ext cx="2163473" cy="2736304"/>
            </a:xfrm>
            <a:prstGeom prst="rect">
              <a:avLst/>
            </a:prstGeom>
            <a:noFill/>
          </p:spPr>
        </p:pic>
        <p:sp>
          <p:nvSpPr>
            <p:cNvPr id="8" name="矩形 7"/>
            <p:cNvSpPr/>
            <p:nvPr/>
          </p:nvSpPr>
          <p:spPr>
            <a:xfrm>
              <a:off x="7246777" y="5280543"/>
              <a:ext cx="1508746" cy="276999"/>
            </a:xfrm>
            <a:prstGeom prst="rect">
              <a:avLst/>
            </a:prstGeom>
          </p:spPr>
          <p:txBody>
            <a:bodyPr wrap="none">
              <a:spAutoFit/>
            </a:bodyPr>
            <a:lstStyle/>
            <a:p>
              <a:r>
                <a:rPr lang="zh-CN" altLang="en-US" sz="1200" b="1" dirty="0">
                  <a:latin typeface="华文新魏" pitchFamily="2" charset="-122"/>
                  <a:ea typeface="华文新魏" pitchFamily="2" charset="-122"/>
                </a:rPr>
                <a:t>王懿荣</a:t>
              </a:r>
              <a:r>
                <a:rPr lang="en-US" altLang="zh-CN" sz="1200" b="1" dirty="0">
                  <a:latin typeface="华文新魏" pitchFamily="2" charset="-122"/>
                  <a:ea typeface="华文新魏" pitchFamily="2" charset="-122"/>
                </a:rPr>
                <a:t>(1845--1900)</a:t>
              </a:r>
              <a:endParaRPr lang="zh-CN" altLang="en-US" sz="1200" b="1" dirty="0">
                <a:latin typeface="华文新魏" pitchFamily="2" charset="-122"/>
                <a:ea typeface="华文新魏" pitchFamily="2" charset="-122"/>
              </a:endParaRPr>
            </a:p>
          </p:txBody>
        </p:sp>
      </p:grpSp>
      <p:grpSp>
        <p:nvGrpSpPr>
          <p:cNvPr id="17" name="组合 16"/>
          <p:cNvGrpSpPr/>
          <p:nvPr/>
        </p:nvGrpSpPr>
        <p:grpSpPr>
          <a:xfrm>
            <a:off x="500034" y="357166"/>
            <a:ext cx="2341895" cy="2945309"/>
            <a:chOff x="611560" y="548680"/>
            <a:chExt cx="2484771" cy="3445351"/>
          </a:xfrm>
        </p:grpSpPr>
        <p:pic>
          <p:nvPicPr>
            <p:cNvPr id="160772" name="Picture 4" descr="倭仁"/>
            <p:cNvPicPr>
              <a:picLocks noChangeAspect="1" noChangeArrowheads="1"/>
            </p:cNvPicPr>
            <p:nvPr/>
          </p:nvPicPr>
          <p:blipFill>
            <a:blip r:embed="rId2" cstate="print"/>
            <a:srcRect/>
            <a:stretch>
              <a:fillRect/>
            </a:stretch>
          </p:blipFill>
          <p:spPr bwMode="auto">
            <a:xfrm>
              <a:off x="611560" y="548680"/>
              <a:ext cx="2484771" cy="3096344"/>
            </a:xfrm>
            <a:prstGeom prst="rect">
              <a:avLst/>
            </a:prstGeom>
            <a:noFill/>
          </p:spPr>
        </p:pic>
        <p:sp>
          <p:nvSpPr>
            <p:cNvPr id="10" name="矩形 9"/>
            <p:cNvSpPr/>
            <p:nvPr/>
          </p:nvSpPr>
          <p:spPr>
            <a:xfrm>
              <a:off x="1115616" y="3717032"/>
              <a:ext cx="1324402" cy="276999"/>
            </a:xfrm>
            <a:prstGeom prst="rect">
              <a:avLst/>
            </a:prstGeom>
          </p:spPr>
          <p:txBody>
            <a:bodyPr wrap="none">
              <a:spAutoFit/>
            </a:bodyPr>
            <a:lstStyle/>
            <a:p>
              <a:r>
                <a:rPr lang="zh-CN" altLang="en-US" sz="1200" b="1" dirty="0">
                  <a:latin typeface="华文新魏" pitchFamily="2" charset="-122"/>
                  <a:ea typeface="华文新魏" pitchFamily="2" charset="-122"/>
                </a:rPr>
                <a:t>倭仁</a:t>
              </a:r>
              <a:r>
                <a:rPr lang="en-US" altLang="zh-CN" sz="1200" b="1" dirty="0">
                  <a:latin typeface="华文新魏" pitchFamily="2" charset="-122"/>
                  <a:ea typeface="华文新魏" pitchFamily="2" charset="-122"/>
                </a:rPr>
                <a:t>(1804--1871)</a:t>
              </a:r>
              <a:endParaRPr lang="zh-CN" altLang="en-US" sz="1200" b="1" dirty="0">
                <a:latin typeface="华文新魏" pitchFamily="2" charset="-122"/>
                <a:ea typeface="华文新魏" pitchFamily="2" charset="-122"/>
              </a:endParaRPr>
            </a:p>
          </p:txBody>
        </p:sp>
      </p:grpSp>
      <p:grpSp>
        <p:nvGrpSpPr>
          <p:cNvPr id="4" name="组合 14"/>
          <p:cNvGrpSpPr/>
          <p:nvPr/>
        </p:nvGrpSpPr>
        <p:grpSpPr>
          <a:xfrm>
            <a:off x="428596" y="3500438"/>
            <a:ext cx="2379114" cy="2944145"/>
            <a:chOff x="4067944" y="3717032"/>
            <a:chExt cx="2304257" cy="3013303"/>
          </a:xfrm>
        </p:grpSpPr>
        <p:sp>
          <p:nvSpPr>
            <p:cNvPr id="11" name="矩形 10"/>
            <p:cNvSpPr/>
            <p:nvPr/>
          </p:nvSpPr>
          <p:spPr>
            <a:xfrm>
              <a:off x="4572000" y="6453336"/>
              <a:ext cx="1354858" cy="276999"/>
            </a:xfrm>
            <a:prstGeom prst="rect">
              <a:avLst/>
            </a:prstGeom>
          </p:spPr>
          <p:txBody>
            <a:bodyPr wrap="none">
              <a:spAutoFit/>
            </a:bodyPr>
            <a:lstStyle/>
            <a:p>
              <a:r>
                <a:rPr lang="zh-CN" altLang="en-US" sz="1200" b="1" dirty="0">
                  <a:latin typeface="华文新魏" pitchFamily="2" charset="-122"/>
                  <a:ea typeface="华文新魏" pitchFamily="2" charset="-122"/>
                </a:rPr>
                <a:t>崇绮</a:t>
              </a:r>
              <a:r>
                <a:rPr lang="en-US" altLang="zh-CN" sz="1200" b="1" dirty="0">
                  <a:latin typeface="华文新魏" pitchFamily="2" charset="-122"/>
                  <a:ea typeface="华文新魏" pitchFamily="2" charset="-122"/>
                </a:rPr>
                <a:t>(1829--1900)</a:t>
              </a:r>
              <a:endParaRPr lang="zh-CN" altLang="en-US" sz="1200" b="1" dirty="0">
                <a:latin typeface="华文新魏" pitchFamily="2" charset="-122"/>
                <a:ea typeface="华文新魏" pitchFamily="2" charset="-122"/>
              </a:endParaRPr>
            </a:p>
          </p:txBody>
        </p:sp>
        <p:pic>
          <p:nvPicPr>
            <p:cNvPr id="160776" name="Picture 8" descr="http://p2.so.qhmsg.com/bdr/_240_/t01df4951b30baa5cc7.jpg"/>
            <p:cNvPicPr>
              <a:picLocks noChangeAspect="1" noChangeArrowheads="1"/>
            </p:cNvPicPr>
            <p:nvPr/>
          </p:nvPicPr>
          <p:blipFill>
            <a:blip r:embed="rId3" cstate="print"/>
            <a:srcRect/>
            <a:stretch>
              <a:fillRect/>
            </a:stretch>
          </p:blipFill>
          <p:spPr bwMode="auto">
            <a:xfrm>
              <a:off x="4067944" y="3717032"/>
              <a:ext cx="2304257" cy="2736304"/>
            </a:xfrm>
            <a:prstGeom prst="rect">
              <a:avLst/>
            </a:prstGeom>
            <a:noFill/>
          </p:spPr>
        </p:pic>
      </p:grpSp>
      <p:sp>
        <p:nvSpPr>
          <p:cNvPr id="12" name="内容占位符 2"/>
          <p:cNvSpPr>
            <a:spLocks noGrp="1"/>
          </p:cNvSpPr>
          <p:nvPr>
            <p:ph sz="quarter" idx="1"/>
          </p:nvPr>
        </p:nvSpPr>
        <p:spPr>
          <a:xfrm>
            <a:off x="2857488" y="1500174"/>
            <a:ext cx="3500462" cy="1071570"/>
          </a:xfrm>
        </p:spPr>
        <p:txBody>
          <a:bodyPr>
            <a:noAutofit/>
          </a:bodyPr>
          <a:lstStyle/>
          <a:p>
            <a:r>
              <a:rPr lang="zh-CN" altLang="en-US" sz="2000" b="1" dirty="0">
                <a:latin typeface="华文新魏" pitchFamily="2" charset="-122"/>
                <a:ea typeface="华文新魏" pitchFamily="2" charset="-122"/>
              </a:rPr>
              <a:t>大学士倭仁的妻子已经九十岁，被侵略军百般侮辱而死。</a:t>
            </a:r>
            <a:endParaRPr lang="en-US" altLang="zh-CN" sz="2000" b="1" dirty="0">
              <a:latin typeface="华文新魏" pitchFamily="2" charset="-122"/>
              <a:ea typeface="华文新魏" pitchFamily="2" charset="-122"/>
            </a:endParaRPr>
          </a:p>
        </p:txBody>
      </p:sp>
      <p:sp>
        <p:nvSpPr>
          <p:cNvPr id="13" name="矩形 12"/>
          <p:cNvSpPr/>
          <p:nvPr/>
        </p:nvSpPr>
        <p:spPr>
          <a:xfrm>
            <a:off x="2857488" y="3929066"/>
            <a:ext cx="3000396" cy="1631216"/>
          </a:xfrm>
          <a:prstGeom prst="rect">
            <a:avLst/>
          </a:prstGeom>
        </p:spPr>
        <p:txBody>
          <a:bodyPr wrap="square">
            <a:spAutoFit/>
          </a:bodyPr>
          <a:lstStyle/>
          <a:p>
            <a:r>
              <a:rPr lang="zh-CN" altLang="en-US" sz="2000" b="1" dirty="0">
                <a:latin typeface="华文新魏" pitchFamily="2" charset="-122"/>
                <a:ea typeface="华文新魏" pitchFamily="2" charset="-122"/>
              </a:rPr>
              <a:t>同治帝皇后的父亲、户部尚书崇绮的妻子女儿被拘押到天坛，遭到八国联军数十人轮奸，归来后全家自尽。崇绮服毒自杀。</a:t>
            </a:r>
            <a:endParaRPr lang="en-US" altLang="zh-CN" sz="2000" b="1" dirty="0">
              <a:latin typeface="华文新魏" pitchFamily="2" charset="-122"/>
              <a:ea typeface="华文新魏" pitchFamily="2" charset="-122"/>
            </a:endParaRPr>
          </a:p>
        </p:txBody>
      </p:sp>
      <p:sp>
        <p:nvSpPr>
          <p:cNvPr id="14" name="矩形 13"/>
          <p:cNvSpPr/>
          <p:nvPr/>
        </p:nvSpPr>
        <p:spPr>
          <a:xfrm>
            <a:off x="6572264" y="4143380"/>
            <a:ext cx="2357454" cy="1323439"/>
          </a:xfrm>
          <a:prstGeom prst="rect">
            <a:avLst/>
          </a:prstGeom>
        </p:spPr>
        <p:txBody>
          <a:bodyPr wrap="square">
            <a:spAutoFit/>
          </a:bodyPr>
          <a:lstStyle/>
          <a:p>
            <a:r>
              <a:rPr lang="zh-CN" altLang="en-US" sz="2000" b="1" dirty="0">
                <a:latin typeface="华文新魏" pitchFamily="2" charset="-122"/>
                <a:ea typeface="华文新魏" pitchFamily="2" charset="-122"/>
              </a:rPr>
              <a:t>国子监祭酒王懿荣愤怒地说“岂能被所辱？”全家投井自尽。</a:t>
            </a:r>
            <a:endParaRPr lang="zh-CN" altLang="en-US" sz="2000" b="1" dirty="0">
              <a:latin typeface="华文新魏" pitchFamily="2" charset="-122"/>
              <a:ea typeface="华文新魏" pitchFamily="2"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51520" y="188640"/>
            <a:ext cx="8219256" cy="1008112"/>
          </a:xfrm>
        </p:spPr>
        <p:txBody>
          <a:bodyPr>
            <a:normAutofit/>
          </a:bodyPr>
          <a:lstStyle/>
          <a:p>
            <a:pPr eaLnBrk="1" hangingPunct="1"/>
            <a:r>
              <a:rPr lang="zh-CN" altLang="en-US" sz="4400" b="1" dirty="0"/>
              <a:t>（二）民族意识的觉醒</a:t>
            </a:r>
            <a:endParaRPr lang="zh-CN" altLang="en-US" sz="4400" b="1" dirty="0"/>
          </a:p>
        </p:txBody>
      </p:sp>
      <p:sp>
        <p:nvSpPr>
          <p:cNvPr id="143363" name="Rectangle 3"/>
          <p:cNvSpPr>
            <a:spLocks noGrp="1" noChangeArrowheads="1"/>
          </p:cNvSpPr>
          <p:nvPr>
            <p:ph sz="quarter" idx="1"/>
          </p:nvPr>
        </p:nvSpPr>
        <p:spPr>
          <a:xfrm>
            <a:off x="4644008" y="1556792"/>
            <a:ext cx="3888432" cy="1108720"/>
          </a:xfrm>
          <a:solidFill>
            <a:schemeClr val="bg1"/>
          </a:solidFill>
        </p:spPr>
        <p:txBody>
          <a:bodyPr/>
          <a:lstStyle/>
          <a:p>
            <a:pPr eaLnBrk="1" hangingPunct="1"/>
            <a:r>
              <a:rPr lang="zh-CN" altLang="en-US" sz="2400" b="1" dirty="0">
                <a:solidFill>
                  <a:srgbClr val="FF0000"/>
                </a:solidFill>
              </a:rPr>
              <a:t>鸦片战争</a:t>
            </a:r>
            <a:r>
              <a:rPr lang="zh-CN" altLang="en-US" sz="2400" b="1" dirty="0"/>
              <a:t>以后，先进的中国人开始</a:t>
            </a:r>
            <a:r>
              <a:rPr lang="zh-CN" altLang="en-US" sz="2400" b="1" dirty="0">
                <a:solidFill>
                  <a:srgbClr val="FF0000"/>
                </a:solidFill>
              </a:rPr>
              <a:t>睁眼看世界</a:t>
            </a:r>
            <a:r>
              <a:rPr lang="zh-CN" altLang="en-US" sz="2400" b="1" dirty="0"/>
              <a:t>；</a:t>
            </a:r>
            <a:endParaRPr lang="zh-CN" altLang="en-US" sz="2400" b="1" dirty="0"/>
          </a:p>
        </p:txBody>
      </p:sp>
      <p:sp>
        <p:nvSpPr>
          <p:cNvPr id="143365" name="Rectangle 5"/>
          <p:cNvSpPr>
            <a:spLocks noChangeArrowheads="1"/>
          </p:cNvSpPr>
          <p:nvPr/>
        </p:nvSpPr>
        <p:spPr bwMode="auto">
          <a:xfrm>
            <a:off x="323528" y="4725144"/>
            <a:ext cx="4320480" cy="1295400"/>
          </a:xfrm>
          <a:prstGeom prst="rect">
            <a:avLst/>
          </a:prstGeom>
          <a:solidFill>
            <a:srgbClr val="CCFFFF"/>
          </a:solidFill>
          <a:ln w="9525">
            <a:noFill/>
            <a:miter lim="800000"/>
          </a:ln>
        </p:spPr>
        <p:txBody>
          <a:bodyPr/>
          <a:lstStyle/>
          <a:p>
            <a:pPr marL="342900" indent="-342900">
              <a:spcBef>
                <a:spcPct val="20000"/>
              </a:spcBef>
              <a:buClr>
                <a:schemeClr val="accent1"/>
              </a:buClr>
              <a:buSzPct val="65000"/>
              <a:buFont typeface="Wingdings" panose="05000000000000000000" pitchFamily="2" charset="2"/>
              <a:buChar char="n"/>
            </a:pPr>
            <a:r>
              <a:rPr lang="zh-CN" altLang="en-US" sz="2400" b="1" dirty="0"/>
              <a:t>中日</a:t>
            </a:r>
            <a:r>
              <a:rPr lang="zh-CN" altLang="en-US" sz="2400" b="1" dirty="0">
                <a:solidFill>
                  <a:srgbClr val="FF0000"/>
                </a:solidFill>
              </a:rPr>
              <a:t>甲午战争</a:t>
            </a:r>
            <a:r>
              <a:rPr lang="zh-CN" altLang="en-US" sz="2400" b="1" dirty="0"/>
              <a:t>以后，中国人民的民族意识</a:t>
            </a:r>
            <a:r>
              <a:rPr lang="zh-CN" altLang="en-US" sz="2400" b="1" dirty="0">
                <a:solidFill>
                  <a:srgbClr val="FF0000"/>
                </a:solidFill>
              </a:rPr>
              <a:t>开始普遍觉醒</a:t>
            </a:r>
            <a:r>
              <a:rPr lang="zh-CN" altLang="en-US" sz="2400" b="1" dirty="0"/>
              <a:t>。</a:t>
            </a:r>
            <a:endParaRPr lang="zh-CN" altLang="en-US" sz="2400" b="1" dirty="0"/>
          </a:p>
        </p:txBody>
      </p:sp>
      <p:pic>
        <p:nvPicPr>
          <p:cNvPr id="143366" name="Picture 6" descr="20071029094806234"/>
          <p:cNvPicPr>
            <a:picLocks noChangeAspect="1" noChangeArrowheads="1"/>
          </p:cNvPicPr>
          <p:nvPr/>
        </p:nvPicPr>
        <p:blipFill>
          <a:blip r:embed="rId1" cstate="print"/>
          <a:srcRect/>
          <a:stretch>
            <a:fillRect/>
          </a:stretch>
        </p:blipFill>
        <p:spPr bwMode="auto">
          <a:xfrm>
            <a:off x="4716016" y="3573016"/>
            <a:ext cx="4248472" cy="2880320"/>
          </a:xfrm>
          <a:prstGeom prst="rect">
            <a:avLst/>
          </a:prstGeom>
          <a:noFill/>
          <a:ln w="9525">
            <a:noFill/>
            <a:miter lim="800000"/>
            <a:headEnd/>
            <a:tailEnd/>
          </a:ln>
        </p:spPr>
      </p:pic>
      <p:pic>
        <p:nvPicPr>
          <p:cNvPr id="279554" name="Picture 2" descr="http://inews.gtimg.com/newsapp_match/0/128592187/0"/>
          <p:cNvPicPr>
            <a:picLocks noChangeAspect="1" noChangeArrowheads="1"/>
          </p:cNvPicPr>
          <p:nvPr/>
        </p:nvPicPr>
        <p:blipFill>
          <a:blip r:embed="rId2" cstate="print"/>
          <a:srcRect/>
          <a:stretch>
            <a:fillRect/>
          </a:stretch>
        </p:blipFill>
        <p:spPr bwMode="auto">
          <a:xfrm>
            <a:off x="251520" y="1268760"/>
            <a:ext cx="4320480" cy="2900466"/>
          </a:xfrm>
          <a:prstGeom prst="rect">
            <a:avLst/>
          </a:prstGeom>
          <a:noFill/>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9" name="Rectangle 5"/>
          <p:cNvSpPr>
            <a:spLocks noGrp="1" noChangeArrowheads="1"/>
          </p:cNvSpPr>
          <p:nvPr>
            <p:ph type="title"/>
          </p:nvPr>
        </p:nvSpPr>
        <p:spPr>
          <a:xfrm>
            <a:off x="323528" y="304800"/>
            <a:ext cx="8363272" cy="1371600"/>
          </a:xfrm>
          <a:noFill/>
        </p:spPr>
        <p:txBody>
          <a:bodyPr>
            <a:normAutofit fontScale="90000"/>
          </a:bodyPr>
          <a:lstStyle/>
          <a:p>
            <a:pPr eaLnBrk="1" hangingPunct="1"/>
            <a:r>
              <a:rPr lang="en-US" altLang="zh-CN" sz="4400" b="1" dirty="0">
                <a:solidFill>
                  <a:schemeClr val="tx1"/>
                </a:solidFill>
              </a:rPr>
              <a:t>1</a:t>
            </a:r>
            <a:r>
              <a:rPr lang="zh-CN" altLang="en-US" sz="4400" b="1" dirty="0">
                <a:solidFill>
                  <a:schemeClr val="tx1"/>
                </a:solidFill>
              </a:rPr>
              <a:t>、</a:t>
            </a:r>
            <a:r>
              <a:rPr lang="zh-CN" altLang="en-US" sz="4400" b="1" dirty="0">
                <a:solidFill>
                  <a:schemeClr val="tx1"/>
                </a:solidFill>
                <a:latin typeface="Arial" panose="020B0604020202020204" pitchFamily="34" charset="0"/>
              </a:rPr>
              <a:t>“</a:t>
            </a:r>
            <a:r>
              <a:rPr lang="zh-CN" altLang="en-US" sz="4400" b="1" dirty="0">
                <a:solidFill>
                  <a:schemeClr val="tx1"/>
                </a:solidFill>
              </a:rPr>
              <a:t>师夷长技以制夷</a:t>
            </a:r>
            <a:r>
              <a:rPr lang="zh-CN" altLang="en-US" sz="4400" b="1" dirty="0">
                <a:solidFill>
                  <a:schemeClr val="tx1"/>
                </a:solidFill>
                <a:latin typeface="Arial" panose="020B0604020202020204" pitchFamily="34" charset="0"/>
              </a:rPr>
              <a:t>”</a:t>
            </a:r>
            <a:r>
              <a:rPr lang="zh-CN" altLang="en-US" sz="4400" b="1" dirty="0">
                <a:solidFill>
                  <a:schemeClr val="tx1"/>
                </a:solidFill>
              </a:rPr>
              <a:t>的主张和早期的维新思想</a:t>
            </a:r>
            <a:endParaRPr lang="zh-CN" altLang="en-US" sz="3800" b="1" dirty="0">
              <a:solidFill>
                <a:schemeClr val="tx1"/>
              </a:solidFill>
            </a:endParaRPr>
          </a:p>
        </p:txBody>
      </p:sp>
      <p:sp>
        <p:nvSpPr>
          <p:cNvPr id="144386" name="Rectangle 2"/>
          <p:cNvSpPr>
            <a:spLocks noGrp="1" noChangeArrowheads="1"/>
          </p:cNvSpPr>
          <p:nvPr>
            <p:ph sz="quarter" idx="1"/>
          </p:nvPr>
        </p:nvSpPr>
        <p:spPr>
          <a:xfrm>
            <a:off x="467544" y="2895600"/>
            <a:ext cx="5184576" cy="3341712"/>
          </a:xfrm>
        </p:spPr>
        <p:txBody>
          <a:bodyPr>
            <a:noAutofit/>
          </a:bodyPr>
          <a:lstStyle/>
          <a:p>
            <a:pPr eaLnBrk="1" hangingPunct="1"/>
            <a:r>
              <a:rPr lang="zh-CN" altLang="en-US" sz="2800" b="1" dirty="0"/>
              <a:t>①</a:t>
            </a:r>
            <a:r>
              <a:rPr lang="zh-CN" altLang="en-US" sz="2800" b="1" dirty="0">
                <a:solidFill>
                  <a:srgbClr val="FF0000"/>
                </a:solidFill>
              </a:rPr>
              <a:t>林则徐</a:t>
            </a:r>
            <a:r>
              <a:rPr lang="zh-CN" altLang="en-US" sz="2800" b="1" dirty="0"/>
              <a:t>是近代中国睁眼看世界的第一人。</a:t>
            </a:r>
            <a:endParaRPr lang="zh-CN" altLang="en-US" sz="2800" b="1" dirty="0"/>
          </a:p>
          <a:p>
            <a:pPr lvl="1" eaLnBrk="1" hangingPunct="1"/>
            <a:r>
              <a:rPr lang="zh-CN" altLang="en-US" sz="2400" b="1" dirty="0"/>
              <a:t>组织人翻译西方书刊。</a:t>
            </a:r>
            <a:endParaRPr lang="zh-CN" altLang="en-US" sz="2400" b="1" dirty="0"/>
          </a:p>
          <a:p>
            <a:pPr lvl="1" eaLnBrk="1" hangingPunct="1"/>
            <a:r>
              <a:rPr lang="zh-CN" altLang="en-US" sz="2400" b="1" dirty="0"/>
              <a:t>主持节译英国人慕瑞的</a:t>
            </a:r>
            <a:r>
              <a:rPr lang="en-US" altLang="zh-CN" sz="2400" b="1" dirty="0"/>
              <a:t>《</a:t>
            </a:r>
            <a:r>
              <a:rPr lang="zh-CN" altLang="en-US" sz="2400" b="1" dirty="0"/>
              <a:t>地理大全</a:t>
            </a:r>
            <a:r>
              <a:rPr lang="en-US" altLang="zh-CN" sz="2400" b="1" dirty="0"/>
              <a:t>》</a:t>
            </a:r>
            <a:r>
              <a:rPr lang="zh-CN" altLang="en-US" sz="2400" b="1" dirty="0"/>
              <a:t>，编成</a:t>
            </a:r>
            <a:r>
              <a:rPr lang="en-US" altLang="zh-CN" sz="2400" b="1" dirty="0">
                <a:solidFill>
                  <a:srgbClr val="FF0000"/>
                </a:solidFill>
              </a:rPr>
              <a:t>《</a:t>
            </a:r>
            <a:r>
              <a:rPr lang="zh-CN" altLang="en-US" sz="2400" b="1" dirty="0">
                <a:solidFill>
                  <a:srgbClr val="FF0000"/>
                </a:solidFill>
              </a:rPr>
              <a:t>四洲志</a:t>
            </a:r>
            <a:r>
              <a:rPr lang="en-US" altLang="zh-CN" b="1" dirty="0">
                <a:solidFill>
                  <a:srgbClr val="FF0000"/>
                </a:solidFill>
              </a:rPr>
              <a:t>》</a:t>
            </a:r>
            <a:r>
              <a:rPr lang="zh-CN" altLang="en-US" b="1" dirty="0"/>
              <a:t>，叙述了世界五大洲</a:t>
            </a:r>
            <a:r>
              <a:rPr lang="en-US" altLang="zh-CN" b="1" dirty="0"/>
              <a:t>30</a:t>
            </a:r>
            <a:r>
              <a:rPr lang="zh-CN" altLang="en-US" b="1" dirty="0"/>
              <a:t>多个国家的地理、历史。</a:t>
            </a:r>
            <a:endParaRPr lang="zh-CN" altLang="en-US" b="1" dirty="0"/>
          </a:p>
        </p:txBody>
      </p:sp>
      <p:pic>
        <p:nvPicPr>
          <p:cNvPr id="144387" name="Picture 3" descr="四洲志"/>
          <p:cNvPicPr>
            <a:picLocks noChangeAspect="1" noChangeArrowheads="1"/>
          </p:cNvPicPr>
          <p:nvPr/>
        </p:nvPicPr>
        <p:blipFill>
          <a:blip r:embed="rId1" cstate="print"/>
          <a:srcRect/>
          <a:stretch>
            <a:fillRect/>
          </a:stretch>
        </p:blipFill>
        <p:spPr bwMode="auto">
          <a:xfrm>
            <a:off x="5940152" y="2874580"/>
            <a:ext cx="2676798" cy="3373820"/>
          </a:xfrm>
          <a:prstGeom prst="rect">
            <a:avLst/>
          </a:prstGeom>
          <a:noFill/>
          <a:ln w="9525">
            <a:noFill/>
            <a:miter lim="800000"/>
            <a:headEnd/>
            <a:tailEnd/>
          </a:ln>
        </p:spPr>
      </p:pic>
      <p:sp>
        <p:nvSpPr>
          <p:cNvPr id="144388" name="Rectangle 4"/>
          <p:cNvSpPr>
            <a:spLocks noChangeArrowheads="1"/>
          </p:cNvSpPr>
          <p:nvPr/>
        </p:nvSpPr>
        <p:spPr bwMode="auto">
          <a:xfrm>
            <a:off x="251520" y="1844824"/>
            <a:ext cx="7273280" cy="549275"/>
          </a:xfrm>
          <a:prstGeom prst="rect">
            <a:avLst/>
          </a:prstGeom>
          <a:noFill/>
          <a:ln w="9525">
            <a:noFill/>
            <a:miter lim="800000"/>
          </a:ln>
        </p:spPr>
        <p:txBody>
          <a:bodyPr wrap="square">
            <a:spAutoFit/>
          </a:bodyPr>
          <a:lstStyle/>
          <a:p>
            <a:pPr marL="342900" indent="-342900">
              <a:spcBef>
                <a:spcPct val="20000"/>
              </a:spcBef>
              <a:buClr>
                <a:schemeClr val="accent1"/>
              </a:buClr>
              <a:buSzPct val="65000"/>
            </a:pPr>
            <a:r>
              <a:rPr lang="zh-CN" altLang="en-US" sz="3000" b="1" dirty="0">
                <a:solidFill>
                  <a:schemeClr val="tx2"/>
                </a:solidFill>
                <a:latin typeface="+mn-ea"/>
              </a:rPr>
              <a:t>（</a:t>
            </a:r>
            <a:r>
              <a:rPr lang="en-US" altLang="zh-CN" sz="3000" b="1" dirty="0">
                <a:solidFill>
                  <a:schemeClr val="tx2"/>
                </a:solidFill>
                <a:latin typeface="+mn-ea"/>
              </a:rPr>
              <a:t>1</a:t>
            </a:r>
            <a:r>
              <a:rPr lang="zh-CN" altLang="en-US" sz="3000" b="1" dirty="0">
                <a:solidFill>
                  <a:schemeClr val="tx2"/>
                </a:solidFill>
                <a:latin typeface="+mn-ea"/>
              </a:rPr>
              <a:t>）“师夷长技以制夷”的主张</a:t>
            </a:r>
            <a:endParaRPr lang="zh-CN" altLang="en-US" sz="3000" b="1" dirty="0">
              <a:solidFill>
                <a:schemeClr val="tx2"/>
              </a:solidFill>
              <a:latin typeface="+mn-ea"/>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251520" y="2276872"/>
            <a:ext cx="7056784" cy="1139825"/>
          </a:xfrm>
        </p:spPr>
        <p:txBody>
          <a:bodyPr>
            <a:normAutofit/>
          </a:bodyPr>
          <a:lstStyle/>
          <a:p>
            <a:pPr algn="ctr" eaLnBrk="1" hangingPunct="1"/>
            <a:r>
              <a:rPr lang="en-US" altLang="zh-CN" sz="3800" b="1" dirty="0"/>
              <a:t>《</a:t>
            </a:r>
            <a:r>
              <a:rPr lang="zh-CN" altLang="en-US" sz="3800" b="1" dirty="0"/>
              <a:t>赴戍登程口占示家人</a:t>
            </a:r>
            <a:r>
              <a:rPr lang="en-US" altLang="zh-CN" sz="3800" b="1" dirty="0"/>
              <a:t>》(</a:t>
            </a:r>
            <a:r>
              <a:rPr lang="zh-CN" altLang="en-US" sz="3800" b="1" dirty="0"/>
              <a:t>二）</a:t>
            </a:r>
            <a:br>
              <a:rPr lang="en-US" altLang="zh-CN" sz="3800" b="1" dirty="0"/>
            </a:br>
            <a:r>
              <a:rPr lang="zh-CN" altLang="en-US" sz="2400" b="1" dirty="0"/>
              <a:t>林则徐</a:t>
            </a:r>
            <a:endParaRPr lang="zh-CN" altLang="en-US" sz="2400" b="1" dirty="0"/>
          </a:p>
        </p:txBody>
      </p:sp>
      <p:sp>
        <p:nvSpPr>
          <p:cNvPr id="145411" name="Rectangle 3"/>
          <p:cNvSpPr>
            <a:spLocks noGrp="1" noChangeArrowheads="1"/>
          </p:cNvSpPr>
          <p:nvPr>
            <p:ph sz="quarter" idx="1"/>
          </p:nvPr>
        </p:nvSpPr>
        <p:spPr>
          <a:xfrm>
            <a:off x="395536" y="3501008"/>
            <a:ext cx="7543800" cy="2743200"/>
          </a:xfrm>
        </p:spPr>
        <p:txBody>
          <a:bodyPr/>
          <a:lstStyle/>
          <a:p>
            <a:pPr eaLnBrk="1" hangingPunct="1"/>
            <a:r>
              <a:rPr lang="zh-CN" altLang="en-US" b="1" dirty="0"/>
              <a:t>力微任重久神疲，再竭衰庸定不支。</a:t>
            </a:r>
            <a:endParaRPr lang="zh-CN" altLang="en-US" b="1" dirty="0"/>
          </a:p>
          <a:p>
            <a:pPr eaLnBrk="1" hangingPunct="1"/>
            <a:r>
              <a:rPr lang="zh-CN" altLang="en-US" b="1" dirty="0">
                <a:solidFill>
                  <a:srgbClr val="FF0000"/>
                </a:solidFill>
              </a:rPr>
              <a:t>苟利国家生死以，岂因祸福避趋之</a:t>
            </a:r>
            <a:r>
              <a:rPr lang="zh-CN" altLang="en-US" b="1" dirty="0"/>
              <a:t>。</a:t>
            </a:r>
            <a:endParaRPr lang="zh-CN" altLang="en-US" b="1" dirty="0"/>
          </a:p>
          <a:p>
            <a:r>
              <a:rPr lang="zh-CN" altLang="en-US" b="1" dirty="0"/>
              <a:t>谪</a:t>
            </a:r>
            <a:r>
              <a:rPr lang="en-US" altLang="zh-CN" b="1" dirty="0"/>
              <a:t>(</a:t>
            </a:r>
            <a:r>
              <a:rPr lang="en-US" altLang="zh-CN" dirty="0" err="1"/>
              <a:t>zhé</a:t>
            </a:r>
            <a:r>
              <a:rPr lang="en-US" altLang="zh-CN" dirty="0"/>
              <a:t>)</a:t>
            </a:r>
            <a:r>
              <a:rPr lang="zh-CN" altLang="en-US" b="1" dirty="0"/>
              <a:t>居正是君恩厚，养拙刚于戍</a:t>
            </a:r>
            <a:r>
              <a:rPr lang="zh-CN" altLang="en-US" sz="1800" b="1" dirty="0"/>
              <a:t>（sh</a:t>
            </a:r>
            <a:r>
              <a:rPr lang="en-US" altLang="zh-CN" sz="1800" b="1" dirty="0"/>
              <a:t>ù</a:t>
            </a:r>
            <a:r>
              <a:rPr lang="zh-CN" altLang="en-US" sz="1800" b="1" dirty="0"/>
              <a:t>）</a:t>
            </a:r>
            <a:r>
              <a:rPr lang="zh-CN" altLang="en-US" b="1" dirty="0"/>
              <a:t>卒宜。</a:t>
            </a:r>
            <a:endParaRPr lang="zh-CN" altLang="en-US" b="1" dirty="0"/>
          </a:p>
          <a:p>
            <a:pPr eaLnBrk="1" hangingPunct="1"/>
            <a:r>
              <a:rPr lang="zh-CN" altLang="en-US" b="1" dirty="0"/>
              <a:t>戏与山妻谈故事，试吟断送老头皮。</a:t>
            </a:r>
            <a:endParaRPr lang="zh-CN" altLang="en-US" b="1" dirty="0"/>
          </a:p>
        </p:txBody>
      </p:sp>
      <p:grpSp>
        <p:nvGrpSpPr>
          <p:cNvPr id="11" name="组合 10"/>
          <p:cNvGrpSpPr/>
          <p:nvPr/>
        </p:nvGrpSpPr>
        <p:grpSpPr>
          <a:xfrm>
            <a:off x="323529" y="332657"/>
            <a:ext cx="1894930" cy="1440160"/>
            <a:chOff x="323529" y="332657"/>
            <a:chExt cx="1894930" cy="1440160"/>
          </a:xfrm>
        </p:grpSpPr>
        <p:pic>
          <p:nvPicPr>
            <p:cNvPr id="145414" name="Picture 5" descr="练习1"/>
            <p:cNvPicPr>
              <a:picLocks noChangeAspect="1" noChangeArrowheads="1"/>
            </p:cNvPicPr>
            <p:nvPr/>
          </p:nvPicPr>
          <p:blipFill>
            <a:blip r:embed="rId1" cstate="print"/>
            <a:srcRect/>
            <a:stretch>
              <a:fillRect/>
            </a:stretch>
          </p:blipFill>
          <p:spPr bwMode="auto">
            <a:xfrm>
              <a:off x="323529" y="332657"/>
              <a:ext cx="1894930" cy="1440160"/>
            </a:xfrm>
            <a:prstGeom prst="rect">
              <a:avLst/>
            </a:prstGeom>
            <a:noFill/>
            <a:ln w="9525">
              <a:noFill/>
              <a:miter lim="800000"/>
              <a:headEnd/>
              <a:tailEnd/>
            </a:ln>
          </p:spPr>
        </p:pic>
        <p:sp>
          <p:nvSpPr>
            <p:cNvPr id="148486" name="Rectangle 6" descr="信纸"/>
            <p:cNvSpPr>
              <a:spLocks noChangeArrowheads="1"/>
            </p:cNvSpPr>
            <p:nvPr/>
          </p:nvSpPr>
          <p:spPr bwMode="auto">
            <a:xfrm>
              <a:off x="683568" y="692696"/>
              <a:ext cx="1080120" cy="518764"/>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endParaRPr>
            </a:p>
          </p:txBody>
        </p:sp>
      </p:grpSp>
      <p:grpSp>
        <p:nvGrpSpPr>
          <p:cNvPr id="10" name="组合 9"/>
          <p:cNvGrpSpPr/>
          <p:nvPr/>
        </p:nvGrpSpPr>
        <p:grpSpPr>
          <a:xfrm>
            <a:off x="5940152" y="188640"/>
            <a:ext cx="3055331" cy="2437239"/>
            <a:chOff x="5940152" y="188640"/>
            <a:chExt cx="3055331" cy="2437239"/>
          </a:xfrm>
        </p:grpSpPr>
        <p:pic>
          <p:nvPicPr>
            <p:cNvPr id="8" name="Picture 3" descr="u=936185216,1718470666&amp;fm=23&amp;gp=0"/>
            <p:cNvPicPr>
              <a:picLocks noChangeAspect="1" noChangeArrowheads="1"/>
            </p:cNvPicPr>
            <p:nvPr/>
          </p:nvPicPr>
          <p:blipFill>
            <a:blip r:embed="rId2" cstate="print"/>
            <a:srcRect/>
            <a:stretch>
              <a:fillRect/>
            </a:stretch>
          </p:blipFill>
          <p:spPr bwMode="auto">
            <a:xfrm>
              <a:off x="5940152" y="188640"/>
              <a:ext cx="3055331" cy="2332236"/>
            </a:xfrm>
            <a:prstGeom prst="rect">
              <a:avLst/>
            </a:prstGeom>
            <a:noFill/>
            <a:ln w="9525">
              <a:noFill/>
              <a:miter lim="800000"/>
              <a:headEnd/>
              <a:tailEnd/>
            </a:ln>
          </p:spPr>
        </p:pic>
        <p:sp>
          <p:nvSpPr>
            <p:cNvPr id="9" name="矩形 8"/>
            <p:cNvSpPr/>
            <p:nvPr/>
          </p:nvSpPr>
          <p:spPr>
            <a:xfrm>
              <a:off x="7236296" y="2348880"/>
              <a:ext cx="1704313" cy="276999"/>
            </a:xfrm>
            <a:prstGeom prst="rect">
              <a:avLst/>
            </a:prstGeom>
          </p:spPr>
          <p:txBody>
            <a:bodyPr wrap="none">
              <a:spAutoFit/>
            </a:bodyPr>
            <a:lstStyle/>
            <a:p>
              <a:r>
                <a:rPr lang="zh-CN" altLang="en-US" sz="1200" b="1" dirty="0"/>
                <a:t>林则徐（</a:t>
              </a:r>
              <a:r>
                <a:rPr lang="en-US" altLang="zh-CN" sz="1200" b="1" dirty="0"/>
                <a:t>1785--1850</a:t>
              </a:r>
              <a:r>
                <a:rPr lang="zh-CN" altLang="en-US" sz="1200" b="1" dirty="0"/>
                <a:t>）</a:t>
              </a:r>
              <a:endParaRPr lang="zh-CN" altLang="en-US" sz="1200" dirty="0"/>
            </a:p>
          </p:txBody>
        </p:sp>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3346" name="Picture 2" descr="http://img1.voc.com.cn/UpLoadFile/2016/01/22/201601221105353998.jpg">
            <a:hlinkClick r:id="rId1"/>
          </p:cNvPr>
          <p:cNvPicPr>
            <a:picLocks noChangeAspect="1" noChangeArrowheads="1"/>
          </p:cNvPicPr>
          <p:nvPr/>
        </p:nvPicPr>
        <p:blipFill>
          <a:blip r:embed="rId2" cstate="print"/>
          <a:srcRect/>
          <a:stretch>
            <a:fillRect/>
          </a:stretch>
        </p:blipFill>
        <p:spPr bwMode="auto">
          <a:xfrm>
            <a:off x="5143504" y="428604"/>
            <a:ext cx="3857620" cy="2893216"/>
          </a:xfrm>
          <a:prstGeom prst="rect">
            <a:avLst/>
          </a:prstGeom>
          <a:noFill/>
        </p:spPr>
      </p:pic>
      <p:sp>
        <p:nvSpPr>
          <p:cNvPr id="6" name="矩形 5"/>
          <p:cNvSpPr/>
          <p:nvPr/>
        </p:nvSpPr>
        <p:spPr>
          <a:xfrm>
            <a:off x="5929322" y="3357562"/>
            <a:ext cx="2509020" cy="246221"/>
          </a:xfrm>
          <a:prstGeom prst="rect">
            <a:avLst/>
          </a:prstGeom>
        </p:spPr>
        <p:txBody>
          <a:bodyPr wrap="none">
            <a:spAutoFit/>
          </a:bodyPr>
          <a:lstStyle/>
          <a:p>
            <a:r>
              <a:rPr lang="en-US" altLang="zh-CN" sz="1000" b="1" dirty="0"/>
              <a:t>1849</a:t>
            </a:r>
            <a:r>
              <a:rPr lang="zh-CN" altLang="en-US" sz="1000" b="1" dirty="0"/>
              <a:t>年林则徐、左宗棠湘江夜话纵论大势</a:t>
            </a:r>
            <a:endParaRPr lang="zh-CN" altLang="en-US" sz="1000" b="1" dirty="0"/>
          </a:p>
        </p:txBody>
      </p:sp>
      <p:grpSp>
        <p:nvGrpSpPr>
          <p:cNvPr id="8" name="组合 7"/>
          <p:cNvGrpSpPr/>
          <p:nvPr/>
        </p:nvGrpSpPr>
        <p:grpSpPr>
          <a:xfrm>
            <a:off x="323528" y="1988840"/>
            <a:ext cx="3888432" cy="4392488"/>
            <a:chOff x="323528" y="1988840"/>
            <a:chExt cx="3888432" cy="4392488"/>
          </a:xfrm>
        </p:grpSpPr>
        <p:sp>
          <p:nvSpPr>
            <p:cNvPr id="7" name="云形标注 6"/>
            <p:cNvSpPr/>
            <p:nvPr/>
          </p:nvSpPr>
          <p:spPr>
            <a:xfrm>
              <a:off x="323528" y="1988840"/>
              <a:ext cx="3888432" cy="4392488"/>
            </a:xfrm>
            <a:prstGeom prst="cloudCallout">
              <a:avLst>
                <a:gd name="adj1" fmla="val 119087"/>
                <a:gd name="adj2" fmla="val -502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1600" y="2852936"/>
              <a:ext cx="2808312" cy="2585323"/>
            </a:xfrm>
            <a:prstGeom prst="rect">
              <a:avLst/>
            </a:prstGeom>
          </p:spPr>
          <p:txBody>
            <a:bodyPr wrap="square">
              <a:spAutoFit/>
            </a:bodyPr>
            <a:lstStyle/>
            <a:p>
              <a:r>
                <a:rPr lang="zh-CN" altLang="en-US" b="1" dirty="0"/>
                <a:t>“西域屯政不修，地利未尽，以致沃饶之区，不能富强。” “终为中国患者，其俄罗斯乎？吾老矣，空有御俄之志，终无成就之日，数年来留心人才，欲将此重任托付</a:t>
              </a:r>
              <a:r>
                <a:rPr lang="en-US" altLang="zh-CN" b="1" dirty="0"/>
                <a:t>……</a:t>
              </a:r>
              <a:r>
                <a:rPr lang="zh-CN" altLang="en-US" b="1" dirty="0"/>
                <a:t>东南洋夷，能御之者或有人；西定新疆，舍君莫属！”</a:t>
              </a:r>
              <a:endParaRPr lang="zh-CN" altLang="en-US" b="1" dirty="0"/>
            </a:p>
          </p:txBody>
        </p:sp>
      </p:grpSp>
      <p:sp>
        <p:nvSpPr>
          <p:cNvPr id="9" name="矩形 8"/>
          <p:cNvSpPr/>
          <p:nvPr/>
        </p:nvSpPr>
        <p:spPr>
          <a:xfrm>
            <a:off x="4286248" y="4643446"/>
            <a:ext cx="4572000" cy="1200329"/>
          </a:xfrm>
          <a:prstGeom prst="rect">
            <a:avLst/>
          </a:prstGeom>
        </p:spPr>
        <p:txBody>
          <a:bodyPr>
            <a:spAutoFit/>
          </a:bodyPr>
          <a:lstStyle/>
          <a:p>
            <a:r>
              <a:rPr lang="zh-CN" altLang="en-US" b="1" dirty="0"/>
              <a:t>附公者不皆君子，间公者必是小人。忧国如家，二百余年遗直在；</a:t>
            </a:r>
            <a:br>
              <a:rPr lang="zh-CN" altLang="en-US" b="1" dirty="0"/>
            </a:br>
            <a:r>
              <a:rPr lang="zh-CN" altLang="en-US" b="1" dirty="0"/>
              <a:t>庙堂倚之为长城，草野望之若时雨。出师未捷，八千里路大星颓。</a:t>
            </a:r>
            <a:endParaRPr lang="zh-CN" altLang="en-US" b="1"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323528" y="274638"/>
            <a:ext cx="8363272" cy="922114"/>
          </a:xfrm>
        </p:spPr>
        <p:txBody>
          <a:bodyPr/>
          <a:lstStyle/>
          <a:p>
            <a:pPr eaLnBrk="1" hangingPunct="1"/>
            <a:r>
              <a:rPr lang="zh-CN" altLang="en-US" b="1" dirty="0">
                <a:solidFill>
                  <a:schemeClr val="tx1"/>
                </a:solidFill>
              </a:rPr>
              <a:t>②魏源与《海国图志》</a:t>
            </a:r>
            <a:endParaRPr lang="zh-CN" altLang="en-US" b="1" dirty="0">
              <a:solidFill>
                <a:schemeClr val="tx1"/>
              </a:solidFill>
            </a:endParaRPr>
          </a:p>
        </p:txBody>
      </p:sp>
      <p:sp>
        <p:nvSpPr>
          <p:cNvPr id="146435" name="Rectangle 3"/>
          <p:cNvSpPr>
            <a:spLocks noGrp="1" noChangeArrowheads="1"/>
          </p:cNvSpPr>
          <p:nvPr>
            <p:ph sz="quarter" idx="1"/>
          </p:nvPr>
        </p:nvSpPr>
        <p:spPr>
          <a:xfrm>
            <a:off x="323528" y="1628800"/>
            <a:ext cx="3240360" cy="4536504"/>
          </a:xfrm>
        </p:spPr>
        <p:txBody>
          <a:bodyPr>
            <a:normAutofit fontScale="92500" lnSpcReduction="10000"/>
          </a:bodyPr>
          <a:lstStyle/>
          <a:p>
            <a:pPr eaLnBrk="1" hangingPunct="1"/>
            <a:r>
              <a:rPr lang="en-US" altLang="zh-CN" sz="2600" b="1" dirty="0"/>
              <a:t>1843</a:t>
            </a:r>
            <a:r>
              <a:rPr lang="zh-CN" altLang="en-US" sz="2600" b="1" dirty="0"/>
              <a:t>年</a:t>
            </a:r>
            <a:r>
              <a:rPr lang="en-US" altLang="zh-CN" sz="2600" b="1" dirty="0"/>
              <a:t>1</a:t>
            </a:r>
            <a:r>
              <a:rPr lang="zh-CN" altLang="en-US" sz="2600" b="1" dirty="0"/>
              <a:t>月编成</a:t>
            </a:r>
            <a:r>
              <a:rPr lang="en-US" altLang="zh-CN" sz="2600" b="1" dirty="0"/>
              <a:t>《</a:t>
            </a:r>
            <a:r>
              <a:rPr lang="zh-CN" altLang="en-US" sz="2600" b="1" dirty="0"/>
              <a:t>海国图志</a:t>
            </a:r>
            <a:r>
              <a:rPr lang="en-US" altLang="zh-CN" sz="2600" b="1" dirty="0"/>
              <a:t>》</a:t>
            </a:r>
            <a:r>
              <a:rPr lang="zh-CN" altLang="en-US" sz="2600" b="1" dirty="0"/>
              <a:t>，内容除包括世界各国的历史、地理以外，还有总结鸦片战争经验教训、论述海防战略战术的</a:t>
            </a:r>
            <a:r>
              <a:rPr lang="en-US" altLang="zh-CN" sz="2600" b="1" dirty="0"/>
              <a:t>《</a:t>
            </a:r>
            <a:r>
              <a:rPr lang="zh-CN" altLang="en-US" sz="2600" b="1" dirty="0"/>
              <a:t>筹海篇</a:t>
            </a:r>
            <a:r>
              <a:rPr lang="en-US" altLang="zh-CN" sz="2600" b="1" dirty="0"/>
              <a:t>》</a:t>
            </a:r>
            <a:r>
              <a:rPr lang="zh-CN" altLang="en-US" sz="2600" b="1" dirty="0"/>
              <a:t>，翻译西人论述的</a:t>
            </a:r>
            <a:r>
              <a:rPr lang="en-US" altLang="zh-CN" sz="2600" b="1" dirty="0"/>
              <a:t>《</a:t>
            </a:r>
            <a:r>
              <a:rPr lang="zh-CN" altLang="en-US" sz="2600" b="1" dirty="0"/>
              <a:t>夷情备采</a:t>
            </a:r>
            <a:r>
              <a:rPr lang="en-US" altLang="zh-CN" sz="2600" b="1" dirty="0"/>
              <a:t>》</a:t>
            </a:r>
            <a:r>
              <a:rPr lang="zh-CN" altLang="en-US" sz="2600" b="1" dirty="0"/>
              <a:t>及西洋科技船炮图说等。</a:t>
            </a:r>
            <a:endParaRPr lang="en-US" altLang="zh-CN" sz="2600" b="1" dirty="0"/>
          </a:p>
          <a:p>
            <a:pPr eaLnBrk="1" hangingPunct="1"/>
            <a:r>
              <a:rPr lang="zh-CN" altLang="en-US" sz="2600" b="1" dirty="0"/>
              <a:t>提出“</a:t>
            </a:r>
            <a:r>
              <a:rPr lang="zh-CN" altLang="en-US" sz="2600" b="1" dirty="0">
                <a:solidFill>
                  <a:srgbClr val="FF0000"/>
                </a:solidFill>
              </a:rPr>
              <a:t>师夷长技以制夷</a:t>
            </a:r>
            <a:r>
              <a:rPr lang="zh-CN" altLang="en-US" sz="2600" b="1" dirty="0"/>
              <a:t>”。</a:t>
            </a:r>
            <a:endParaRPr lang="zh-CN" altLang="en-US" sz="2600" b="1" dirty="0"/>
          </a:p>
          <a:p>
            <a:pPr eaLnBrk="1" hangingPunct="1"/>
            <a:endParaRPr lang="zh-CN" altLang="en-US" sz="2600" dirty="0"/>
          </a:p>
        </p:txBody>
      </p:sp>
      <p:sp>
        <p:nvSpPr>
          <p:cNvPr id="146437" name="Rectangle 6"/>
          <p:cNvSpPr>
            <a:spLocks noChangeArrowheads="1"/>
          </p:cNvSpPr>
          <p:nvPr/>
        </p:nvSpPr>
        <p:spPr bwMode="auto">
          <a:xfrm>
            <a:off x="3923928" y="4437112"/>
            <a:ext cx="4991472" cy="1887488"/>
          </a:xfrm>
          <a:prstGeom prst="rect">
            <a:avLst/>
          </a:prstGeom>
          <a:noFill/>
          <a:ln w="9525">
            <a:noFill/>
            <a:miter lim="800000"/>
          </a:ln>
        </p:spPr>
        <p:txBody>
          <a:bodyPr/>
          <a:lstStyle/>
          <a:p>
            <a:pPr marL="342900" indent="-342900">
              <a:spcBef>
                <a:spcPct val="20000"/>
              </a:spcBef>
              <a:buClr>
                <a:schemeClr val="accent1"/>
              </a:buClr>
              <a:buSzPct val="65000"/>
              <a:buFont typeface="Wingdings" panose="05000000000000000000" pitchFamily="2" charset="2"/>
              <a:buChar char="n"/>
            </a:pPr>
            <a:r>
              <a:rPr lang="zh-CN" altLang="en-US" sz="2100" b="1" dirty="0">
                <a:latin typeface="+mn-ea"/>
              </a:rPr>
              <a:t>“呜呼</a:t>
            </a:r>
            <a:r>
              <a:rPr lang="en-US" altLang="zh-CN" sz="2100" b="1" dirty="0">
                <a:latin typeface="+mn-ea"/>
              </a:rPr>
              <a:t>!</a:t>
            </a:r>
            <a:r>
              <a:rPr lang="zh-CN" altLang="en-US" sz="2100" b="1" dirty="0">
                <a:latin typeface="+mn-ea"/>
              </a:rPr>
              <a:t>忠智之士，忧国著书，未为其君之用，反落他邦。吾不独为默深（魏源）悲矣，亦为清帝悲之。” </a:t>
            </a:r>
            <a:endParaRPr lang="zh-CN" altLang="en-US" sz="2100" b="1" dirty="0">
              <a:latin typeface="+mn-ea"/>
            </a:endParaRPr>
          </a:p>
          <a:p>
            <a:pPr marL="342900" indent="-342900">
              <a:spcBef>
                <a:spcPct val="20000"/>
              </a:spcBef>
              <a:buClr>
                <a:schemeClr val="accent1"/>
              </a:buClr>
              <a:buSzPct val="65000"/>
              <a:buFont typeface="Wingdings" panose="05000000000000000000" pitchFamily="2" charset="2"/>
              <a:buChar char="n"/>
            </a:pPr>
            <a:r>
              <a:rPr lang="en-US" altLang="zh-CN" sz="2100" b="1" dirty="0">
                <a:latin typeface="+mn-ea"/>
              </a:rPr>
              <a:t>              ----</a:t>
            </a:r>
            <a:r>
              <a:rPr lang="zh-CN" altLang="en-US" sz="2100" b="1" dirty="0">
                <a:latin typeface="+mn-ea"/>
              </a:rPr>
              <a:t>盐谷宕阴（日）翻刻</a:t>
            </a:r>
            <a:r>
              <a:rPr lang="en-US" altLang="zh-CN" sz="2100" b="1" dirty="0">
                <a:latin typeface="+mn-ea"/>
              </a:rPr>
              <a:t>《</a:t>
            </a:r>
            <a:r>
              <a:rPr lang="zh-CN" altLang="en-US" sz="2100" b="1" dirty="0">
                <a:latin typeface="+mn-ea"/>
              </a:rPr>
              <a:t>海国图志</a:t>
            </a:r>
            <a:r>
              <a:rPr lang="en-US" altLang="zh-CN" sz="2100" b="1" dirty="0">
                <a:latin typeface="+mn-ea"/>
              </a:rPr>
              <a:t>》</a:t>
            </a:r>
            <a:r>
              <a:rPr lang="zh-CN" altLang="en-US" sz="2100" b="1" dirty="0">
                <a:latin typeface="+mn-ea"/>
              </a:rPr>
              <a:t>序</a:t>
            </a:r>
            <a:endParaRPr lang="zh-CN" altLang="en-US" sz="2100" b="1" dirty="0">
              <a:latin typeface="+mn-ea"/>
            </a:endParaRPr>
          </a:p>
        </p:txBody>
      </p:sp>
      <p:grpSp>
        <p:nvGrpSpPr>
          <p:cNvPr id="10" name="组合 9"/>
          <p:cNvGrpSpPr/>
          <p:nvPr/>
        </p:nvGrpSpPr>
        <p:grpSpPr>
          <a:xfrm>
            <a:off x="3923928" y="1340768"/>
            <a:ext cx="4983858" cy="3023592"/>
            <a:chOff x="3923928" y="1340768"/>
            <a:chExt cx="4983858" cy="3023592"/>
          </a:xfrm>
        </p:grpSpPr>
        <p:grpSp>
          <p:nvGrpSpPr>
            <p:cNvPr id="2" name="Group 7"/>
            <p:cNvGrpSpPr/>
            <p:nvPr/>
          </p:nvGrpSpPr>
          <p:grpSpPr bwMode="auto">
            <a:xfrm>
              <a:off x="3923928" y="1340768"/>
              <a:ext cx="4683820" cy="3023592"/>
              <a:chOff x="2112" y="720"/>
              <a:chExt cx="3537" cy="2256"/>
            </a:xfrm>
          </p:grpSpPr>
          <p:pic>
            <p:nvPicPr>
              <p:cNvPr id="146439" name="Picture 4" descr="2513_1277206140Tbjn"/>
              <p:cNvPicPr>
                <a:picLocks noChangeAspect="1" noChangeArrowheads="1"/>
              </p:cNvPicPr>
              <p:nvPr/>
            </p:nvPicPr>
            <p:blipFill>
              <a:blip r:embed="rId1" cstate="print"/>
              <a:srcRect/>
              <a:stretch>
                <a:fillRect/>
              </a:stretch>
            </p:blipFill>
            <p:spPr bwMode="auto">
              <a:xfrm>
                <a:off x="2112" y="864"/>
                <a:ext cx="1826" cy="2112"/>
              </a:xfrm>
              <a:prstGeom prst="rect">
                <a:avLst/>
              </a:prstGeom>
              <a:noFill/>
              <a:ln w="9525">
                <a:noFill/>
                <a:miter lim="800000"/>
                <a:headEnd/>
                <a:tailEnd/>
              </a:ln>
            </p:spPr>
          </p:pic>
          <p:pic>
            <p:nvPicPr>
              <p:cNvPr id="146440" name="Picture 5" descr="01000000000000119080298551557_s"/>
              <p:cNvPicPr>
                <a:picLocks noChangeAspect="1" noChangeArrowheads="1"/>
              </p:cNvPicPr>
              <p:nvPr/>
            </p:nvPicPr>
            <p:blipFill>
              <a:blip r:embed="rId2" cstate="print"/>
              <a:srcRect/>
              <a:stretch>
                <a:fillRect/>
              </a:stretch>
            </p:blipFill>
            <p:spPr bwMode="auto">
              <a:xfrm>
                <a:off x="3888" y="720"/>
                <a:ext cx="1761" cy="2064"/>
              </a:xfrm>
              <a:prstGeom prst="rect">
                <a:avLst/>
              </a:prstGeom>
              <a:noFill/>
              <a:ln w="9525">
                <a:noFill/>
                <a:miter lim="800000"/>
                <a:headEnd/>
                <a:tailEnd/>
              </a:ln>
            </p:spPr>
          </p:pic>
        </p:grpSp>
        <p:sp>
          <p:nvSpPr>
            <p:cNvPr id="9" name="矩形 8"/>
            <p:cNvSpPr/>
            <p:nvPr/>
          </p:nvSpPr>
          <p:spPr>
            <a:xfrm>
              <a:off x="7668344" y="3861048"/>
              <a:ext cx="1239442" cy="276999"/>
            </a:xfrm>
            <a:prstGeom prst="rect">
              <a:avLst/>
            </a:prstGeom>
          </p:spPr>
          <p:txBody>
            <a:bodyPr wrap="none">
              <a:spAutoFit/>
            </a:bodyPr>
            <a:lstStyle/>
            <a:p>
              <a:r>
                <a:rPr lang="zh-CN" altLang="en-US" sz="1200" b="1" dirty="0">
                  <a:latin typeface="+mn-ea"/>
                </a:rPr>
                <a:t>（</a:t>
              </a:r>
              <a:r>
                <a:rPr lang="en-US" altLang="zh-CN" sz="1200" b="1" dirty="0">
                  <a:latin typeface="+mn-ea"/>
                </a:rPr>
                <a:t>1794--1857</a:t>
              </a:r>
              <a:r>
                <a:rPr lang="zh-CN" altLang="en-US" sz="1200" b="1" dirty="0">
                  <a:latin typeface="+mn-ea"/>
                </a:rPr>
                <a:t>）</a:t>
              </a:r>
              <a:endParaRPr lang="zh-CN" altLang="en-US" sz="1200" b="1" dirty="0">
                <a:latin typeface="+mn-ea"/>
              </a:endParaRPr>
            </a:p>
          </p:txBody>
        </p:sp>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95536" y="1556792"/>
            <a:ext cx="8147248" cy="3672408"/>
          </a:xfrm>
        </p:spPr>
        <p:txBody>
          <a:bodyPr>
            <a:normAutofit fontScale="62500" lnSpcReduction="20000"/>
          </a:bodyPr>
          <a:lstStyle/>
          <a:p>
            <a:r>
              <a:rPr lang="en-US" altLang="zh-CN" sz="3200" b="1" dirty="0"/>
              <a:t>1851</a:t>
            </a:r>
            <a:r>
              <a:rPr lang="zh-CN" altLang="en-US" sz="3200" b="1" dirty="0"/>
              <a:t>年的某天，一艘中国商船在日本长崎港接受入港检查时，被查到了</a:t>
            </a:r>
            <a:r>
              <a:rPr lang="en-US" altLang="zh-CN" sz="3200" b="1" dirty="0"/>
              <a:t>3</a:t>
            </a:r>
            <a:r>
              <a:rPr lang="zh-CN" altLang="en-US" sz="3200" b="1" dirty="0"/>
              <a:t>部</a:t>
            </a:r>
            <a:r>
              <a:rPr lang="en-US" altLang="zh-CN" sz="3200" b="1" dirty="0"/>
              <a:t>《</a:t>
            </a:r>
            <a:r>
              <a:rPr lang="zh-CN" altLang="en-US" sz="3200" b="1" dirty="0"/>
              <a:t>海国图志</a:t>
            </a:r>
            <a:r>
              <a:rPr lang="en-US" altLang="zh-CN" sz="3200" b="1" dirty="0"/>
              <a:t>》</a:t>
            </a:r>
            <a:r>
              <a:rPr lang="zh-CN" altLang="en-US" sz="3200" b="1" dirty="0"/>
              <a:t>，随即被当成违禁品克扣下来。</a:t>
            </a:r>
            <a:endParaRPr lang="zh-CN" altLang="en-US" sz="3200" b="1" dirty="0"/>
          </a:p>
          <a:p>
            <a:r>
              <a:rPr lang="en-US" altLang="zh-CN" sz="3200" b="1" dirty="0"/>
              <a:t>……</a:t>
            </a:r>
            <a:r>
              <a:rPr lang="zh-CN" altLang="en-US" sz="3200" b="1" dirty="0"/>
              <a:t>据现在可以看到的资料，</a:t>
            </a:r>
            <a:r>
              <a:rPr lang="en-US" altLang="zh-CN" sz="3200" b="1" dirty="0"/>
              <a:t>《</a:t>
            </a:r>
            <a:r>
              <a:rPr lang="zh-CN" altLang="en-US" sz="3200" b="1" dirty="0"/>
              <a:t>海国图志</a:t>
            </a:r>
            <a:r>
              <a:rPr lang="en-US" altLang="zh-CN" sz="3200" b="1" dirty="0"/>
              <a:t>》</a:t>
            </a:r>
            <a:r>
              <a:rPr lang="zh-CN" altLang="en-US" sz="3200" b="1" dirty="0"/>
              <a:t>在日本大受欢迎。据</a:t>
            </a:r>
            <a:r>
              <a:rPr lang="en-US" altLang="zh-CN" sz="3200" b="1" dirty="0"/>
              <a:t>《</a:t>
            </a:r>
            <a:r>
              <a:rPr lang="zh-CN" altLang="en-US" sz="3200" b="1" dirty="0"/>
              <a:t>江户时代日中秘话</a:t>
            </a:r>
            <a:r>
              <a:rPr lang="en-US" altLang="zh-CN" sz="3200" b="1" dirty="0"/>
              <a:t>》</a:t>
            </a:r>
            <a:r>
              <a:rPr lang="zh-CN" altLang="en-US" sz="3200" b="1" dirty="0"/>
              <a:t>记载，</a:t>
            </a:r>
            <a:r>
              <a:rPr lang="en-US" altLang="zh-CN" sz="3200" b="1" dirty="0"/>
              <a:t>《</a:t>
            </a:r>
            <a:r>
              <a:rPr lang="zh-CN" altLang="en-US" sz="3200" b="1" dirty="0"/>
              <a:t>海国图志</a:t>
            </a:r>
            <a:r>
              <a:rPr lang="en-US" altLang="zh-CN" sz="3200" b="1" dirty="0"/>
              <a:t>》“</a:t>
            </a:r>
            <a:r>
              <a:rPr lang="zh-CN" altLang="en-US" sz="3200" b="1" dirty="0"/>
              <a:t>到了江户则身价百倍，成为急需的御用之书”。从</a:t>
            </a:r>
            <a:r>
              <a:rPr lang="en-US" altLang="zh-CN" sz="3200" b="1" dirty="0"/>
              <a:t>1854</a:t>
            </a:r>
            <a:r>
              <a:rPr lang="zh-CN" altLang="en-US" sz="3200" b="1" dirty="0"/>
              <a:t>年到</a:t>
            </a:r>
            <a:r>
              <a:rPr lang="en-US" altLang="zh-CN" sz="3200" b="1" dirty="0"/>
              <a:t>1856</a:t>
            </a:r>
            <a:r>
              <a:rPr lang="zh-CN" altLang="en-US" sz="3200" b="1" dirty="0"/>
              <a:t>年，短短数年，日本出版的</a:t>
            </a:r>
            <a:r>
              <a:rPr lang="en-US" altLang="zh-CN" sz="3200" b="1" dirty="0"/>
              <a:t>《</a:t>
            </a:r>
            <a:r>
              <a:rPr lang="zh-CN" altLang="en-US" sz="3200" b="1" dirty="0"/>
              <a:t>海国图志</a:t>
            </a:r>
            <a:r>
              <a:rPr lang="en-US" altLang="zh-CN" sz="3200" b="1" dirty="0"/>
              <a:t>》</a:t>
            </a:r>
            <a:r>
              <a:rPr lang="zh-CN" altLang="en-US" sz="3200" b="1" dirty="0"/>
              <a:t>选本就有</a:t>
            </a:r>
            <a:r>
              <a:rPr lang="en-US" altLang="zh-CN" sz="3200" b="1" dirty="0"/>
              <a:t>21</a:t>
            </a:r>
            <a:r>
              <a:rPr lang="zh-CN" altLang="en-US" sz="3200" b="1" dirty="0"/>
              <a:t>个版本，占同一时期日本出版的世界史地著作的一半；到</a:t>
            </a:r>
            <a:r>
              <a:rPr lang="en-US" altLang="zh-CN" sz="3200" b="1" dirty="0"/>
              <a:t>1859</a:t>
            </a:r>
            <a:r>
              <a:rPr lang="zh-CN" altLang="en-US" sz="3200" b="1" dirty="0"/>
              <a:t>年，同样一部书的价格涨了近</a:t>
            </a:r>
            <a:r>
              <a:rPr lang="en-US" altLang="zh-CN" sz="3200" b="1" dirty="0"/>
              <a:t>3</a:t>
            </a:r>
            <a:r>
              <a:rPr lang="zh-CN" altLang="en-US" sz="3200" b="1" dirty="0"/>
              <a:t>倍。</a:t>
            </a:r>
            <a:r>
              <a:rPr lang="en-US" altLang="zh-CN" sz="3200" b="1" dirty="0"/>
              <a:t>《</a:t>
            </a:r>
            <a:r>
              <a:rPr lang="zh-CN" altLang="en-US" sz="3200" b="1" dirty="0"/>
              <a:t>海国图志</a:t>
            </a:r>
            <a:r>
              <a:rPr lang="en-US" altLang="zh-CN" sz="3200" b="1" dirty="0"/>
              <a:t>》</a:t>
            </a:r>
            <a:r>
              <a:rPr lang="zh-CN" altLang="en-US" sz="3200" b="1" dirty="0"/>
              <a:t>在日本迅速畅销，成为日本官员和学者共同研读的一部“有用之书”。</a:t>
            </a:r>
            <a:endParaRPr lang="zh-CN" altLang="en-US" sz="3200" b="1" dirty="0"/>
          </a:p>
          <a:p>
            <a:r>
              <a:rPr lang="zh-CN" altLang="en-US" sz="3200" b="1" dirty="0"/>
              <a:t>更为重要的是，当时日本著名的维新思想家</a:t>
            </a:r>
            <a:r>
              <a:rPr lang="zh-CN" altLang="en-US" sz="3200" b="1" dirty="0">
                <a:solidFill>
                  <a:srgbClr val="FF0000"/>
                </a:solidFill>
              </a:rPr>
              <a:t>佐久间象山</a:t>
            </a:r>
            <a:r>
              <a:rPr lang="zh-CN" altLang="en-US" sz="3200" b="1" dirty="0"/>
              <a:t>利用</a:t>
            </a:r>
            <a:r>
              <a:rPr lang="en-US" altLang="zh-CN" sz="3200" b="1" dirty="0"/>
              <a:t>《</a:t>
            </a:r>
            <a:r>
              <a:rPr lang="zh-CN" altLang="en-US" sz="3200" b="1" dirty="0"/>
              <a:t>海国图志</a:t>
            </a:r>
            <a:r>
              <a:rPr lang="en-US" altLang="zh-CN" sz="3200" b="1" dirty="0"/>
              <a:t>》</a:t>
            </a:r>
            <a:r>
              <a:rPr lang="zh-CN" altLang="en-US" sz="3200" b="1" dirty="0"/>
              <a:t>提供的世界知识，结合日本实际，提出了维新改革主张，掀开了日本明治维新的序幕</a:t>
            </a:r>
            <a:r>
              <a:rPr lang="en-US" altLang="zh-CN" sz="3200" b="1" dirty="0"/>
              <a:t>……</a:t>
            </a:r>
            <a:endParaRPr lang="en-US" altLang="zh-CN" sz="3200" b="1" dirty="0"/>
          </a:p>
          <a:p>
            <a:r>
              <a:rPr lang="en-US" altLang="zh-CN" sz="2900" b="1" dirty="0"/>
              <a:t>                  ----</a:t>
            </a:r>
            <a:r>
              <a:rPr lang="zh-CN" altLang="en-US" sz="2900" b="1" dirty="0"/>
              <a:t>苗晓雨：</a:t>
            </a:r>
            <a:r>
              <a:rPr lang="en-US" altLang="zh-CN" sz="2900" b="1" dirty="0"/>
              <a:t>《</a:t>
            </a:r>
            <a:r>
              <a:rPr lang="zh-CN" altLang="en-US" sz="2900" b="1" dirty="0"/>
              <a:t>近代中国错过了</a:t>
            </a:r>
            <a:r>
              <a:rPr lang="en-US" altLang="zh-CN" sz="2900" b="1" dirty="0"/>
              <a:t>&lt;</a:t>
            </a:r>
            <a:r>
              <a:rPr lang="zh-CN" altLang="en-US" sz="2900" b="1" dirty="0"/>
              <a:t>海国图志</a:t>
            </a:r>
            <a:r>
              <a:rPr lang="en-US" altLang="zh-CN" sz="2900" b="1" dirty="0"/>
              <a:t>&gt;》,</a:t>
            </a:r>
            <a:r>
              <a:rPr lang="zh-CN" altLang="en-US" sz="2900" b="1" dirty="0"/>
              <a:t>载</a:t>
            </a:r>
            <a:r>
              <a:rPr lang="en-US" altLang="zh-CN" sz="2900" b="1" dirty="0"/>
              <a:t>《</a:t>
            </a:r>
            <a:r>
              <a:rPr lang="zh-CN" altLang="en-US" sz="2900" b="1" dirty="0"/>
              <a:t>中国青年报</a:t>
            </a:r>
            <a:r>
              <a:rPr lang="en-US" altLang="zh-CN" sz="2900" b="1" dirty="0"/>
              <a:t>》</a:t>
            </a:r>
            <a:r>
              <a:rPr lang="zh-CN" altLang="en-US" sz="2900" b="1" dirty="0"/>
              <a:t>，</a:t>
            </a:r>
            <a:r>
              <a:rPr lang="en-US" altLang="zh-CN" sz="2900" b="1" dirty="0"/>
              <a:t>2011-04-19</a:t>
            </a:r>
            <a:endParaRPr lang="zh-CN" altLang="en-US" sz="2900" b="1" dirty="0"/>
          </a:p>
        </p:txBody>
      </p:sp>
      <p:grpSp>
        <p:nvGrpSpPr>
          <p:cNvPr id="4" name="组合 3"/>
          <p:cNvGrpSpPr/>
          <p:nvPr/>
        </p:nvGrpSpPr>
        <p:grpSpPr>
          <a:xfrm>
            <a:off x="323529" y="332657"/>
            <a:ext cx="1584175" cy="1080119"/>
            <a:chOff x="323529" y="332657"/>
            <a:chExt cx="1894930" cy="1440160"/>
          </a:xfrm>
        </p:grpSpPr>
        <p:pic>
          <p:nvPicPr>
            <p:cNvPr id="5" name="Picture 5" descr="练习1"/>
            <p:cNvPicPr>
              <a:picLocks noChangeAspect="1" noChangeArrowheads="1"/>
            </p:cNvPicPr>
            <p:nvPr/>
          </p:nvPicPr>
          <p:blipFill>
            <a:blip r:embed="rId1" cstate="print"/>
            <a:srcRect/>
            <a:stretch>
              <a:fillRect/>
            </a:stretch>
          </p:blipFill>
          <p:spPr bwMode="auto">
            <a:xfrm>
              <a:off x="323529" y="332657"/>
              <a:ext cx="1894930" cy="1440160"/>
            </a:xfrm>
            <a:prstGeom prst="rect">
              <a:avLst/>
            </a:prstGeom>
            <a:noFill/>
            <a:ln w="9525">
              <a:noFill/>
              <a:miter lim="800000"/>
              <a:headEnd/>
              <a:tailEnd/>
            </a:ln>
          </p:spPr>
        </p:pic>
        <p:sp>
          <p:nvSpPr>
            <p:cNvPr id="6" name="Rectangle 6" descr="信纸"/>
            <p:cNvSpPr>
              <a:spLocks noChangeArrowheads="1"/>
            </p:cNvSpPr>
            <p:nvPr/>
          </p:nvSpPr>
          <p:spPr bwMode="auto">
            <a:xfrm>
              <a:off x="495794" y="524677"/>
              <a:ext cx="1276491" cy="615554"/>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400" b="1" dirty="0">
                  <a:solidFill>
                    <a:srgbClr val="800000"/>
                  </a:solidFill>
                  <a:latin typeface="华文新魏" pitchFamily="2" charset="-122"/>
                  <a:ea typeface="华文新魏" pitchFamily="2" charset="-122"/>
                </a:rPr>
                <a:t>材料</a:t>
              </a:r>
              <a:endParaRPr lang="zh-CN" altLang="en-US" sz="2400" b="1" dirty="0">
                <a:solidFill>
                  <a:srgbClr val="800000"/>
                </a:solidFill>
                <a:latin typeface="华文新魏" pitchFamily="2" charset="-122"/>
                <a:ea typeface="华文新魏" pitchFamily="2" charset="-122"/>
              </a:endParaRPr>
            </a:p>
          </p:txBody>
        </p:sp>
      </p:gr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0" name="Rectangle 2"/>
          <p:cNvSpPr>
            <a:spLocks noGrp="1" noChangeArrowheads="1"/>
          </p:cNvSpPr>
          <p:nvPr>
            <p:ph type="body" idx="4294967295"/>
          </p:nvPr>
        </p:nvSpPr>
        <p:spPr>
          <a:xfrm>
            <a:off x="323528" y="1412776"/>
            <a:ext cx="3384376" cy="4320480"/>
          </a:xfrm>
        </p:spPr>
        <p:txBody>
          <a:bodyPr>
            <a:normAutofit lnSpcReduction="10000"/>
          </a:bodyPr>
          <a:lstStyle/>
          <a:p>
            <a:pPr eaLnBrk="1" hangingPunct="1">
              <a:lnSpc>
                <a:spcPct val="110000"/>
              </a:lnSpc>
              <a:buFont typeface="Wingdings" panose="05000000000000000000" pitchFamily="2" charset="2"/>
              <a:buNone/>
              <a:defRPr/>
            </a:pPr>
            <a:r>
              <a:rPr lang="zh-CN" altLang="en-US" sz="2600" b="1" dirty="0">
                <a:latin typeface="黑体" panose="02010609060101010101" pitchFamily="49" charset="-122"/>
                <a:ea typeface="黑体" panose="02010609060101010101" pitchFamily="49" charset="-122"/>
              </a:rPr>
              <a:t>     </a:t>
            </a:r>
            <a:r>
              <a:rPr lang="en-US" altLang="zh-CN" sz="2600" b="1" dirty="0">
                <a:latin typeface="华文新魏" pitchFamily="2" charset="-122"/>
                <a:ea typeface="华文新魏" pitchFamily="2" charset="-122"/>
              </a:rPr>
              <a:t>《</a:t>
            </a:r>
            <a:r>
              <a:rPr lang="zh-CN" altLang="en-US" sz="2600" b="1" dirty="0">
                <a:latin typeface="华文新魏" pitchFamily="2" charset="-122"/>
                <a:ea typeface="华文新魏" pitchFamily="2" charset="-122"/>
              </a:rPr>
              <a:t>瀛环志略</a:t>
            </a:r>
            <a:r>
              <a:rPr lang="en-US" altLang="zh-CN" sz="2600" b="1" dirty="0">
                <a:latin typeface="华文新魏" pitchFamily="2" charset="-122"/>
                <a:ea typeface="华文新魏" pitchFamily="2" charset="-122"/>
              </a:rPr>
              <a:t>》10</a:t>
            </a:r>
            <a:r>
              <a:rPr lang="zh-CN" altLang="en-US" sz="2600" b="1" dirty="0">
                <a:latin typeface="华文新魏" pitchFamily="2" charset="-122"/>
                <a:ea typeface="华文新魏" pitchFamily="2" charset="-122"/>
              </a:rPr>
              <a:t>卷全面系统地介绍了世界近</a:t>
            </a:r>
            <a:r>
              <a:rPr lang="en-US" altLang="zh-CN" sz="2600" b="1" dirty="0">
                <a:latin typeface="华文新魏" pitchFamily="2" charset="-122"/>
                <a:ea typeface="华文新魏" pitchFamily="2" charset="-122"/>
              </a:rPr>
              <a:t>80</a:t>
            </a:r>
            <a:r>
              <a:rPr lang="zh-CN" altLang="en-US" sz="2600" b="1" dirty="0">
                <a:latin typeface="华文新魏" pitchFamily="2" charset="-122"/>
                <a:ea typeface="华文新魏" pitchFamily="2" charset="-122"/>
              </a:rPr>
              <a:t>个国家和地区的地理位置、历史变迁、经济文化、风土人情、英国的两院制和美国的民主制度。时人把它和</a:t>
            </a:r>
            <a:r>
              <a:rPr lang="en-US" altLang="zh-CN" sz="2600" b="1" dirty="0">
                <a:latin typeface="华文新魏" pitchFamily="2" charset="-122"/>
                <a:ea typeface="华文新魏" pitchFamily="2" charset="-122"/>
              </a:rPr>
              <a:t>《</a:t>
            </a:r>
            <a:r>
              <a:rPr lang="zh-CN" altLang="en-US" sz="2600" b="1" dirty="0">
                <a:latin typeface="华文新魏" pitchFamily="2" charset="-122"/>
                <a:ea typeface="华文新魏" pitchFamily="2" charset="-122"/>
              </a:rPr>
              <a:t>海国图志</a:t>
            </a:r>
            <a:r>
              <a:rPr lang="en-US" altLang="zh-CN" sz="2600" b="1" dirty="0">
                <a:latin typeface="华文新魏" pitchFamily="2" charset="-122"/>
                <a:ea typeface="华文新魏" pitchFamily="2" charset="-122"/>
              </a:rPr>
              <a:t>》</a:t>
            </a:r>
            <a:r>
              <a:rPr lang="zh-CN" altLang="en-US" sz="2600" b="1" dirty="0">
                <a:latin typeface="华文新魏" pitchFamily="2" charset="-122"/>
                <a:ea typeface="华文新魏" pitchFamily="2" charset="-122"/>
              </a:rPr>
              <a:t>相提并论</a:t>
            </a:r>
            <a:r>
              <a:rPr lang="zh-CN" altLang="en-US" sz="2600" b="1" dirty="0">
                <a:latin typeface="黑体" panose="02010609060101010101" pitchFamily="49" charset="-122"/>
                <a:ea typeface="黑体" panose="02010609060101010101" pitchFamily="49" charset="-122"/>
              </a:rPr>
              <a:t>。</a:t>
            </a:r>
            <a:endParaRPr lang="zh-CN" altLang="en-US" sz="2600" b="1" dirty="0">
              <a:latin typeface="黑体" panose="02010609060101010101" pitchFamily="49" charset="-122"/>
              <a:ea typeface="黑体" panose="02010609060101010101" pitchFamily="49" charset="-122"/>
            </a:endParaRPr>
          </a:p>
        </p:txBody>
      </p:sp>
      <p:pic>
        <p:nvPicPr>
          <p:cNvPr id="147459" name="Picture 3" descr="xujishe"/>
          <p:cNvPicPr>
            <a:picLocks noChangeAspect="1" noChangeArrowheads="1"/>
          </p:cNvPicPr>
          <p:nvPr/>
        </p:nvPicPr>
        <p:blipFill>
          <a:blip r:embed="rId1" cstate="print"/>
          <a:srcRect/>
          <a:stretch>
            <a:fillRect/>
          </a:stretch>
        </p:blipFill>
        <p:spPr bwMode="auto">
          <a:xfrm>
            <a:off x="6444208" y="2214071"/>
            <a:ext cx="2128019" cy="2774896"/>
          </a:xfrm>
          <a:prstGeom prst="rect">
            <a:avLst/>
          </a:prstGeom>
          <a:noFill/>
          <a:ln w="9525">
            <a:noFill/>
            <a:miter lim="800000"/>
            <a:headEnd/>
            <a:tailEnd/>
          </a:ln>
        </p:spPr>
      </p:pic>
      <p:sp>
        <p:nvSpPr>
          <p:cNvPr id="150532" name="Text Box 4"/>
          <p:cNvSpPr txBox="1">
            <a:spLocks noChangeArrowheads="1"/>
          </p:cNvSpPr>
          <p:nvPr/>
        </p:nvSpPr>
        <p:spPr bwMode="auto">
          <a:xfrm>
            <a:off x="6444208" y="5181600"/>
            <a:ext cx="2156867" cy="276999"/>
          </a:xfrm>
          <a:prstGeom prst="rect">
            <a:avLst/>
          </a:prstGeom>
          <a:noFill/>
          <a:ln w="9525">
            <a:noFill/>
            <a:miter lim="800000"/>
          </a:ln>
        </p:spPr>
        <p:txBody>
          <a:bodyPr wrap="square">
            <a:spAutoFit/>
          </a:bodyPr>
          <a:lstStyle/>
          <a:p>
            <a:pPr>
              <a:buFont typeface="Arial" panose="020B0604020202020204" pitchFamily="34" charset="0"/>
              <a:buNone/>
              <a:defRPr/>
            </a:pPr>
            <a:r>
              <a:rPr lang="zh-CN" altLang="en-US" sz="1200" b="1" dirty="0">
                <a:effectLst>
                  <a:outerShdw blurRad="38100" dist="38100" dir="2700000" algn="tl">
                    <a:srgbClr val="C0C0C0"/>
                  </a:outerShdw>
                </a:effectLst>
                <a:latin typeface="+mn-ea"/>
              </a:rPr>
              <a:t>徐继畬（</a:t>
            </a:r>
            <a:r>
              <a:rPr lang="en-US" altLang="zh-CN" sz="1200" b="1" dirty="0">
                <a:effectLst>
                  <a:outerShdw blurRad="38100" dist="38100" dir="2700000" algn="tl">
                    <a:srgbClr val="C0C0C0"/>
                  </a:outerShdw>
                </a:effectLst>
                <a:latin typeface="+mn-ea"/>
              </a:rPr>
              <a:t> </a:t>
            </a:r>
            <a:r>
              <a:rPr lang="en-US" altLang="zh-CN" sz="1200" b="1" dirty="0" err="1">
                <a:effectLst>
                  <a:outerShdw blurRad="38100" dist="38100" dir="2700000" algn="tl">
                    <a:srgbClr val="C0C0C0"/>
                  </a:outerShdw>
                </a:effectLst>
                <a:latin typeface="+mn-ea"/>
              </a:rPr>
              <a:t>yú</a:t>
            </a:r>
            <a:r>
              <a:rPr lang="en-US" altLang="zh-CN" sz="1200" b="1" dirty="0">
                <a:effectLst>
                  <a:outerShdw blurRad="38100" dist="38100" dir="2700000" algn="tl">
                    <a:srgbClr val="C0C0C0"/>
                  </a:outerShdw>
                </a:effectLst>
                <a:latin typeface="+mn-ea"/>
              </a:rPr>
              <a:t> </a:t>
            </a:r>
            <a:r>
              <a:rPr lang="zh-CN" altLang="en-US" sz="1200" b="1" dirty="0">
                <a:effectLst>
                  <a:outerShdw blurRad="38100" dist="38100" dir="2700000" algn="tl">
                    <a:srgbClr val="C0C0C0"/>
                  </a:outerShdw>
                </a:effectLst>
                <a:latin typeface="+mn-ea"/>
              </a:rPr>
              <a:t>，</a:t>
            </a:r>
            <a:r>
              <a:rPr lang="en-US" altLang="zh-CN" sz="1200" b="1" dirty="0">
                <a:effectLst>
                  <a:outerShdw blurRad="38100" dist="38100" dir="2700000" algn="tl">
                    <a:srgbClr val="C0C0C0"/>
                  </a:outerShdw>
                </a:effectLst>
                <a:latin typeface="+mn-ea"/>
              </a:rPr>
              <a:t>1795--1873</a:t>
            </a:r>
            <a:r>
              <a:rPr lang="zh-CN" altLang="en-US" sz="1200" b="1" dirty="0">
                <a:effectLst>
                  <a:outerShdw blurRad="38100" dist="38100" dir="2700000" algn="tl">
                    <a:srgbClr val="C0C0C0"/>
                  </a:outerShdw>
                </a:effectLst>
                <a:latin typeface="+mn-ea"/>
              </a:rPr>
              <a:t>） </a:t>
            </a:r>
            <a:endParaRPr lang="zh-CN" altLang="en-US" sz="1200" b="1" dirty="0">
              <a:effectLst>
                <a:outerShdw blurRad="38100" dist="38100" dir="2700000" algn="tl">
                  <a:srgbClr val="C0C0C0"/>
                </a:outerShdw>
              </a:effectLst>
              <a:latin typeface="+mn-ea"/>
            </a:endParaRPr>
          </a:p>
        </p:txBody>
      </p:sp>
      <p:pic>
        <p:nvPicPr>
          <p:cNvPr id="273410" name="Picture 2" descr="https://gss1.bdstatic.com/-vo3dSag_xI4khGkpoWK1HF6hhy/baike/c0%3Dbaike72%2C5%2C5%2C72%2C24/sign=7b3f006b5343fbf2d121ae71d117a1e5/c2cec3fdfc0392456bebc46c8794a4c27d1e2572.jpg"/>
          <p:cNvPicPr>
            <a:picLocks noChangeAspect="1" noChangeArrowheads="1"/>
          </p:cNvPicPr>
          <p:nvPr/>
        </p:nvPicPr>
        <p:blipFill>
          <a:blip r:embed="rId2" cstate="print"/>
          <a:srcRect/>
          <a:stretch>
            <a:fillRect/>
          </a:stretch>
        </p:blipFill>
        <p:spPr bwMode="auto">
          <a:xfrm>
            <a:off x="4572000" y="764704"/>
            <a:ext cx="1873002" cy="267792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150530">
                                            <p:txEl>
                                              <p:pRg st="0" end="0"/>
                                            </p:txEl>
                                          </p:spTgt>
                                        </p:tgtEl>
                                        <p:attrNameLst>
                                          <p:attrName>style.visibility</p:attrName>
                                        </p:attrNameLst>
                                      </p:cBhvr>
                                      <p:to>
                                        <p:strVal val="visible"/>
                                      </p:to>
                                    </p:set>
                                    <p:animEffect transition="in" filter="fade">
                                      <p:cBhvr>
                                        <p:cTn id="7" dur="500">
                                          <p:stCondLst>
                                            <p:cond delay="0"/>
                                          </p:stCondLst>
                                        </p:cTn>
                                        <p:tgtEl>
                                          <p:spTgt spid="1505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0" grpId="0" autoUpdateAnimBg="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457200" y="277813"/>
            <a:ext cx="8229600" cy="865187"/>
          </a:xfrm>
          <a:noFill/>
        </p:spPr>
        <p:txBody>
          <a:bodyPr/>
          <a:lstStyle/>
          <a:p>
            <a:pPr eaLnBrk="1" hangingPunct="1"/>
            <a:r>
              <a:rPr lang="zh-CN" altLang="en-US" b="1"/>
              <a:t>（</a:t>
            </a:r>
            <a:r>
              <a:rPr lang="en-US" altLang="zh-CN" b="1"/>
              <a:t>2</a:t>
            </a:r>
            <a:r>
              <a:rPr lang="zh-CN" altLang="en-US" b="1"/>
              <a:t>）早期的维新思想</a:t>
            </a:r>
            <a:endParaRPr lang="zh-CN" altLang="en-US" b="1"/>
          </a:p>
        </p:txBody>
      </p:sp>
      <p:grpSp>
        <p:nvGrpSpPr>
          <p:cNvPr id="12" name="组合 11"/>
          <p:cNvGrpSpPr/>
          <p:nvPr/>
        </p:nvGrpSpPr>
        <p:grpSpPr>
          <a:xfrm>
            <a:off x="179512" y="3356992"/>
            <a:ext cx="2088232" cy="3240360"/>
            <a:chOff x="6588224" y="618514"/>
            <a:chExt cx="2302856" cy="2863097"/>
          </a:xfrm>
        </p:grpSpPr>
        <p:pic>
          <p:nvPicPr>
            <p:cNvPr id="148484" name="Picture 4" descr="u=2100826634,1616205798&amp;fm=0&amp;gp=0">
              <a:hlinkClick r:id="rId1"/>
            </p:cNvPr>
            <p:cNvPicPr>
              <a:picLocks noChangeAspect="1" noChangeArrowheads="1"/>
            </p:cNvPicPr>
            <p:nvPr/>
          </p:nvPicPr>
          <p:blipFill>
            <a:blip r:embed="rId2" cstate="print"/>
            <a:srcRect/>
            <a:stretch>
              <a:fillRect/>
            </a:stretch>
          </p:blipFill>
          <p:spPr bwMode="auto">
            <a:xfrm>
              <a:off x="6588224" y="618514"/>
              <a:ext cx="2302856" cy="2592288"/>
            </a:xfrm>
            <a:prstGeom prst="rect">
              <a:avLst/>
            </a:prstGeom>
            <a:noFill/>
            <a:ln w="9525">
              <a:noFill/>
              <a:miter lim="800000"/>
              <a:headEnd/>
              <a:tailEnd/>
            </a:ln>
          </p:spPr>
        </p:pic>
        <p:sp>
          <p:nvSpPr>
            <p:cNvPr id="148485" name="Rectangle 5"/>
            <p:cNvSpPr>
              <a:spLocks noChangeArrowheads="1"/>
            </p:cNvSpPr>
            <p:nvPr/>
          </p:nvSpPr>
          <p:spPr bwMode="auto">
            <a:xfrm>
              <a:off x="6732240" y="3212976"/>
              <a:ext cx="2002160" cy="268635"/>
            </a:xfrm>
            <a:prstGeom prst="rect">
              <a:avLst/>
            </a:prstGeom>
            <a:noFill/>
            <a:ln w="9525">
              <a:noFill/>
              <a:miter lim="800000"/>
            </a:ln>
          </p:spPr>
          <p:txBody>
            <a:bodyPr wrap="square">
              <a:spAutoFit/>
            </a:bodyPr>
            <a:lstStyle/>
            <a:p>
              <a:r>
                <a:rPr lang="zh-CN" altLang="en-US" sz="1200" b="1" dirty="0">
                  <a:latin typeface="华文新魏" pitchFamily="2" charset="-122"/>
                  <a:ea typeface="华文新魏" pitchFamily="2" charset="-122"/>
                </a:rPr>
                <a:t>王韬（</a:t>
              </a:r>
              <a:r>
                <a:rPr lang="en-US" altLang="zh-CN" sz="1200" b="1" dirty="0">
                  <a:latin typeface="华文新魏" pitchFamily="2" charset="-122"/>
                  <a:ea typeface="华文新魏" pitchFamily="2" charset="-122"/>
                </a:rPr>
                <a:t>1828--1897</a:t>
              </a:r>
              <a:r>
                <a:rPr lang="zh-CN" altLang="en-US" sz="1200" b="1" dirty="0">
                  <a:latin typeface="华文新魏" pitchFamily="2" charset="-122"/>
                  <a:ea typeface="华文新魏" pitchFamily="2" charset="-122"/>
                </a:rPr>
                <a:t>）</a:t>
              </a:r>
              <a:endParaRPr lang="zh-CN" altLang="en-US" sz="1200" b="1" dirty="0">
                <a:latin typeface="华文新魏" pitchFamily="2" charset="-122"/>
                <a:ea typeface="华文新魏" pitchFamily="2" charset="-122"/>
              </a:endParaRPr>
            </a:p>
          </p:txBody>
        </p:sp>
      </p:grpSp>
      <p:grpSp>
        <p:nvGrpSpPr>
          <p:cNvPr id="13" name="组合 12"/>
          <p:cNvGrpSpPr/>
          <p:nvPr/>
        </p:nvGrpSpPr>
        <p:grpSpPr>
          <a:xfrm>
            <a:off x="2339752" y="3429000"/>
            <a:ext cx="2074242" cy="3168352"/>
            <a:chOff x="683568" y="3645024"/>
            <a:chExt cx="2218258" cy="3013303"/>
          </a:xfrm>
        </p:grpSpPr>
        <p:pic>
          <p:nvPicPr>
            <p:cNvPr id="148486" name="Picture 6" descr="13"/>
            <p:cNvPicPr>
              <a:picLocks noChangeAspect="1" noChangeArrowheads="1"/>
            </p:cNvPicPr>
            <p:nvPr/>
          </p:nvPicPr>
          <p:blipFill>
            <a:blip r:embed="rId3" cstate="print"/>
            <a:srcRect/>
            <a:stretch>
              <a:fillRect/>
            </a:stretch>
          </p:blipFill>
          <p:spPr bwMode="auto">
            <a:xfrm>
              <a:off x="683568" y="3645024"/>
              <a:ext cx="2218258" cy="2701925"/>
            </a:xfrm>
            <a:prstGeom prst="rect">
              <a:avLst/>
            </a:prstGeom>
            <a:noFill/>
            <a:ln w="9525">
              <a:noFill/>
              <a:miter lim="800000"/>
              <a:headEnd/>
              <a:tailEnd/>
            </a:ln>
          </p:spPr>
        </p:pic>
        <p:sp>
          <p:nvSpPr>
            <p:cNvPr id="148487" name="Text Box 7"/>
            <p:cNvSpPr txBox="1">
              <a:spLocks noChangeArrowheads="1"/>
            </p:cNvSpPr>
            <p:nvPr/>
          </p:nvSpPr>
          <p:spPr bwMode="auto">
            <a:xfrm>
              <a:off x="683568" y="6381328"/>
              <a:ext cx="2160240" cy="276999"/>
            </a:xfrm>
            <a:prstGeom prst="rect">
              <a:avLst/>
            </a:prstGeom>
            <a:noFill/>
            <a:ln w="9525">
              <a:noFill/>
              <a:miter lim="800000"/>
            </a:ln>
          </p:spPr>
          <p:txBody>
            <a:bodyPr wrap="square">
              <a:spAutoFit/>
            </a:bodyPr>
            <a:lstStyle/>
            <a:p>
              <a:pPr algn="ctr">
                <a:spcBef>
                  <a:spcPct val="50000"/>
                </a:spcBef>
              </a:pPr>
              <a:r>
                <a:rPr lang="zh-CN" altLang="en-US" sz="1200" b="1" dirty="0">
                  <a:latin typeface="华文新魏" pitchFamily="2" charset="-122"/>
                  <a:ea typeface="华文新魏" pitchFamily="2" charset="-122"/>
                </a:rPr>
                <a:t>薛福成（</a:t>
              </a:r>
              <a:r>
                <a:rPr lang="en-US" altLang="zh-CN" sz="1200" b="1" dirty="0">
                  <a:latin typeface="华文新魏" pitchFamily="2" charset="-122"/>
                  <a:ea typeface="华文新魏" pitchFamily="2" charset="-122"/>
                </a:rPr>
                <a:t>1838--1894</a:t>
              </a:r>
              <a:r>
                <a:rPr lang="zh-CN" altLang="en-US" sz="1200" b="1" dirty="0">
                  <a:latin typeface="华文新魏" pitchFamily="2" charset="-122"/>
                  <a:ea typeface="华文新魏" pitchFamily="2" charset="-122"/>
                </a:rPr>
                <a:t>）</a:t>
              </a:r>
              <a:endParaRPr lang="zh-CN" altLang="en-US" sz="1200" b="1" dirty="0">
                <a:latin typeface="华文新魏" pitchFamily="2" charset="-122"/>
                <a:ea typeface="华文新魏" pitchFamily="2" charset="-122"/>
              </a:endParaRPr>
            </a:p>
          </p:txBody>
        </p:sp>
      </p:grpSp>
      <p:grpSp>
        <p:nvGrpSpPr>
          <p:cNvPr id="14" name="组合 13"/>
          <p:cNvGrpSpPr/>
          <p:nvPr/>
        </p:nvGrpSpPr>
        <p:grpSpPr>
          <a:xfrm>
            <a:off x="4572000" y="3429000"/>
            <a:ext cx="2088232" cy="3096344"/>
            <a:chOff x="2915816" y="3356992"/>
            <a:chExt cx="2330450" cy="3013303"/>
          </a:xfrm>
        </p:grpSpPr>
        <p:pic>
          <p:nvPicPr>
            <p:cNvPr id="148488" name="Picture 8" descr="1143132437"/>
            <p:cNvPicPr>
              <a:picLocks noChangeAspect="1" noChangeArrowheads="1"/>
            </p:cNvPicPr>
            <p:nvPr/>
          </p:nvPicPr>
          <p:blipFill>
            <a:blip r:embed="rId4" cstate="print"/>
            <a:srcRect/>
            <a:stretch>
              <a:fillRect/>
            </a:stretch>
          </p:blipFill>
          <p:spPr bwMode="auto">
            <a:xfrm>
              <a:off x="2915816" y="3356992"/>
              <a:ext cx="2330450" cy="2734816"/>
            </a:xfrm>
            <a:prstGeom prst="rect">
              <a:avLst/>
            </a:prstGeom>
            <a:noFill/>
            <a:ln w="9525">
              <a:noFill/>
              <a:miter lim="800000"/>
              <a:headEnd/>
              <a:tailEnd/>
            </a:ln>
          </p:spPr>
        </p:pic>
        <p:sp>
          <p:nvSpPr>
            <p:cNvPr id="148489" name="Text Box 9"/>
            <p:cNvSpPr txBox="1">
              <a:spLocks noChangeArrowheads="1"/>
            </p:cNvSpPr>
            <p:nvPr/>
          </p:nvSpPr>
          <p:spPr bwMode="auto">
            <a:xfrm>
              <a:off x="2915816" y="6093296"/>
              <a:ext cx="2216706" cy="276999"/>
            </a:xfrm>
            <a:prstGeom prst="rect">
              <a:avLst/>
            </a:prstGeom>
            <a:noFill/>
            <a:ln w="9525">
              <a:noFill/>
              <a:miter lim="800000"/>
            </a:ln>
          </p:spPr>
          <p:txBody>
            <a:bodyPr wrap="square">
              <a:spAutoFit/>
            </a:bodyPr>
            <a:lstStyle/>
            <a:p>
              <a:pPr algn="ctr">
                <a:spcBef>
                  <a:spcPct val="50000"/>
                </a:spcBef>
              </a:pPr>
              <a:r>
                <a:rPr lang="zh-CN" altLang="en-US" sz="1200" b="1" dirty="0">
                  <a:latin typeface="华文新魏" pitchFamily="2" charset="-122"/>
                  <a:ea typeface="华文新魏" pitchFamily="2" charset="-122"/>
                </a:rPr>
                <a:t>马建忠（</a:t>
              </a:r>
              <a:r>
                <a:rPr lang="en-US" altLang="zh-CN" sz="1200" b="1" dirty="0">
                  <a:latin typeface="华文新魏" pitchFamily="2" charset="-122"/>
                  <a:ea typeface="华文新魏" pitchFamily="2" charset="-122"/>
                </a:rPr>
                <a:t>1845--1900</a:t>
              </a:r>
              <a:r>
                <a:rPr lang="zh-CN" altLang="en-US" sz="1200" b="1" dirty="0">
                  <a:latin typeface="华文新魏" pitchFamily="2" charset="-122"/>
                  <a:ea typeface="华文新魏" pitchFamily="2" charset="-122"/>
                </a:rPr>
                <a:t>）</a:t>
              </a:r>
              <a:endParaRPr lang="zh-CN" altLang="en-US" sz="1200" b="1" dirty="0">
                <a:latin typeface="华文新魏" pitchFamily="2" charset="-122"/>
                <a:ea typeface="华文新魏" pitchFamily="2" charset="-122"/>
              </a:endParaRPr>
            </a:p>
          </p:txBody>
        </p:sp>
      </p:grpSp>
      <p:grpSp>
        <p:nvGrpSpPr>
          <p:cNvPr id="15" name="组合 14"/>
          <p:cNvGrpSpPr/>
          <p:nvPr/>
        </p:nvGrpSpPr>
        <p:grpSpPr>
          <a:xfrm>
            <a:off x="6732240" y="3501008"/>
            <a:ext cx="2267744" cy="2952328"/>
            <a:chOff x="6300192" y="3645024"/>
            <a:chExt cx="2471192" cy="3013303"/>
          </a:xfrm>
        </p:grpSpPr>
        <p:pic>
          <p:nvPicPr>
            <p:cNvPr id="148490" name="Picture 10" descr="200212170741_248505"/>
            <p:cNvPicPr>
              <a:picLocks noChangeAspect="1" noChangeArrowheads="1"/>
            </p:cNvPicPr>
            <p:nvPr/>
          </p:nvPicPr>
          <p:blipFill>
            <a:blip r:embed="rId5" cstate="print"/>
            <a:srcRect/>
            <a:stretch>
              <a:fillRect/>
            </a:stretch>
          </p:blipFill>
          <p:spPr bwMode="auto">
            <a:xfrm>
              <a:off x="6372200" y="3645024"/>
              <a:ext cx="2373313" cy="2764408"/>
            </a:xfrm>
            <a:prstGeom prst="rect">
              <a:avLst/>
            </a:prstGeom>
            <a:noFill/>
            <a:ln w="9525">
              <a:noFill/>
              <a:miter lim="800000"/>
              <a:headEnd/>
              <a:tailEnd/>
            </a:ln>
          </p:spPr>
        </p:pic>
        <p:sp>
          <p:nvSpPr>
            <p:cNvPr id="148491" name="Rectangle 11"/>
            <p:cNvSpPr>
              <a:spLocks noChangeArrowheads="1"/>
            </p:cNvSpPr>
            <p:nvPr/>
          </p:nvSpPr>
          <p:spPr bwMode="auto">
            <a:xfrm>
              <a:off x="6300192" y="6381328"/>
              <a:ext cx="2471192" cy="276999"/>
            </a:xfrm>
            <a:prstGeom prst="rect">
              <a:avLst/>
            </a:prstGeom>
            <a:noFill/>
            <a:ln w="9525">
              <a:noFill/>
              <a:miter lim="800000"/>
            </a:ln>
          </p:spPr>
          <p:txBody>
            <a:bodyPr wrap="square">
              <a:spAutoFit/>
            </a:bodyPr>
            <a:lstStyle/>
            <a:p>
              <a:pPr algn="ctr">
                <a:spcBef>
                  <a:spcPct val="50000"/>
                </a:spcBef>
              </a:pPr>
              <a:r>
                <a:rPr lang="zh-CN" altLang="en-US" sz="1200" b="1" dirty="0">
                  <a:latin typeface="华文新魏" pitchFamily="2" charset="-122"/>
                  <a:ea typeface="华文新魏" pitchFamily="2" charset="-122"/>
                </a:rPr>
                <a:t>郑观应（</a:t>
              </a:r>
              <a:r>
                <a:rPr lang="en-US" altLang="zh-CN" sz="1200" b="1" dirty="0">
                  <a:latin typeface="华文新魏" pitchFamily="2" charset="-122"/>
                  <a:ea typeface="华文新魏" pitchFamily="2" charset="-122"/>
                </a:rPr>
                <a:t>1842--1922 </a:t>
              </a:r>
              <a:r>
                <a:rPr lang="zh-CN" altLang="en-US" sz="1200" b="1" dirty="0">
                  <a:latin typeface="华文新魏" pitchFamily="2" charset="-122"/>
                  <a:ea typeface="华文新魏" pitchFamily="2" charset="-122"/>
                </a:rPr>
                <a:t>）</a:t>
              </a:r>
              <a:endParaRPr lang="zh-CN" altLang="en-US" sz="1200" b="1" dirty="0">
                <a:latin typeface="华文新魏" pitchFamily="2" charset="-122"/>
                <a:ea typeface="华文新魏" pitchFamily="2" charset="-122"/>
              </a:endParaRPr>
            </a:p>
          </p:txBody>
        </p:sp>
      </p:grpSp>
      <p:sp>
        <p:nvSpPr>
          <p:cNvPr id="16" name="内容占位符 2"/>
          <p:cNvSpPr>
            <a:spLocks noGrp="1"/>
          </p:cNvSpPr>
          <p:nvPr>
            <p:ph sz="quarter" idx="1"/>
          </p:nvPr>
        </p:nvSpPr>
        <p:spPr>
          <a:xfrm>
            <a:off x="467544" y="1447800"/>
            <a:ext cx="8280920" cy="1765176"/>
          </a:xfrm>
        </p:spPr>
        <p:txBody>
          <a:bodyPr>
            <a:normAutofit/>
          </a:bodyPr>
          <a:lstStyle/>
          <a:p>
            <a:r>
              <a:rPr lang="en-US" altLang="zh-CN" sz="2400" b="1" dirty="0">
                <a:solidFill>
                  <a:schemeClr val="tx2"/>
                </a:solidFill>
                <a:latin typeface="华文新魏" pitchFamily="2" charset="-122"/>
                <a:ea typeface="华文新魏" pitchFamily="2" charset="-122"/>
              </a:rPr>
              <a:t>19</a:t>
            </a:r>
            <a:r>
              <a:rPr lang="zh-CN" altLang="en-US" sz="2400" b="1" dirty="0">
                <a:solidFill>
                  <a:schemeClr val="tx2"/>
                </a:solidFill>
                <a:latin typeface="华文新魏" pitchFamily="2" charset="-122"/>
                <a:ea typeface="华文新魏" pitchFamily="2" charset="-122"/>
              </a:rPr>
              <a:t>世纪</a:t>
            </a:r>
            <a:r>
              <a:rPr lang="en-US" altLang="zh-CN" sz="2400" b="1" dirty="0">
                <a:solidFill>
                  <a:schemeClr val="tx2"/>
                </a:solidFill>
                <a:latin typeface="华文新魏" pitchFamily="2" charset="-122"/>
                <a:ea typeface="华文新魏" pitchFamily="2" charset="-122"/>
              </a:rPr>
              <a:t>70</a:t>
            </a:r>
            <a:r>
              <a:rPr lang="zh-CN" altLang="en-US" sz="2400" b="1" dirty="0">
                <a:solidFill>
                  <a:schemeClr val="tx2"/>
                </a:solidFill>
                <a:latin typeface="华文新魏" pitchFamily="2" charset="-122"/>
                <a:ea typeface="华文新魏" pitchFamily="2" charset="-122"/>
              </a:rPr>
              <a:t>年代以后</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王韬、薛福成、马建忠、郑观应等人不仅主张学习西方科学技术，同时也要求吸纳西方的</a:t>
            </a:r>
            <a:r>
              <a:rPr lang="zh-CN" altLang="en-US" sz="2400" b="1" dirty="0">
                <a:solidFill>
                  <a:srgbClr val="FF0000"/>
                </a:solidFill>
                <a:latin typeface="华文新魏" pitchFamily="2" charset="-122"/>
                <a:ea typeface="华文新魏" pitchFamily="2" charset="-122"/>
              </a:rPr>
              <a:t>政治、经济学说</a:t>
            </a:r>
            <a:r>
              <a:rPr lang="zh-CN" altLang="en-US" sz="2400" b="1" dirty="0">
                <a:solidFill>
                  <a:schemeClr val="tx2"/>
                </a:solidFill>
                <a:latin typeface="华文新魏" pitchFamily="2" charset="-122"/>
                <a:ea typeface="华文新魏" pitchFamily="2" charset="-122"/>
              </a:rPr>
              <a:t>。具有强烈的</a:t>
            </a:r>
            <a:r>
              <a:rPr lang="zh-CN" altLang="en-US" sz="2400" b="1" dirty="0">
                <a:solidFill>
                  <a:srgbClr val="FF0000"/>
                </a:solidFill>
                <a:latin typeface="华文新魏" pitchFamily="2" charset="-122"/>
                <a:ea typeface="华文新魏" pitchFamily="2" charset="-122"/>
              </a:rPr>
              <a:t>爱国思想</a:t>
            </a:r>
            <a:r>
              <a:rPr lang="zh-CN" altLang="en-US" sz="2400" b="1" dirty="0">
                <a:solidFill>
                  <a:schemeClr val="tx2"/>
                </a:solidFill>
                <a:latin typeface="华文新魏" pitchFamily="2" charset="-122"/>
                <a:ea typeface="华文新魏" pitchFamily="2" charset="-122"/>
              </a:rPr>
              <a:t>以及一定程度的</a:t>
            </a:r>
            <a:r>
              <a:rPr lang="zh-CN" altLang="en-US" sz="2400" b="1" dirty="0">
                <a:solidFill>
                  <a:srgbClr val="FF0000"/>
                </a:solidFill>
                <a:latin typeface="华文新魏" pitchFamily="2" charset="-122"/>
                <a:ea typeface="华文新魏" pitchFamily="2" charset="-122"/>
              </a:rPr>
              <a:t>民主思想</a:t>
            </a:r>
            <a:r>
              <a:rPr lang="zh-CN" altLang="en-US" sz="2400" b="1" dirty="0">
                <a:solidFill>
                  <a:schemeClr val="tx2"/>
                </a:solidFill>
                <a:latin typeface="华文新魏" pitchFamily="2" charset="-122"/>
                <a:ea typeface="华文新魏" pitchFamily="2" charset="-122"/>
              </a:rPr>
              <a:t>。</a:t>
            </a:r>
            <a:endParaRPr lang="zh-CN" altLang="en-US" sz="2400" b="1" dirty="0">
              <a:solidFill>
                <a:schemeClr val="tx2"/>
              </a:solidFill>
              <a:latin typeface="华文新魏" pitchFamily="2" charset="-122"/>
              <a:ea typeface="华文新魏" pitchFamily="2" charset="-122"/>
            </a:endParaRPr>
          </a:p>
          <a:p>
            <a:pPr>
              <a:buNone/>
            </a:pPr>
            <a:endParaRPr lang="zh-CN" altLang="en-US"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3"/>
          <p:cNvSpPr>
            <a:spLocks noChangeArrowheads="1"/>
          </p:cNvSpPr>
          <p:nvPr/>
        </p:nvSpPr>
        <p:spPr bwMode="auto">
          <a:xfrm>
            <a:off x="179512" y="620688"/>
            <a:ext cx="5544616" cy="1800200"/>
          </a:xfrm>
          <a:prstGeom prst="rect">
            <a:avLst/>
          </a:prstGeom>
          <a:solidFill>
            <a:srgbClr val="CCFFFF"/>
          </a:solidFill>
          <a:ln w="9525">
            <a:noFill/>
            <a:miter lim="800000"/>
          </a:ln>
        </p:spPr>
        <p:txBody>
          <a:bodyPr/>
          <a:lstStyle/>
          <a:p>
            <a:pPr marL="342900" indent="-342900">
              <a:spcBef>
                <a:spcPct val="20000"/>
              </a:spcBef>
              <a:buClr>
                <a:schemeClr val="accent1"/>
              </a:buClr>
              <a:buSzPct val="65000"/>
              <a:buFont typeface="Wingdings" panose="05000000000000000000" pitchFamily="2" charset="2"/>
              <a:buChar char="n"/>
            </a:pP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盛世危言</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提出大力发展民族</a:t>
            </a:r>
            <a:r>
              <a:rPr lang="zh-CN" altLang="en-US" sz="2400" b="1" dirty="0">
                <a:solidFill>
                  <a:srgbClr val="FF0000"/>
                </a:solidFill>
                <a:latin typeface="华文新魏" pitchFamily="2" charset="-122"/>
                <a:ea typeface="华文新魏" pitchFamily="2" charset="-122"/>
              </a:rPr>
              <a:t>工商业</a:t>
            </a:r>
            <a:r>
              <a:rPr lang="zh-CN" altLang="en-US" sz="2400" b="1" dirty="0">
                <a:latin typeface="华文新魏" pitchFamily="2" charset="-122"/>
                <a:ea typeface="华文新魏" pitchFamily="2" charset="-122"/>
              </a:rPr>
              <a:t>，同西方国家进行“</a:t>
            </a:r>
            <a:r>
              <a:rPr lang="zh-CN" altLang="en-US" sz="2400" b="1" dirty="0">
                <a:solidFill>
                  <a:srgbClr val="FF0000"/>
                </a:solidFill>
                <a:latin typeface="华文新魏" pitchFamily="2" charset="-122"/>
                <a:ea typeface="华文新魏" pitchFamily="2" charset="-122"/>
              </a:rPr>
              <a:t>商战</a:t>
            </a:r>
            <a:r>
              <a:rPr lang="zh-CN" altLang="en-US" sz="2400" b="1" dirty="0">
                <a:latin typeface="华文新魏" pitchFamily="2" charset="-122"/>
                <a:ea typeface="华文新魏" pitchFamily="2" charset="-122"/>
              </a:rPr>
              <a:t>”，</a:t>
            </a:r>
            <a:r>
              <a:rPr lang="zh-CN" altLang="en-US" sz="2400" b="1" dirty="0">
                <a:solidFill>
                  <a:srgbClr val="FF0000"/>
                </a:solidFill>
                <a:latin typeface="华文新魏" pitchFamily="2" charset="-122"/>
                <a:ea typeface="华文新魏" pitchFamily="2" charset="-122"/>
              </a:rPr>
              <a:t>设立议院</a:t>
            </a:r>
            <a:r>
              <a:rPr lang="zh-CN" altLang="en-US" sz="2400" b="1" dirty="0">
                <a:latin typeface="华文新魏" pitchFamily="2" charset="-122"/>
                <a:ea typeface="华文新魏" pitchFamily="2" charset="-122"/>
              </a:rPr>
              <a:t>，实行“</a:t>
            </a:r>
            <a:r>
              <a:rPr lang="zh-CN" altLang="en-US" sz="2400" b="1" dirty="0">
                <a:solidFill>
                  <a:srgbClr val="FF0000"/>
                </a:solidFill>
                <a:latin typeface="华文新魏" pitchFamily="2" charset="-122"/>
                <a:ea typeface="华文新魏" pitchFamily="2" charset="-122"/>
              </a:rPr>
              <a:t>君民共主</a:t>
            </a:r>
            <a:r>
              <a:rPr lang="zh-CN" altLang="en-US" sz="2400" b="1" dirty="0">
                <a:latin typeface="华文新魏" pitchFamily="2" charset="-122"/>
                <a:ea typeface="华文新魏" pitchFamily="2" charset="-122"/>
              </a:rPr>
              <a:t>”制度等主张。这些主张具有重要的思想启蒙意义。</a:t>
            </a:r>
            <a:endParaRPr lang="zh-CN" altLang="en-US" sz="2400" b="1" dirty="0">
              <a:latin typeface="华文新魏" pitchFamily="2" charset="-122"/>
              <a:ea typeface="华文新魏" pitchFamily="2" charset="-122"/>
            </a:endParaRPr>
          </a:p>
        </p:txBody>
      </p:sp>
      <p:pic>
        <p:nvPicPr>
          <p:cNvPr id="149508" name="Picture 4" descr="20331584-1_o"/>
          <p:cNvPicPr>
            <a:picLocks noChangeAspect="1" noChangeArrowheads="1"/>
          </p:cNvPicPr>
          <p:nvPr/>
        </p:nvPicPr>
        <p:blipFill>
          <a:blip r:embed="rId1" cstate="print"/>
          <a:srcRect/>
          <a:stretch>
            <a:fillRect/>
          </a:stretch>
        </p:blipFill>
        <p:spPr bwMode="auto">
          <a:xfrm>
            <a:off x="6012160" y="188640"/>
            <a:ext cx="2880320" cy="3189039"/>
          </a:xfrm>
          <a:prstGeom prst="rect">
            <a:avLst/>
          </a:prstGeom>
          <a:noFill/>
          <a:ln w="9525">
            <a:noFill/>
            <a:miter lim="800000"/>
            <a:headEnd/>
            <a:tailEnd/>
          </a:ln>
        </p:spPr>
      </p:pic>
      <p:grpSp>
        <p:nvGrpSpPr>
          <p:cNvPr id="7" name="组合 6"/>
          <p:cNvGrpSpPr/>
          <p:nvPr/>
        </p:nvGrpSpPr>
        <p:grpSpPr>
          <a:xfrm>
            <a:off x="395536" y="2636912"/>
            <a:ext cx="2275075" cy="3212143"/>
            <a:chOff x="179512" y="2420888"/>
            <a:chExt cx="2275075" cy="3212143"/>
          </a:xfrm>
        </p:grpSpPr>
        <p:pic>
          <p:nvPicPr>
            <p:cNvPr id="271362" name="Picture 2" descr="https://timgsa.baidu.com/timg?image&amp;quality=80&amp;size=b9999_10000&amp;sec=1522249631933&amp;di=3ff0f98406f0d0a1caa4667017b5c556&amp;imgtype=0&amp;src=http%3A%2F%2Ff.hiphotos.baidu.com%2Fbaike%2Fpic%2Fitem%2Fac4bd11373f08202ef658b4740fbfbedaa641bd6.jpg"/>
            <p:cNvPicPr>
              <a:picLocks noChangeAspect="1" noChangeArrowheads="1"/>
            </p:cNvPicPr>
            <p:nvPr/>
          </p:nvPicPr>
          <p:blipFill>
            <a:blip r:embed="rId2" cstate="print"/>
            <a:srcRect/>
            <a:stretch>
              <a:fillRect/>
            </a:stretch>
          </p:blipFill>
          <p:spPr bwMode="auto">
            <a:xfrm>
              <a:off x="179512" y="2420888"/>
              <a:ext cx="2275075" cy="2961209"/>
            </a:xfrm>
            <a:prstGeom prst="rect">
              <a:avLst/>
            </a:prstGeom>
            <a:noFill/>
          </p:spPr>
        </p:pic>
        <p:sp>
          <p:nvSpPr>
            <p:cNvPr id="6" name="矩形 5"/>
            <p:cNvSpPr/>
            <p:nvPr/>
          </p:nvSpPr>
          <p:spPr>
            <a:xfrm>
              <a:off x="467544" y="5373216"/>
              <a:ext cx="1728192" cy="259815"/>
            </a:xfrm>
            <a:prstGeom prst="rect">
              <a:avLst/>
            </a:prstGeom>
          </p:spPr>
          <p:txBody>
            <a:bodyPr wrap="square">
              <a:spAutoFit/>
            </a:bodyPr>
            <a:lstStyle/>
            <a:p>
              <a:pPr marL="274320" lvl="0" indent="-274320">
                <a:lnSpc>
                  <a:spcPct val="90000"/>
                </a:lnSpc>
                <a:spcBef>
                  <a:spcPts val="580"/>
                </a:spcBef>
                <a:buClr>
                  <a:srgbClr val="D34817"/>
                </a:buClr>
                <a:buSzPct val="85000"/>
              </a:pPr>
              <a:r>
                <a:rPr lang="zh-CN" altLang="en-US" sz="1200" b="1" dirty="0">
                  <a:solidFill>
                    <a:srgbClr val="002166"/>
                  </a:solidFill>
                </a:rPr>
                <a:t>张之洞（</a:t>
              </a:r>
              <a:r>
                <a:rPr lang="en-US" altLang="zh-CN" sz="1200" b="1" dirty="0">
                  <a:solidFill>
                    <a:srgbClr val="002166"/>
                  </a:solidFill>
                </a:rPr>
                <a:t>1837--1909</a:t>
              </a:r>
              <a:r>
                <a:rPr lang="zh-CN" altLang="en-US" sz="1200" b="1" dirty="0">
                  <a:solidFill>
                    <a:srgbClr val="002166"/>
                  </a:solidFill>
                </a:rPr>
                <a:t>）</a:t>
              </a:r>
              <a:endParaRPr lang="zh-CN" altLang="en-US" sz="1200" b="1" dirty="0">
                <a:solidFill>
                  <a:srgbClr val="002166"/>
                </a:solidFill>
              </a:endParaRPr>
            </a:p>
          </p:txBody>
        </p:sp>
      </p:grpSp>
      <p:grpSp>
        <p:nvGrpSpPr>
          <p:cNvPr id="10" name="组合 9"/>
          <p:cNvGrpSpPr/>
          <p:nvPr/>
        </p:nvGrpSpPr>
        <p:grpSpPr>
          <a:xfrm>
            <a:off x="4211960" y="3573016"/>
            <a:ext cx="3744416" cy="3068960"/>
            <a:chOff x="4211960" y="3573016"/>
            <a:chExt cx="3744416" cy="3068960"/>
          </a:xfrm>
        </p:grpSpPr>
        <p:sp>
          <p:nvSpPr>
            <p:cNvPr id="8" name="云形标注 7"/>
            <p:cNvSpPr/>
            <p:nvPr/>
          </p:nvSpPr>
          <p:spPr>
            <a:xfrm>
              <a:off x="4211960" y="3573016"/>
              <a:ext cx="3744416" cy="3068960"/>
            </a:xfrm>
            <a:prstGeom prst="cloudCallout">
              <a:avLst>
                <a:gd name="adj1" fmla="val -113387"/>
                <a:gd name="adj2" fmla="val -376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004048" y="4221088"/>
              <a:ext cx="2286000" cy="1588127"/>
            </a:xfrm>
            <a:prstGeom prst="rect">
              <a:avLst/>
            </a:prstGeom>
          </p:spPr>
          <p:txBody>
            <a:bodyPr wrap="square">
              <a:spAutoFit/>
            </a:bodyPr>
            <a:lstStyle/>
            <a:p>
              <a:pPr>
                <a:lnSpc>
                  <a:spcPct val="90000"/>
                </a:lnSpc>
              </a:pPr>
              <a:r>
                <a:rPr lang="zh-CN" altLang="en-US" b="1" dirty="0">
                  <a:latin typeface="+mn-ea"/>
                </a:rPr>
                <a:t>“论时务之书虽多，究不及此书之统筹全局择精语详”。“上而以此辅世，可谓良药之方；下而以此储才，可作金针之度”。</a:t>
              </a:r>
              <a:endParaRPr lang="zh-CN" altLang="en-US" b="1" dirty="0">
                <a:latin typeface="+mn-ea"/>
              </a:endParaRPr>
            </a:p>
          </p:txBody>
        </p:sp>
      </p:gr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395536" y="1371600"/>
            <a:ext cx="7605464" cy="685800"/>
          </a:xfrm>
        </p:spPr>
        <p:txBody>
          <a:bodyPr/>
          <a:lstStyle/>
          <a:p>
            <a:pPr eaLnBrk="1" hangingPunct="1"/>
            <a:r>
              <a:rPr lang="zh-CN" altLang="en-US" sz="3600" b="1" dirty="0">
                <a:latin typeface="华文新魏" pitchFamily="2" charset="-122"/>
                <a:ea typeface="华文新魏" pitchFamily="2" charset="-122"/>
              </a:rPr>
              <a:t>（</a:t>
            </a:r>
            <a:r>
              <a:rPr lang="en-US" altLang="zh-CN" sz="3600" b="1" dirty="0">
                <a:latin typeface="华文新魏" pitchFamily="2" charset="-122"/>
                <a:ea typeface="华文新魏" pitchFamily="2" charset="-122"/>
              </a:rPr>
              <a:t>1</a:t>
            </a:r>
            <a:r>
              <a:rPr lang="zh-CN" altLang="en-US" sz="3600" b="1" dirty="0">
                <a:latin typeface="华文新魏" pitchFamily="2" charset="-122"/>
                <a:ea typeface="华文新魏" pitchFamily="2" charset="-122"/>
              </a:rPr>
              <a:t>）资产阶级改良派要救亡图存</a:t>
            </a:r>
            <a:endParaRPr lang="zh-CN" altLang="en-US" sz="3600" b="1" dirty="0">
              <a:solidFill>
                <a:srgbClr val="FF0000"/>
              </a:solidFill>
              <a:latin typeface="华文新魏" pitchFamily="2" charset="-122"/>
              <a:ea typeface="华文新魏" pitchFamily="2" charset="-122"/>
            </a:endParaRPr>
          </a:p>
        </p:txBody>
      </p:sp>
      <p:sp>
        <p:nvSpPr>
          <p:cNvPr id="150532" name="Rectangle 4"/>
          <p:cNvSpPr>
            <a:spLocks noChangeArrowheads="1"/>
          </p:cNvSpPr>
          <p:nvPr/>
        </p:nvSpPr>
        <p:spPr bwMode="auto">
          <a:xfrm>
            <a:off x="251520" y="286511"/>
            <a:ext cx="8552792" cy="911225"/>
          </a:xfrm>
          <a:prstGeom prst="rect">
            <a:avLst/>
          </a:prstGeom>
          <a:noFill/>
          <a:ln w="9525">
            <a:noFill/>
            <a:miter lim="800000"/>
          </a:ln>
        </p:spPr>
        <p:txBody>
          <a:bodyPr/>
          <a:lstStyle/>
          <a:p>
            <a:pPr>
              <a:buFontTx/>
              <a:buNone/>
            </a:pPr>
            <a:r>
              <a:rPr lang="en-US" altLang="zh-CN" sz="4000" b="1" dirty="0">
                <a:latin typeface="Garamond" pitchFamily="18" charset="0"/>
                <a:ea typeface="宋体" panose="02010600030101010101" pitchFamily="2" charset="-122"/>
              </a:rPr>
              <a:t>2</a:t>
            </a:r>
            <a:r>
              <a:rPr lang="zh-CN" altLang="en-US" sz="4400" b="1" dirty="0">
                <a:latin typeface="Garamond" pitchFamily="18" charset="0"/>
              </a:rPr>
              <a:t>、救亡图存和振兴中华</a:t>
            </a:r>
            <a:endParaRPr lang="zh-CN" altLang="en-US" sz="4400" b="1" dirty="0">
              <a:latin typeface="Garamond" pitchFamily="18" charset="0"/>
            </a:endParaRPr>
          </a:p>
        </p:txBody>
      </p:sp>
      <p:pic>
        <p:nvPicPr>
          <p:cNvPr id="150533" name="Picture 5" descr="u=1076687711,3808722223&amp;fm=23&amp;gp=0"/>
          <p:cNvPicPr>
            <a:picLocks noChangeAspect="1" noChangeArrowheads="1"/>
          </p:cNvPicPr>
          <p:nvPr/>
        </p:nvPicPr>
        <p:blipFill>
          <a:blip r:embed="rId1" cstate="print"/>
          <a:srcRect/>
          <a:stretch>
            <a:fillRect/>
          </a:stretch>
        </p:blipFill>
        <p:spPr bwMode="auto">
          <a:xfrm>
            <a:off x="6588224" y="1988840"/>
            <a:ext cx="2228179" cy="2901702"/>
          </a:xfrm>
          <a:prstGeom prst="rect">
            <a:avLst/>
          </a:prstGeom>
          <a:noFill/>
          <a:ln w="9525">
            <a:noFill/>
            <a:miter lim="800000"/>
            <a:headEnd/>
            <a:tailEnd/>
          </a:ln>
        </p:spPr>
      </p:pic>
      <p:grpSp>
        <p:nvGrpSpPr>
          <p:cNvPr id="8" name="组合 7"/>
          <p:cNvGrpSpPr/>
          <p:nvPr/>
        </p:nvGrpSpPr>
        <p:grpSpPr>
          <a:xfrm>
            <a:off x="683568" y="3140968"/>
            <a:ext cx="8270304" cy="3251448"/>
            <a:chOff x="683568" y="3140968"/>
            <a:chExt cx="8270304" cy="3251448"/>
          </a:xfrm>
        </p:grpSpPr>
        <p:sp>
          <p:nvSpPr>
            <p:cNvPr id="150531" name="Text Box 3"/>
            <p:cNvSpPr txBox="1">
              <a:spLocks noChangeArrowheads="1"/>
            </p:cNvSpPr>
            <p:nvPr/>
          </p:nvSpPr>
          <p:spPr bwMode="auto">
            <a:xfrm>
              <a:off x="6660232" y="5013176"/>
              <a:ext cx="2293640" cy="276999"/>
            </a:xfrm>
            <a:prstGeom prst="rect">
              <a:avLst/>
            </a:prstGeom>
            <a:noFill/>
            <a:ln w="9525">
              <a:noFill/>
              <a:miter lim="800000"/>
            </a:ln>
          </p:spPr>
          <p:txBody>
            <a:bodyPr wrap="square">
              <a:spAutoFit/>
            </a:bodyPr>
            <a:lstStyle/>
            <a:p>
              <a:pPr algn="ctr">
                <a:spcBef>
                  <a:spcPct val="50000"/>
                </a:spcBef>
              </a:pPr>
              <a:r>
                <a:rPr lang="zh-CN" altLang="en-US" sz="1200" b="1" dirty="0">
                  <a:latin typeface="华文新魏" pitchFamily="2" charset="-122"/>
                </a:rPr>
                <a:t>康有为（</a:t>
              </a:r>
              <a:r>
                <a:rPr lang="en-US" altLang="zh-CN" sz="1200" b="1" dirty="0">
                  <a:latin typeface="华文新魏" pitchFamily="2" charset="-122"/>
                </a:rPr>
                <a:t>1858--1927</a:t>
              </a:r>
              <a:r>
                <a:rPr lang="en-US" altLang="zh-CN" sz="1200" dirty="0">
                  <a:latin typeface="华文新魏" pitchFamily="2" charset="-122"/>
                </a:rPr>
                <a:t> </a:t>
              </a:r>
              <a:r>
                <a:rPr lang="zh-CN" altLang="en-US" sz="1200" dirty="0">
                  <a:latin typeface="华文新魏" pitchFamily="2" charset="-122"/>
                </a:rPr>
                <a:t>）</a:t>
              </a:r>
              <a:endParaRPr lang="zh-CN" altLang="en-US" sz="1200" dirty="0">
                <a:latin typeface="华文新魏" pitchFamily="2" charset="-122"/>
              </a:endParaRPr>
            </a:p>
          </p:txBody>
        </p:sp>
        <p:sp>
          <p:nvSpPr>
            <p:cNvPr id="150534" name="AutoShape 6"/>
            <p:cNvSpPr>
              <a:spLocks noChangeArrowheads="1"/>
            </p:cNvSpPr>
            <p:nvPr/>
          </p:nvSpPr>
          <p:spPr bwMode="auto">
            <a:xfrm>
              <a:off x="683568" y="3140968"/>
              <a:ext cx="4032448" cy="3251448"/>
            </a:xfrm>
            <a:prstGeom prst="cloudCallout">
              <a:avLst>
                <a:gd name="adj1" fmla="val 116009"/>
                <a:gd name="adj2" fmla="val -34920"/>
              </a:avLst>
            </a:prstGeom>
            <a:solidFill>
              <a:schemeClr val="bg1"/>
            </a:solidFill>
            <a:ln w="9525">
              <a:solidFill>
                <a:schemeClr val="accent1"/>
              </a:solidFill>
              <a:round/>
            </a:ln>
          </p:spPr>
          <p:txBody>
            <a:bodyPr/>
            <a:lstStyle/>
            <a:p>
              <a:pPr>
                <a:spcBef>
                  <a:spcPct val="20000"/>
                </a:spcBef>
                <a:buClr>
                  <a:schemeClr val="accent1"/>
                </a:buClr>
                <a:buSzPct val="65000"/>
                <a:buFont typeface="Wingdings" panose="05000000000000000000" pitchFamily="2" charset="2"/>
                <a:buChar char="n"/>
              </a:pPr>
              <a:endParaRPr lang="zh-CN" altLang="en-US" sz="2000" dirty="0">
                <a:latin typeface="华文新魏" pitchFamily="2" charset="-122"/>
              </a:endParaRPr>
            </a:p>
          </p:txBody>
        </p:sp>
        <p:sp>
          <p:nvSpPr>
            <p:cNvPr id="7" name="矩形 6"/>
            <p:cNvSpPr/>
            <p:nvPr/>
          </p:nvSpPr>
          <p:spPr>
            <a:xfrm>
              <a:off x="1259632" y="3573016"/>
              <a:ext cx="3006080" cy="2308324"/>
            </a:xfrm>
            <a:prstGeom prst="rect">
              <a:avLst/>
            </a:prstGeom>
          </p:spPr>
          <p:txBody>
            <a:bodyPr wrap="square">
              <a:spAutoFit/>
            </a:bodyPr>
            <a:lstStyle/>
            <a:p>
              <a:pPr>
                <a:spcBef>
                  <a:spcPct val="20000"/>
                </a:spcBef>
                <a:buClr>
                  <a:schemeClr val="accent1"/>
                </a:buClr>
                <a:buSzPct val="65000"/>
                <a:buFont typeface="Wingdings" panose="05000000000000000000" pitchFamily="2" charset="2"/>
                <a:buChar char="n"/>
              </a:pPr>
              <a:r>
                <a:rPr lang="zh-CN" altLang="en-US" b="1" dirty="0"/>
                <a:t>“</a:t>
              </a:r>
              <a:r>
                <a:rPr lang="zh-CN" altLang="en-US" b="1" dirty="0">
                  <a:latin typeface="华文新魏" pitchFamily="2" charset="-122"/>
                </a:rPr>
                <a:t>吾中国四万万人，无贵无贱，当今日在覆屋之下，漏舟之中，薪火之上，如笼中之鸟，釜底之鱼，牢中之囚，为奴隶，为牛马，为犬羊，听人驱使，听人</a:t>
              </a:r>
              <a:r>
                <a:rPr lang="zh-CN" altLang="en-US" b="1" dirty="0">
                  <a:solidFill>
                    <a:srgbClr val="FF0000"/>
                  </a:solidFill>
                  <a:latin typeface="华文新魏" pitchFamily="2" charset="-122"/>
                </a:rPr>
                <a:t>割宰</a:t>
              </a:r>
              <a:r>
                <a:rPr lang="zh-CN" altLang="en-US" b="1" dirty="0">
                  <a:latin typeface="华文新魏" pitchFamily="2" charset="-122"/>
                </a:rPr>
                <a:t>，此四千年中二十朝未有之奇变。</a:t>
              </a:r>
              <a:r>
                <a:rPr lang="zh-CN" altLang="en-US" b="1" dirty="0"/>
                <a:t>”</a:t>
              </a:r>
              <a:r>
                <a:rPr lang="zh-CN" altLang="en-US" b="1" dirty="0">
                  <a:latin typeface="华文新魏" pitchFamily="2" charset="-122"/>
                </a:rPr>
                <a:t> </a:t>
              </a:r>
              <a:endParaRPr lang="zh-CN" altLang="en-US" dirty="0">
                <a:latin typeface="华文新魏" pitchFamily="2" charset="-122"/>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28600" y="2060848"/>
            <a:ext cx="8915400" cy="4443413"/>
            <a:chOff x="228600" y="2060848"/>
            <a:chExt cx="8915400" cy="4443413"/>
          </a:xfrm>
        </p:grpSpPr>
        <p:pic>
          <p:nvPicPr>
            <p:cNvPr id="26626" name="Picture 2" descr="hk"/>
            <p:cNvPicPr>
              <a:picLocks noChangeAspect="1" noChangeArrowheads="1"/>
            </p:cNvPicPr>
            <p:nvPr/>
          </p:nvPicPr>
          <p:blipFill>
            <a:blip r:embed="rId1" cstate="print"/>
            <a:srcRect/>
            <a:stretch>
              <a:fillRect/>
            </a:stretch>
          </p:blipFill>
          <p:spPr bwMode="auto">
            <a:xfrm>
              <a:off x="1835696" y="2060848"/>
              <a:ext cx="6219825" cy="4443413"/>
            </a:xfrm>
            <a:prstGeom prst="rect">
              <a:avLst/>
            </a:prstGeom>
            <a:noFill/>
            <a:ln w="9525">
              <a:noFill/>
              <a:miter lim="800000"/>
              <a:headEnd/>
              <a:tailEnd/>
            </a:ln>
          </p:spPr>
        </p:pic>
        <p:sp>
          <p:nvSpPr>
            <p:cNvPr id="22531" name="AutoShape 3"/>
            <p:cNvSpPr>
              <a:spLocks noChangeArrowheads="1"/>
            </p:cNvSpPr>
            <p:nvPr/>
          </p:nvSpPr>
          <p:spPr bwMode="auto">
            <a:xfrm>
              <a:off x="5580112" y="5157192"/>
              <a:ext cx="2592388" cy="720725"/>
            </a:xfrm>
            <a:prstGeom prst="wedgeRectCallout">
              <a:avLst>
                <a:gd name="adj1" fmla="val -63963"/>
                <a:gd name="adj2" fmla="val -118500"/>
              </a:avLst>
            </a:prstGeom>
            <a:solidFill>
              <a:schemeClr val="bg1"/>
            </a:solidFill>
            <a:ln w="9525">
              <a:solidFill>
                <a:schemeClr val="tx1"/>
              </a:solidFill>
              <a:miter lim="800000"/>
            </a:ln>
          </p:spPr>
          <p:txBody>
            <a:bodyPr/>
            <a:lstStyle/>
            <a:p>
              <a:pPr>
                <a:buFont typeface="Arial" panose="020B0604020202020204" pitchFamily="34" charset="0"/>
                <a:buNone/>
                <a:defRPr/>
              </a:pPr>
              <a:r>
                <a:rPr lang="en-US" altLang="zh-CN" sz="2000" b="1" dirty="0">
                  <a:latin typeface="华文新魏" pitchFamily="2" charset="-122"/>
                  <a:ea typeface="华文新魏" pitchFamily="2" charset="-122"/>
                </a:rPr>
                <a:t>1842</a:t>
              </a:r>
              <a:r>
                <a:rPr lang="zh-CN" altLang="en-US" sz="2000" b="1" dirty="0">
                  <a:latin typeface="华文新魏" pitchFamily="2" charset="-122"/>
                  <a:ea typeface="华文新魏" pitchFamily="2" charset="-122"/>
                </a:rPr>
                <a:t>年通过</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南京条约</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割占香港岛</a:t>
              </a:r>
              <a:endParaRPr lang="zh-CN" altLang="en-US" sz="2000" b="1" dirty="0">
                <a:latin typeface="华文新魏" pitchFamily="2" charset="-122"/>
                <a:ea typeface="华文新魏" pitchFamily="2" charset="-122"/>
              </a:endParaRPr>
            </a:p>
          </p:txBody>
        </p:sp>
        <p:sp>
          <p:nvSpPr>
            <p:cNvPr id="22532" name="AutoShape 4"/>
            <p:cNvSpPr>
              <a:spLocks noChangeArrowheads="1"/>
            </p:cNvSpPr>
            <p:nvPr/>
          </p:nvSpPr>
          <p:spPr bwMode="auto">
            <a:xfrm>
              <a:off x="6934200" y="2743200"/>
              <a:ext cx="2209800" cy="1219200"/>
            </a:xfrm>
            <a:prstGeom prst="wedgeRectCallout">
              <a:avLst>
                <a:gd name="adj1" fmla="val -141248"/>
                <a:gd name="adj2" fmla="val 81222"/>
              </a:avLst>
            </a:prstGeom>
            <a:solidFill>
              <a:schemeClr val="bg1"/>
            </a:solidFill>
            <a:ln w="9525">
              <a:solidFill>
                <a:schemeClr val="tx1"/>
              </a:solidFill>
              <a:miter lim="800000"/>
            </a:ln>
          </p:spPr>
          <p:txBody>
            <a:bodyPr/>
            <a:lstStyle/>
            <a:p>
              <a:pPr>
                <a:buFont typeface="Arial" panose="020B0604020202020204" pitchFamily="34" charset="0"/>
                <a:buNone/>
                <a:defRPr/>
              </a:pPr>
              <a:r>
                <a:rPr lang="en-US" altLang="zh-CN" sz="2000" b="1" dirty="0">
                  <a:latin typeface="华文新魏" pitchFamily="2" charset="-122"/>
                  <a:ea typeface="华文新魏" pitchFamily="2" charset="-122"/>
                </a:rPr>
                <a:t>1860</a:t>
              </a:r>
              <a:r>
                <a:rPr lang="zh-CN" altLang="en-US" sz="2000" b="1" dirty="0">
                  <a:latin typeface="华文新魏" pitchFamily="2" charset="-122"/>
                  <a:ea typeface="华文新魏" pitchFamily="2" charset="-122"/>
                </a:rPr>
                <a:t>年通过</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北京条约</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割占九龙司地方一区</a:t>
              </a:r>
              <a:endParaRPr lang="zh-CN" altLang="en-US" sz="2000" b="1" dirty="0">
                <a:latin typeface="华文新魏" pitchFamily="2" charset="-122"/>
                <a:ea typeface="华文新魏" pitchFamily="2" charset="-122"/>
              </a:endParaRPr>
            </a:p>
          </p:txBody>
        </p:sp>
        <p:sp>
          <p:nvSpPr>
            <p:cNvPr id="22533" name="AutoShape 5"/>
            <p:cNvSpPr>
              <a:spLocks noChangeArrowheads="1"/>
            </p:cNvSpPr>
            <p:nvPr/>
          </p:nvSpPr>
          <p:spPr bwMode="auto">
            <a:xfrm>
              <a:off x="228600" y="4267200"/>
              <a:ext cx="1676400" cy="1394048"/>
            </a:xfrm>
            <a:prstGeom prst="wedgeRectCallout">
              <a:avLst>
                <a:gd name="adj1" fmla="val 184093"/>
                <a:gd name="adj2" fmla="val -78505"/>
              </a:avLst>
            </a:prstGeom>
            <a:solidFill>
              <a:schemeClr val="bg1"/>
            </a:solidFill>
            <a:ln w="9525">
              <a:solidFill>
                <a:schemeClr val="tx1"/>
              </a:solidFill>
              <a:miter lim="800000"/>
            </a:ln>
          </p:spPr>
          <p:txBody>
            <a:bodyPr/>
            <a:lstStyle/>
            <a:p>
              <a:pPr>
                <a:defRPr/>
              </a:pPr>
              <a:r>
                <a:rPr lang="en-US" altLang="zh-CN" sz="2000" b="1" dirty="0">
                  <a:latin typeface="华文新魏" pitchFamily="2" charset="-122"/>
                  <a:ea typeface="华文新魏" pitchFamily="2" charset="-122"/>
                </a:rPr>
                <a:t>1898</a:t>
              </a:r>
              <a:r>
                <a:rPr lang="zh-CN" altLang="en-US" sz="2000" b="1" dirty="0">
                  <a:latin typeface="华文新魏" pitchFamily="2" charset="-122"/>
                  <a:ea typeface="华文新魏" pitchFamily="2" charset="-122"/>
                </a:rPr>
                <a:t>年通过</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展拓香港界址专条</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强租新界</a:t>
              </a:r>
              <a:endParaRPr lang="zh-CN" altLang="en-US" sz="2000" b="1" dirty="0">
                <a:latin typeface="华文新魏" pitchFamily="2" charset="-122"/>
                <a:ea typeface="华文新魏" pitchFamily="2" charset="-122"/>
              </a:endParaRPr>
            </a:p>
          </p:txBody>
        </p:sp>
      </p:grpSp>
      <p:sp>
        <p:nvSpPr>
          <p:cNvPr id="26630" name="Rectangle 6"/>
          <p:cNvSpPr>
            <a:spLocks noChangeArrowheads="1"/>
          </p:cNvSpPr>
          <p:nvPr/>
        </p:nvSpPr>
        <p:spPr bwMode="auto">
          <a:xfrm>
            <a:off x="395536" y="248808"/>
            <a:ext cx="8363775" cy="1139825"/>
          </a:xfrm>
          <a:prstGeom prst="rect">
            <a:avLst/>
          </a:prstGeom>
          <a:noFill/>
          <a:ln w="9525">
            <a:noFill/>
            <a:miter lim="800000"/>
          </a:ln>
        </p:spPr>
        <p:txBody>
          <a:bodyPr/>
          <a:lstStyle/>
          <a:p>
            <a:pPr>
              <a:buFontTx/>
              <a:buNone/>
            </a:pPr>
            <a:r>
              <a:rPr lang="en-US" altLang="zh-CN" sz="4000" b="1" dirty="0">
                <a:solidFill>
                  <a:schemeClr val="tx2"/>
                </a:solidFill>
                <a:latin typeface="华文新魏" pitchFamily="2" charset="-122"/>
              </a:rPr>
              <a:t>2</a:t>
            </a:r>
            <a:r>
              <a:rPr lang="zh-CN" altLang="en-US" sz="4000" b="1" dirty="0">
                <a:solidFill>
                  <a:schemeClr val="tx2"/>
                </a:solidFill>
                <a:latin typeface="华文新魏" pitchFamily="2" charset="-122"/>
              </a:rPr>
              <a:t>、侵占中国领土，划分势力范围</a:t>
            </a:r>
            <a:endParaRPr lang="zh-CN" altLang="en-US" sz="4000" b="1" dirty="0">
              <a:solidFill>
                <a:schemeClr val="tx2"/>
              </a:solidFill>
              <a:latin typeface="华文新魏" pitchFamily="2" charset="-122"/>
            </a:endParaRPr>
          </a:p>
        </p:txBody>
      </p:sp>
      <p:sp>
        <p:nvSpPr>
          <p:cNvPr id="26631" name="Rectangle 7"/>
          <p:cNvSpPr>
            <a:spLocks noChangeArrowheads="1"/>
          </p:cNvSpPr>
          <p:nvPr/>
        </p:nvSpPr>
        <p:spPr bwMode="auto">
          <a:xfrm>
            <a:off x="467544" y="1143000"/>
            <a:ext cx="8143056" cy="609600"/>
          </a:xfrm>
          <a:prstGeom prst="rect">
            <a:avLst/>
          </a:prstGeom>
          <a:noFill/>
          <a:ln w="9525">
            <a:noFill/>
            <a:miter lim="800000"/>
          </a:ln>
        </p:spPr>
        <p:txBody>
          <a:bodyPr/>
          <a:lstStyle/>
          <a:p>
            <a:pPr>
              <a:buFontTx/>
              <a:buNone/>
            </a:pPr>
            <a:r>
              <a:rPr lang="zh-CN" altLang="en-US" sz="3800" b="1" dirty="0">
                <a:solidFill>
                  <a:schemeClr val="tx2"/>
                </a:solidFill>
                <a:latin typeface="Garamond" pitchFamily="18" charset="0"/>
              </a:rPr>
              <a:t>（</a:t>
            </a:r>
            <a:r>
              <a:rPr lang="en-US" altLang="zh-CN" sz="3800" b="1" dirty="0">
                <a:solidFill>
                  <a:schemeClr val="tx2"/>
                </a:solidFill>
                <a:latin typeface="Garamond" pitchFamily="18" charset="0"/>
              </a:rPr>
              <a:t>1</a:t>
            </a:r>
            <a:r>
              <a:rPr lang="zh-CN" altLang="en-US" sz="3800" b="1" dirty="0">
                <a:solidFill>
                  <a:schemeClr val="tx2"/>
                </a:solidFill>
                <a:latin typeface="Garamond" pitchFamily="18" charset="0"/>
              </a:rPr>
              <a:t>）直接夺占中国领土</a:t>
            </a:r>
            <a:endParaRPr lang="zh-CN" altLang="en-US" sz="3800" b="1" dirty="0">
              <a:solidFill>
                <a:schemeClr val="tx2"/>
              </a:solidFill>
              <a:latin typeface="Garamond" pitchFamily="18" charset="0"/>
            </a:endParaRPr>
          </a:p>
        </p:txBody>
      </p:sp>
      <p:sp>
        <p:nvSpPr>
          <p:cNvPr id="26632" name="Rectangle 8"/>
          <p:cNvSpPr>
            <a:spLocks noChangeArrowheads="1"/>
          </p:cNvSpPr>
          <p:nvPr/>
        </p:nvSpPr>
        <p:spPr bwMode="auto">
          <a:xfrm>
            <a:off x="611560" y="2132856"/>
            <a:ext cx="720080" cy="1872208"/>
          </a:xfrm>
          <a:prstGeom prst="rect">
            <a:avLst/>
          </a:prstGeom>
          <a:noFill/>
          <a:ln w="9525">
            <a:noFill/>
            <a:miter lim="800000"/>
          </a:ln>
        </p:spPr>
        <p:txBody>
          <a:bodyPr/>
          <a:lstStyle/>
          <a:p>
            <a:pPr marL="342900" indent="-342900">
              <a:spcBef>
                <a:spcPct val="20000"/>
              </a:spcBef>
              <a:buClr>
                <a:schemeClr val="accent1"/>
              </a:buClr>
              <a:buSzPct val="65000"/>
            </a:pPr>
            <a:r>
              <a:rPr lang="zh-CN" altLang="en-US" sz="3400" b="1" dirty="0">
                <a:latin typeface="华文新魏" pitchFamily="2" charset="-122"/>
              </a:rPr>
              <a:t>①</a:t>
            </a:r>
            <a:endParaRPr lang="en-US" altLang="zh-CN" sz="3400" b="1" dirty="0">
              <a:latin typeface="华文新魏" pitchFamily="2" charset="-122"/>
            </a:endParaRPr>
          </a:p>
          <a:p>
            <a:pPr marL="342900" indent="-342900">
              <a:spcBef>
                <a:spcPct val="20000"/>
              </a:spcBef>
              <a:buClr>
                <a:schemeClr val="accent1"/>
              </a:buClr>
              <a:buSzPct val="65000"/>
            </a:pPr>
            <a:r>
              <a:rPr lang="zh-CN" altLang="en-US" sz="3400" b="1" dirty="0">
                <a:latin typeface="华文新魏" pitchFamily="2" charset="-122"/>
              </a:rPr>
              <a:t>英</a:t>
            </a:r>
            <a:endParaRPr lang="en-US" altLang="zh-CN" sz="3400" b="1" dirty="0">
              <a:latin typeface="华文新魏" pitchFamily="2" charset="-122"/>
            </a:endParaRPr>
          </a:p>
          <a:p>
            <a:pPr marL="342900" indent="-342900">
              <a:spcBef>
                <a:spcPct val="20000"/>
              </a:spcBef>
              <a:buClr>
                <a:schemeClr val="accent1"/>
              </a:buClr>
              <a:buSzPct val="65000"/>
            </a:pPr>
            <a:r>
              <a:rPr lang="zh-CN" altLang="en-US" sz="3400" b="1" dirty="0">
                <a:latin typeface="华文新魏" pitchFamily="2" charset="-122"/>
              </a:rPr>
              <a:t>国</a:t>
            </a:r>
            <a:r>
              <a:rPr lang="zh-CN" altLang="en-US" sz="3400" dirty="0">
                <a:ea typeface="宋体" panose="02010600030101010101" pitchFamily="2" charset="-122"/>
              </a:rPr>
              <a:t> </a:t>
            </a:r>
            <a:endParaRPr lang="zh-CN" altLang="en-US" sz="3400" dirty="0">
              <a:ea typeface="宋体" panose="02010600030101010101" pitchFamily="2" charset="-122"/>
            </a:endParaRPr>
          </a:p>
        </p:txBody>
      </p:sp>
    </p:spTree>
  </p:cSld>
  <p:clrMapOvr>
    <a:masterClrMapping/>
  </p:clrMapOvr>
  <p:transition>
    <p:checke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8" name="Rectangle 6"/>
          <p:cNvSpPr>
            <a:spLocks noGrp="1" noChangeArrowheads="1"/>
          </p:cNvSpPr>
          <p:nvPr>
            <p:ph type="body" sz="half" idx="1"/>
          </p:nvPr>
        </p:nvSpPr>
        <p:spPr>
          <a:xfrm>
            <a:off x="251520" y="4509120"/>
            <a:ext cx="8445624" cy="1981200"/>
          </a:xfrm>
          <a:noFill/>
        </p:spPr>
        <p:txBody>
          <a:bodyPr/>
          <a:lstStyle/>
          <a:p>
            <a:pPr eaLnBrk="1" hangingPunct="1">
              <a:lnSpc>
                <a:spcPct val="90000"/>
              </a:lnSpc>
            </a:pPr>
            <a:r>
              <a:rPr lang="zh-CN" altLang="en-US" sz="2100" b="1" dirty="0"/>
              <a:t>故今日之责任，不在他人，而全在我少年。少年智则国智， 少年富则国富，少年强则国强，少年独立则国独立，少年自由则国自由，少年进步则国进步，少年胜于欧洲则国胜于欧洲，少年雄于地球则国雄于地球。</a:t>
            </a:r>
            <a:endParaRPr lang="zh-CN" altLang="en-US" sz="2100" b="1" dirty="0"/>
          </a:p>
          <a:p>
            <a:pPr eaLnBrk="1" hangingPunct="1">
              <a:lnSpc>
                <a:spcPct val="90000"/>
              </a:lnSpc>
            </a:pPr>
            <a:r>
              <a:rPr lang="zh-CN" altLang="en-US" sz="2100" b="1" dirty="0"/>
              <a:t>                                                          </a:t>
            </a:r>
            <a:r>
              <a:rPr lang="en-US" altLang="zh-CN" sz="2100" b="1" dirty="0"/>
              <a:t>----《</a:t>
            </a:r>
            <a:r>
              <a:rPr lang="zh-CN" altLang="en-US" sz="2100" b="1" dirty="0"/>
              <a:t>少年中国说</a:t>
            </a:r>
            <a:r>
              <a:rPr lang="en-US" altLang="zh-CN" sz="2100" b="1" dirty="0"/>
              <a:t>》</a:t>
            </a:r>
            <a:r>
              <a:rPr lang="zh-CN" altLang="en-US" sz="2100" b="1" dirty="0"/>
              <a:t>（</a:t>
            </a:r>
            <a:r>
              <a:rPr lang="en-US" altLang="zh-CN" sz="2100" b="1" dirty="0"/>
              <a:t>1900.2.10.</a:t>
            </a:r>
            <a:r>
              <a:rPr lang="zh-CN" altLang="en-US" sz="2100" b="1" dirty="0"/>
              <a:t>）</a:t>
            </a:r>
            <a:endParaRPr lang="zh-CN" altLang="en-US" sz="2100" b="1" dirty="0"/>
          </a:p>
        </p:txBody>
      </p:sp>
      <p:pic>
        <p:nvPicPr>
          <p:cNvPr id="151554" name="Picture 2" descr="梁启超"/>
          <p:cNvPicPr>
            <a:picLocks noGrp="1" noChangeAspect="1" noChangeArrowheads="1"/>
          </p:cNvPicPr>
          <p:nvPr>
            <p:ph sz="half" idx="2"/>
          </p:nvPr>
        </p:nvPicPr>
        <p:blipFill>
          <a:blip r:embed="rId1" cstate="print"/>
          <a:srcRect/>
          <a:stretch>
            <a:fillRect/>
          </a:stretch>
        </p:blipFill>
        <p:spPr>
          <a:xfrm>
            <a:off x="539552" y="188640"/>
            <a:ext cx="2862263" cy="3673475"/>
          </a:xfrm>
          <a:noFill/>
        </p:spPr>
      </p:pic>
      <p:sp>
        <p:nvSpPr>
          <p:cNvPr id="151555" name="Rectangle 3"/>
          <p:cNvSpPr>
            <a:spLocks noChangeArrowheads="1"/>
          </p:cNvSpPr>
          <p:nvPr/>
        </p:nvSpPr>
        <p:spPr bwMode="auto">
          <a:xfrm>
            <a:off x="971600" y="3861048"/>
            <a:ext cx="1701107" cy="276999"/>
          </a:xfrm>
          <a:prstGeom prst="rect">
            <a:avLst/>
          </a:prstGeom>
          <a:noFill/>
          <a:ln w="9525">
            <a:noFill/>
            <a:miter lim="800000"/>
          </a:ln>
        </p:spPr>
        <p:txBody>
          <a:bodyPr wrap="none">
            <a:spAutoFit/>
          </a:bodyPr>
          <a:lstStyle/>
          <a:p>
            <a:r>
              <a:rPr lang="zh-CN" altLang="en-US" sz="1200" b="1" dirty="0">
                <a:latin typeface="+mn-ea"/>
              </a:rPr>
              <a:t>梁启超（</a:t>
            </a:r>
            <a:r>
              <a:rPr lang="en-US" altLang="zh-CN" sz="1200" b="1" dirty="0">
                <a:latin typeface="+mn-ea"/>
              </a:rPr>
              <a:t>1873--1929</a:t>
            </a:r>
            <a:r>
              <a:rPr lang="zh-CN" altLang="en-US" sz="1200" b="1" dirty="0">
                <a:latin typeface="+mn-ea"/>
              </a:rPr>
              <a:t>）</a:t>
            </a:r>
            <a:endParaRPr lang="zh-CN" altLang="en-US" sz="1200" b="1" dirty="0">
              <a:latin typeface="+mn-ea"/>
            </a:endParaRPr>
          </a:p>
        </p:txBody>
      </p:sp>
      <p:sp>
        <p:nvSpPr>
          <p:cNvPr id="151556" name="AutoShape 4"/>
          <p:cNvSpPr>
            <a:spLocks noChangeArrowheads="1"/>
          </p:cNvSpPr>
          <p:nvPr/>
        </p:nvSpPr>
        <p:spPr bwMode="auto">
          <a:xfrm>
            <a:off x="4686300" y="1340768"/>
            <a:ext cx="4038600" cy="3200400"/>
          </a:xfrm>
          <a:prstGeom prst="cloudCallout">
            <a:avLst>
              <a:gd name="adj1" fmla="val -92876"/>
              <a:gd name="adj2" fmla="val -27981"/>
            </a:avLst>
          </a:prstGeom>
          <a:solidFill>
            <a:schemeClr val="bg1"/>
          </a:solidFill>
          <a:ln w="9525">
            <a:solidFill>
              <a:schemeClr val="tx1"/>
            </a:solidFill>
            <a:round/>
          </a:ln>
        </p:spPr>
        <p:txBody>
          <a:bodyPr/>
          <a:lstStyle/>
          <a:p>
            <a:pPr>
              <a:spcBef>
                <a:spcPct val="20000"/>
              </a:spcBef>
              <a:buClr>
                <a:schemeClr val="accent1"/>
              </a:buClr>
              <a:buSzPct val="65000"/>
              <a:buFont typeface="Wingdings" panose="05000000000000000000" pitchFamily="2" charset="2"/>
              <a:buChar char="n"/>
            </a:pPr>
            <a:r>
              <a:rPr lang="zh-CN" altLang="en-US" sz="2400" b="1" dirty="0">
                <a:latin typeface="华文新魏" pitchFamily="2" charset="-122"/>
                <a:ea typeface="华文新魏" pitchFamily="2" charset="-122"/>
              </a:rPr>
              <a:t>“吾国四千余年大梦之唤醒，实自甲午战败割台湾偿二百兆以后始也。</a:t>
            </a:r>
            <a:r>
              <a:rPr lang="zh-CN" altLang="en-US" sz="2400" b="1" dirty="0">
                <a:ea typeface="宋体" panose="02010600030101010101" pitchFamily="2" charset="-122"/>
              </a:rPr>
              <a:t>”</a:t>
            </a:r>
            <a:endParaRPr lang="zh-CN" altLang="en-US" sz="2400" b="1" dirty="0">
              <a:ea typeface="宋体" panose="02010600030101010101" pitchFamily="2" charset="-122"/>
            </a:endParaRPr>
          </a:p>
          <a:p>
            <a:pPr algn="ctr"/>
            <a:endParaRPr lang="zh-CN" altLang="en-US" sz="2400" dirty="0">
              <a:ea typeface="宋体" panose="02010600030101010101" pitchFamily="2" charset="-122"/>
            </a:endParaRPr>
          </a:p>
        </p:txBody>
      </p:sp>
      <p:sp>
        <p:nvSpPr>
          <p:cNvPr id="151557" name="Rectangle 5"/>
          <p:cNvSpPr>
            <a:spLocks noChangeArrowheads="1"/>
          </p:cNvSpPr>
          <p:nvPr/>
        </p:nvSpPr>
        <p:spPr bwMode="auto">
          <a:xfrm>
            <a:off x="533400" y="4267200"/>
            <a:ext cx="8305800" cy="366713"/>
          </a:xfrm>
          <a:prstGeom prst="rect">
            <a:avLst/>
          </a:prstGeom>
          <a:noFill/>
          <a:ln w="9525">
            <a:noFill/>
            <a:miter lim="800000"/>
          </a:ln>
        </p:spPr>
        <p:txBody>
          <a:bodyPr>
            <a:spAutoFit/>
          </a:bodyPr>
          <a:lstStyle/>
          <a:p>
            <a:endParaRPr lang="zh-CN" altLang="en-US" b="1">
              <a:ea typeface="宋体" panose="02010600030101010101" pitchFamily="2" charset="-122"/>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7020272" y="188640"/>
            <a:ext cx="1790327" cy="2725271"/>
            <a:chOff x="7092280" y="836712"/>
            <a:chExt cx="1790327" cy="2725271"/>
          </a:xfrm>
        </p:grpSpPr>
        <p:pic>
          <p:nvPicPr>
            <p:cNvPr id="5" name="Picture 4" descr="u=2273848480,3007535378&amp;fm=23&amp;gp=0"/>
            <p:cNvPicPr>
              <a:picLocks noChangeAspect="1" noChangeArrowheads="1"/>
            </p:cNvPicPr>
            <p:nvPr/>
          </p:nvPicPr>
          <p:blipFill>
            <a:blip r:embed="rId1" cstate="print"/>
            <a:srcRect/>
            <a:stretch>
              <a:fillRect/>
            </a:stretch>
          </p:blipFill>
          <p:spPr bwMode="auto">
            <a:xfrm>
              <a:off x="7092280" y="836712"/>
              <a:ext cx="1790327" cy="2425452"/>
            </a:xfrm>
            <a:prstGeom prst="rect">
              <a:avLst/>
            </a:prstGeom>
            <a:noFill/>
            <a:ln w="9525">
              <a:noFill/>
              <a:miter lim="800000"/>
              <a:headEnd/>
              <a:tailEnd/>
            </a:ln>
          </p:spPr>
        </p:pic>
        <p:sp>
          <p:nvSpPr>
            <p:cNvPr id="6" name="Rectangle 3"/>
            <p:cNvSpPr>
              <a:spLocks noChangeArrowheads="1"/>
            </p:cNvSpPr>
            <p:nvPr/>
          </p:nvSpPr>
          <p:spPr bwMode="auto">
            <a:xfrm>
              <a:off x="7164288" y="3284984"/>
              <a:ext cx="1702892" cy="276999"/>
            </a:xfrm>
            <a:prstGeom prst="rect">
              <a:avLst/>
            </a:prstGeom>
            <a:noFill/>
            <a:ln w="9525">
              <a:noFill/>
              <a:miter lim="800000"/>
            </a:ln>
          </p:spPr>
          <p:txBody>
            <a:bodyPr wrap="square">
              <a:spAutoFit/>
            </a:bodyPr>
            <a:lstStyle/>
            <a:p>
              <a:pPr>
                <a:spcBef>
                  <a:spcPct val="50000"/>
                </a:spcBef>
              </a:pPr>
              <a:r>
                <a:rPr lang="zh-CN" altLang="en-US" sz="1200" b="1" dirty="0">
                  <a:latin typeface="+mn-ea"/>
                </a:rPr>
                <a:t>谭嗣同（</a:t>
              </a:r>
              <a:r>
                <a:rPr lang="en-US" altLang="zh-CN" sz="1200" b="1" dirty="0">
                  <a:latin typeface="+mn-ea"/>
                </a:rPr>
                <a:t>1865--1898</a:t>
              </a:r>
              <a:r>
                <a:rPr lang="zh-CN" altLang="en-US" sz="1200" b="1" dirty="0">
                  <a:latin typeface="+mn-ea"/>
                </a:rPr>
                <a:t>）</a:t>
              </a:r>
              <a:r>
                <a:rPr lang="zh-CN" altLang="en-US" sz="1200" dirty="0">
                  <a:latin typeface="+mn-ea"/>
                </a:rPr>
                <a:t> </a:t>
              </a:r>
              <a:endParaRPr lang="zh-CN" altLang="en-US" sz="1200" dirty="0">
                <a:latin typeface="+mn-ea"/>
              </a:endParaRPr>
            </a:p>
          </p:txBody>
        </p:sp>
      </p:grpSp>
      <p:sp>
        <p:nvSpPr>
          <p:cNvPr id="11" name="云形标注 10"/>
          <p:cNvSpPr/>
          <p:nvPr/>
        </p:nvSpPr>
        <p:spPr>
          <a:xfrm>
            <a:off x="3203848" y="1412776"/>
            <a:ext cx="2952328" cy="2520280"/>
          </a:xfrm>
          <a:prstGeom prst="cloudCallout">
            <a:avLst>
              <a:gd name="adj1" fmla="val 103985"/>
              <a:gd name="adj2" fmla="val -536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“各国变法无不从流血而成</a:t>
            </a:r>
            <a:r>
              <a:rPr lang="en-US" altLang="zh-CN" b="1" dirty="0">
                <a:solidFill>
                  <a:schemeClr val="tx1"/>
                </a:solidFill>
              </a:rPr>
              <a:t>,</a:t>
            </a:r>
            <a:r>
              <a:rPr lang="zh-CN" altLang="en-US" b="1" dirty="0">
                <a:solidFill>
                  <a:schemeClr val="tx1"/>
                </a:solidFill>
              </a:rPr>
              <a:t>今中国未有因变法而流血者</a:t>
            </a:r>
            <a:r>
              <a:rPr lang="en-US" altLang="zh-CN" b="1" dirty="0">
                <a:solidFill>
                  <a:schemeClr val="tx1"/>
                </a:solidFill>
              </a:rPr>
              <a:t>,</a:t>
            </a:r>
            <a:r>
              <a:rPr lang="zh-CN" altLang="en-US" b="1" dirty="0">
                <a:solidFill>
                  <a:schemeClr val="tx1"/>
                </a:solidFill>
              </a:rPr>
              <a:t>此国之所以不昌也</a:t>
            </a:r>
            <a:r>
              <a:rPr lang="en-US" altLang="zh-CN" b="1" dirty="0">
                <a:solidFill>
                  <a:schemeClr val="tx1"/>
                </a:solidFill>
              </a:rPr>
              <a:t>,</a:t>
            </a:r>
            <a:r>
              <a:rPr lang="zh-CN" altLang="en-US" b="1" dirty="0">
                <a:solidFill>
                  <a:schemeClr val="tx1"/>
                </a:solidFill>
              </a:rPr>
              <a:t>有之</a:t>
            </a:r>
            <a:r>
              <a:rPr lang="en-US" altLang="zh-CN" b="1" dirty="0">
                <a:solidFill>
                  <a:schemeClr val="tx1"/>
                </a:solidFill>
              </a:rPr>
              <a:t>,</a:t>
            </a:r>
            <a:r>
              <a:rPr lang="zh-CN" altLang="en-US" b="1" dirty="0">
                <a:solidFill>
                  <a:schemeClr val="tx1"/>
                </a:solidFill>
              </a:rPr>
              <a:t>请自嗣同始”。</a:t>
            </a:r>
            <a:endParaRPr lang="zh-CN" altLang="en-US" b="1" dirty="0">
              <a:solidFill>
                <a:schemeClr val="tx1"/>
              </a:solidFill>
            </a:endParaRPr>
          </a:p>
        </p:txBody>
      </p:sp>
      <p:grpSp>
        <p:nvGrpSpPr>
          <p:cNvPr id="9" name="组合 8"/>
          <p:cNvGrpSpPr/>
          <p:nvPr/>
        </p:nvGrpSpPr>
        <p:grpSpPr>
          <a:xfrm>
            <a:off x="395536" y="692696"/>
            <a:ext cx="2125985" cy="2869287"/>
            <a:chOff x="395536" y="692696"/>
            <a:chExt cx="2125985" cy="2869287"/>
          </a:xfrm>
        </p:grpSpPr>
        <p:pic>
          <p:nvPicPr>
            <p:cNvPr id="153602" name="Picture 2" descr="u=3463883051,4089215110&amp;fm=0&amp;gp=0">
              <a:hlinkClick r:id="rId2"/>
            </p:cNvPr>
            <p:cNvPicPr>
              <a:picLocks noChangeAspect="1" noChangeArrowheads="1"/>
            </p:cNvPicPr>
            <p:nvPr/>
          </p:nvPicPr>
          <p:blipFill>
            <a:blip r:embed="rId3" cstate="print"/>
            <a:srcRect/>
            <a:stretch>
              <a:fillRect/>
            </a:stretch>
          </p:blipFill>
          <p:spPr bwMode="auto">
            <a:xfrm>
              <a:off x="395536" y="692696"/>
              <a:ext cx="2125985" cy="2541407"/>
            </a:xfrm>
            <a:prstGeom prst="rect">
              <a:avLst/>
            </a:prstGeom>
            <a:noFill/>
            <a:ln w="9525">
              <a:noFill/>
              <a:miter lim="800000"/>
              <a:headEnd/>
              <a:tailEnd/>
            </a:ln>
          </p:spPr>
        </p:pic>
        <p:sp>
          <p:nvSpPr>
            <p:cNvPr id="153603" name="Rectangle 3"/>
            <p:cNvSpPr>
              <a:spLocks noChangeArrowheads="1"/>
            </p:cNvSpPr>
            <p:nvPr/>
          </p:nvSpPr>
          <p:spPr bwMode="auto">
            <a:xfrm>
              <a:off x="755576" y="3284984"/>
              <a:ext cx="1519968" cy="276999"/>
            </a:xfrm>
            <a:prstGeom prst="rect">
              <a:avLst/>
            </a:prstGeom>
            <a:noFill/>
            <a:ln w="9525">
              <a:noFill/>
              <a:miter lim="800000"/>
            </a:ln>
          </p:spPr>
          <p:txBody>
            <a:bodyPr wrap="none">
              <a:spAutoFit/>
            </a:bodyPr>
            <a:lstStyle/>
            <a:p>
              <a:r>
                <a:rPr lang="zh-CN" altLang="en-US" sz="1200" b="1" dirty="0">
                  <a:latin typeface="+mn-ea"/>
                </a:rPr>
                <a:t>严复（</a:t>
              </a:r>
              <a:r>
                <a:rPr lang="en-US" altLang="zh-CN" sz="1200" b="1" dirty="0">
                  <a:latin typeface="+mn-ea"/>
                </a:rPr>
                <a:t>1854--1921</a:t>
              </a:r>
              <a:r>
                <a:rPr lang="zh-CN" altLang="en-US" sz="1200" b="1" dirty="0">
                  <a:latin typeface="+mn-ea"/>
                </a:rPr>
                <a:t>）</a:t>
              </a:r>
              <a:endParaRPr lang="zh-CN" altLang="en-US" sz="1200" b="1" dirty="0">
                <a:latin typeface="+mn-ea"/>
              </a:endParaRPr>
            </a:p>
          </p:txBody>
        </p:sp>
      </p:grpSp>
      <p:sp>
        <p:nvSpPr>
          <p:cNvPr id="153604" name="Rectangle 4"/>
          <p:cNvSpPr>
            <a:spLocks noChangeArrowheads="1"/>
          </p:cNvSpPr>
          <p:nvPr/>
        </p:nvSpPr>
        <p:spPr bwMode="auto">
          <a:xfrm>
            <a:off x="467544" y="4077072"/>
            <a:ext cx="8496944" cy="2095128"/>
          </a:xfrm>
          <a:prstGeom prst="rect">
            <a:avLst/>
          </a:prstGeom>
          <a:noFill/>
          <a:ln w="9525">
            <a:noFill/>
            <a:miter lim="800000"/>
          </a:ln>
        </p:spPr>
        <p:txBody>
          <a:bodyPr/>
          <a:lstStyle/>
          <a:p>
            <a:pPr marL="342900" indent="-342900">
              <a:spcBef>
                <a:spcPct val="20000"/>
              </a:spcBef>
              <a:buClr>
                <a:schemeClr val="accent1"/>
              </a:buClr>
              <a:buSzPct val="65000"/>
              <a:buFont typeface="Wingdings" panose="05000000000000000000" pitchFamily="2" charset="2"/>
              <a:buChar char="n"/>
            </a:pPr>
            <a:r>
              <a:rPr lang="en-US" altLang="zh-CN" sz="2400" b="1" dirty="0">
                <a:latin typeface="华文新魏" pitchFamily="2" charset="-122"/>
              </a:rPr>
              <a:t>1895</a:t>
            </a:r>
            <a:r>
              <a:rPr lang="zh-CN" altLang="en-US" sz="2400" b="1" dirty="0">
                <a:latin typeface="华文新魏" pitchFamily="2" charset="-122"/>
              </a:rPr>
              <a:t>年，严复在</a:t>
            </a:r>
            <a:r>
              <a:rPr lang="en-US" altLang="zh-CN" sz="2400" b="1" dirty="0">
                <a:latin typeface="华文新魏" pitchFamily="2" charset="-122"/>
              </a:rPr>
              <a:t>《</a:t>
            </a:r>
            <a:r>
              <a:rPr lang="zh-CN" altLang="en-US" sz="2400" b="1" dirty="0">
                <a:latin typeface="华文新魏" pitchFamily="2" charset="-122"/>
              </a:rPr>
              <a:t>救亡决论</a:t>
            </a:r>
            <a:r>
              <a:rPr lang="en-US" altLang="zh-CN" sz="2400" b="1" dirty="0">
                <a:latin typeface="华文新魏" pitchFamily="2" charset="-122"/>
              </a:rPr>
              <a:t>》</a:t>
            </a:r>
            <a:r>
              <a:rPr lang="zh-CN" altLang="en-US" sz="2400" b="1" dirty="0">
                <a:latin typeface="华文新魏" pitchFamily="2" charset="-122"/>
              </a:rPr>
              <a:t>一文中响亮地喊出了</a:t>
            </a:r>
            <a:r>
              <a:rPr lang="zh-CN" altLang="en-US" sz="2400" b="1" dirty="0">
                <a:solidFill>
                  <a:srgbClr val="FF0000"/>
                </a:solidFill>
              </a:rPr>
              <a:t>“</a:t>
            </a:r>
            <a:r>
              <a:rPr lang="zh-CN" altLang="en-US" sz="2400" b="1" dirty="0">
                <a:solidFill>
                  <a:srgbClr val="FF0000"/>
                </a:solidFill>
                <a:latin typeface="华文新魏" pitchFamily="2" charset="-122"/>
              </a:rPr>
              <a:t>救亡</a:t>
            </a:r>
            <a:r>
              <a:rPr lang="zh-CN" altLang="en-US" sz="2400" b="1" dirty="0">
                <a:solidFill>
                  <a:srgbClr val="FF0000"/>
                </a:solidFill>
              </a:rPr>
              <a:t>”</a:t>
            </a:r>
            <a:r>
              <a:rPr lang="zh-CN" altLang="en-US" sz="2400" b="1" dirty="0">
                <a:latin typeface="华文新魏" pitchFamily="2" charset="-122"/>
              </a:rPr>
              <a:t>的口号。</a:t>
            </a:r>
            <a:endParaRPr lang="zh-CN" altLang="en-US" sz="2400" b="1" dirty="0">
              <a:latin typeface="华文新魏" pitchFamily="2" charset="-122"/>
            </a:endParaRPr>
          </a:p>
          <a:p>
            <a:pPr marL="342900" indent="-342900">
              <a:spcBef>
                <a:spcPct val="20000"/>
              </a:spcBef>
              <a:buClr>
                <a:schemeClr val="accent1"/>
              </a:buClr>
              <a:buSzPct val="65000"/>
              <a:buFont typeface="Wingdings" panose="05000000000000000000" pitchFamily="2" charset="2"/>
              <a:buChar char="n"/>
            </a:pPr>
            <a:r>
              <a:rPr lang="zh-CN" altLang="en-US" sz="2400" b="1" dirty="0">
                <a:latin typeface="华文新魏" pitchFamily="2" charset="-122"/>
              </a:rPr>
              <a:t>甲午战争后，严复翻译</a:t>
            </a:r>
            <a:r>
              <a:rPr lang="en-US" altLang="zh-CN" sz="2400" b="1" dirty="0">
                <a:latin typeface="华文新魏" pitchFamily="2" charset="-122"/>
              </a:rPr>
              <a:t>《</a:t>
            </a:r>
            <a:r>
              <a:rPr lang="zh-CN" altLang="en-US" sz="2400" b="1" dirty="0">
                <a:latin typeface="华文新魏" pitchFamily="2" charset="-122"/>
              </a:rPr>
              <a:t>天演论</a:t>
            </a:r>
            <a:r>
              <a:rPr lang="en-US" altLang="zh-CN" sz="2400" b="1" dirty="0">
                <a:latin typeface="华文新魏" pitchFamily="2" charset="-122"/>
              </a:rPr>
              <a:t>》,</a:t>
            </a:r>
            <a:r>
              <a:rPr lang="zh-CN" altLang="en-US" sz="2400" b="1" dirty="0">
                <a:latin typeface="华文新魏" pitchFamily="2" charset="-122"/>
              </a:rPr>
              <a:t>用</a:t>
            </a:r>
            <a:r>
              <a:rPr lang="zh-CN" altLang="en-US" sz="2400" b="1" dirty="0"/>
              <a:t>“</a:t>
            </a:r>
            <a:r>
              <a:rPr lang="zh-CN" altLang="en-US" sz="2400" b="1" dirty="0">
                <a:latin typeface="华文新魏" pitchFamily="2" charset="-122"/>
              </a:rPr>
              <a:t>物竞天择</a:t>
            </a:r>
            <a:r>
              <a:rPr lang="zh-CN" altLang="en-US" sz="2400" b="1" dirty="0"/>
              <a:t>”</a:t>
            </a:r>
            <a:r>
              <a:rPr lang="zh-CN" altLang="en-US" sz="2400" b="1" dirty="0">
                <a:latin typeface="华文新魏" pitchFamily="2" charset="-122"/>
              </a:rPr>
              <a:t>、</a:t>
            </a:r>
            <a:r>
              <a:rPr lang="zh-CN" altLang="en-US" sz="2400" b="1" dirty="0"/>
              <a:t>“</a:t>
            </a:r>
            <a:r>
              <a:rPr lang="zh-CN" altLang="en-US" sz="2400" b="1" dirty="0">
                <a:latin typeface="华文新魏" pitchFamily="2" charset="-122"/>
              </a:rPr>
              <a:t>适者生存</a:t>
            </a:r>
            <a:r>
              <a:rPr lang="zh-CN" altLang="en-US" sz="2400" b="1" dirty="0"/>
              <a:t>”</a:t>
            </a:r>
            <a:r>
              <a:rPr lang="zh-CN" altLang="en-US" sz="2400" b="1" dirty="0">
                <a:latin typeface="华文新魏" pitchFamily="2" charset="-122"/>
              </a:rPr>
              <a:t>的社会进化论思想，为危机意识和民族意识提供了理论根据。</a:t>
            </a:r>
            <a:endParaRPr lang="zh-CN" altLang="en-US" sz="2400" b="1" dirty="0">
              <a:latin typeface="华文新魏" pitchFamily="2" charset="-122"/>
            </a:endParaRPr>
          </a:p>
          <a:p>
            <a:pPr marL="342900" indent="-342900">
              <a:spcBef>
                <a:spcPct val="20000"/>
              </a:spcBef>
              <a:buClr>
                <a:schemeClr val="accent1"/>
              </a:buClr>
              <a:buSzPct val="65000"/>
              <a:buFont typeface="Wingdings" panose="05000000000000000000" pitchFamily="2" charset="2"/>
              <a:buChar char="n"/>
            </a:pPr>
            <a:endParaRPr lang="zh-CN" altLang="en-US" sz="3000" dirty="0">
              <a:ea typeface="宋体" panose="02010600030101010101" pitchFamily="2" charset="-122"/>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179512" y="260648"/>
            <a:ext cx="8229600" cy="1008534"/>
          </a:xfrm>
        </p:spPr>
        <p:txBody>
          <a:bodyPr>
            <a:noAutofit/>
          </a:bodyPr>
          <a:lstStyle/>
          <a:p>
            <a:pPr eaLnBrk="1" hangingPunct="1"/>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2</a:t>
            </a:r>
            <a:r>
              <a:rPr lang="zh-CN" altLang="en-US" b="1" dirty="0">
                <a:latin typeface="华文新魏" pitchFamily="2" charset="-122"/>
                <a:ea typeface="华文新魏" pitchFamily="2" charset="-122"/>
              </a:rPr>
              <a:t>）孙中山喊出</a:t>
            </a:r>
            <a:r>
              <a:rPr lang="zh-CN" altLang="en-US" b="1" dirty="0">
                <a:latin typeface="Arial" panose="020B0604020202020204" pitchFamily="34" charset="0"/>
                <a:ea typeface="华文新魏" pitchFamily="2" charset="-122"/>
              </a:rPr>
              <a:t>“</a:t>
            </a:r>
            <a:r>
              <a:rPr lang="zh-CN" altLang="en-US" b="1" dirty="0">
                <a:latin typeface="华文新魏" pitchFamily="2" charset="-122"/>
                <a:ea typeface="华文新魏" pitchFamily="2" charset="-122"/>
              </a:rPr>
              <a:t>振兴中华</a:t>
            </a:r>
            <a:r>
              <a:rPr lang="zh-CN" altLang="en-US" b="1" dirty="0">
                <a:latin typeface="Arial" panose="020B0604020202020204" pitchFamily="34" charset="0"/>
                <a:ea typeface="华文新魏" pitchFamily="2" charset="-122"/>
              </a:rPr>
              <a:t>”</a:t>
            </a:r>
            <a:r>
              <a:rPr lang="zh-CN" altLang="en-US" b="1" dirty="0">
                <a:latin typeface="华文新魏" pitchFamily="2" charset="-122"/>
                <a:ea typeface="华文新魏" pitchFamily="2" charset="-122"/>
              </a:rPr>
              <a:t>口号</a:t>
            </a:r>
            <a:endParaRPr lang="zh-CN" altLang="en-US" dirty="0">
              <a:solidFill>
                <a:schemeClr val="tx1"/>
              </a:solidFill>
            </a:endParaRPr>
          </a:p>
        </p:txBody>
      </p:sp>
      <p:grpSp>
        <p:nvGrpSpPr>
          <p:cNvPr id="6" name="组合 5"/>
          <p:cNvGrpSpPr/>
          <p:nvPr/>
        </p:nvGrpSpPr>
        <p:grpSpPr>
          <a:xfrm>
            <a:off x="6019800" y="1295400"/>
            <a:ext cx="2819400" cy="3490719"/>
            <a:chOff x="6019800" y="1295400"/>
            <a:chExt cx="2819400" cy="3490719"/>
          </a:xfrm>
        </p:grpSpPr>
        <p:pic>
          <p:nvPicPr>
            <p:cNvPr id="154627" name="Picture 3" descr="u=3423781823,2166215231&amp;fm=0&amp;gp=0">
              <a:hlinkClick r:id="rId1"/>
            </p:cNvPr>
            <p:cNvPicPr>
              <a:picLocks noChangeAspect="1" noChangeArrowheads="1"/>
            </p:cNvPicPr>
            <p:nvPr/>
          </p:nvPicPr>
          <p:blipFill>
            <a:blip r:embed="rId2" cstate="print"/>
            <a:srcRect/>
            <a:stretch>
              <a:fillRect/>
            </a:stretch>
          </p:blipFill>
          <p:spPr bwMode="auto">
            <a:xfrm>
              <a:off x="6019800" y="1295400"/>
              <a:ext cx="2819400" cy="3200400"/>
            </a:xfrm>
            <a:prstGeom prst="rect">
              <a:avLst/>
            </a:prstGeom>
            <a:noFill/>
            <a:ln w="9525">
              <a:noFill/>
              <a:miter lim="800000"/>
              <a:headEnd/>
              <a:tailEnd/>
            </a:ln>
          </p:spPr>
        </p:pic>
        <p:sp>
          <p:nvSpPr>
            <p:cNvPr id="154628" name="Rectangle 4"/>
            <p:cNvSpPr>
              <a:spLocks noChangeArrowheads="1"/>
            </p:cNvSpPr>
            <p:nvPr/>
          </p:nvSpPr>
          <p:spPr bwMode="auto">
            <a:xfrm>
              <a:off x="6588224" y="4509120"/>
              <a:ext cx="1737976" cy="276999"/>
            </a:xfrm>
            <a:prstGeom prst="rect">
              <a:avLst/>
            </a:prstGeom>
            <a:noFill/>
            <a:ln w="9525">
              <a:noFill/>
              <a:miter lim="800000"/>
            </a:ln>
          </p:spPr>
          <p:txBody>
            <a:bodyPr wrap="none">
              <a:spAutoFit/>
            </a:bodyPr>
            <a:lstStyle/>
            <a:p>
              <a:r>
                <a:rPr lang="zh-CN" altLang="en-US" sz="1200" b="1" dirty="0">
                  <a:latin typeface="+mn-ea"/>
                </a:rPr>
                <a:t>孙中山（</a:t>
              </a:r>
              <a:r>
                <a:rPr lang="en-US" altLang="zh-CN" sz="1200" b="1" dirty="0">
                  <a:latin typeface="+mn-ea"/>
                </a:rPr>
                <a:t>1866--1925 </a:t>
              </a:r>
              <a:r>
                <a:rPr lang="zh-CN" altLang="en-US" sz="1200" b="1" dirty="0">
                  <a:latin typeface="+mn-ea"/>
                </a:rPr>
                <a:t>）</a:t>
              </a:r>
              <a:endParaRPr lang="zh-CN" altLang="en-US" sz="1200" b="1" dirty="0">
                <a:latin typeface="+mn-ea"/>
              </a:endParaRPr>
            </a:p>
          </p:txBody>
        </p:sp>
      </p:grpSp>
      <p:sp>
        <p:nvSpPr>
          <p:cNvPr id="154629" name="AutoShape 5"/>
          <p:cNvSpPr>
            <a:spLocks noChangeArrowheads="1"/>
          </p:cNvSpPr>
          <p:nvPr/>
        </p:nvSpPr>
        <p:spPr bwMode="auto">
          <a:xfrm>
            <a:off x="381000" y="2362200"/>
            <a:ext cx="4343400" cy="3810000"/>
          </a:xfrm>
          <a:prstGeom prst="cloudCallout">
            <a:avLst>
              <a:gd name="adj1" fmla="val 106690"/>
              <a:gd name="adj2" fmla="val -33875"/>
            </a:avLst>
          </a:prstGeom>
          <a:solidFill>
            <a:schemeClr val="bg1"/>
          </a:solidFill>
          <a:ln w="9525">
            <a:solidFill>
              <a:schemeClr val="accent1"/>
            </a:solidFill>
            <a:round/>
          </a:ln>
        </p:spPr>
        <p:txBody>
          <a:bodyPr/>
          <a:lstStyle/>
          <a:p>
            <a:pPr>
              <a:lnSpc>
                <a:spcPct val="90000"/>
              </a:lnSpc>
              <a:spcBef>
                <a:spcPct val="20000"/>
              </a:spcBef>
              <a:buClr>
                <a:schemeClr val="accent1"/>
              </a:buClr>
              <a:buSzPct val="65000"/>
              <a:buFont typeface="Wingdings" panose="05000000000000000000" pitchFamily="2" charset="2"/>
              <a:buChar char="n"/>
            </a:pPr>
            <a:r>
              <a:rPr lang="zh-CN" altLang="en-US" sz="2000" b="1" dirty="0">
                <a:latin typeface="华文新魏" pitchFamily="2" charset="-122"/>
                <a:ea typeface="华文新魏" pitchFamily="2" charset="-122"/>
              </a:rPr>
              <a:t>“方今强邻环列，虎视鹰瞵，久垂涎于中华五金之富，物产之饶。蚕食鲸吞，已效尤于接踵；瓜分豆剖，实堪虑于目前。有心人不禁大声疾呼，亟拯斯民于水火，切扶大厦之将倾。”</a:t>
            </a:r>
            <a:endParaRPr lang="zh-CN" altLang="en-US" sz="2000" dirty="0">
              <a:latin typeface="华文新魏" pitchFamily="2" charset="-122"/>
              <a:ea typeface="华文新魏" pitchFamily="2" charset="-122"/>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6"/>
          <p:cNvSpPr txBox="1">
            <a:spLocks noChangeArrowheads="1"/>
          </p:cNvSpPr>
          <p:nvPr/>
        </p:nvSpPr>
        <p:spPr bwMode="auto">
          <a:xfrm>
            <a:off x="827088" y="1371600"/>
            <a:ext cx="7561262" cy="701675"/>
          </a:xfrm>
          <a:prstGeom prst="rect">
            <a:avLst/>
          </a:prstGeom>
          <a:noFill/>
          <a:ln w="9525">
            <a:noFill/>
            <a:miter lim="800000"/>
          </a:ln>
        </p:spPr>
        <p:txBody>
          <a:bodyPr>
            <a:spAutoFit/>
          </a:bodyPr>
          <a:lstStyle/>
          <a:p>
            <a:pPr>
              <a:spcBef>
                <a:spcPct val="50000"/>
              </a:spcBef>
            </a:pPr>
            <a:endParaRPr lang="zh-CN" altLang="en-US" sz="4000" b="1">
              <a:ea typeface="宋体" panose="02010600030101010101" pitchFamily="2" charset="-122"/>
            </a:endParaRPr>
          </a:p>
        </p:txBody>
      </p:sp>
      <p:sp>
        <p:nvSpPr>
          <p:cNvPr id="155680" name="Line 13"/>
          <p:cNvSpPr>
            <a:spLocks noChangeShapeType="1"/>
          </p:cNvSpPr>
          <p:nvPr/>
        </p:nvSpPr>
        <p:spPr bwMode="auto">
          <a:xfrm flipH="1">
            <a:off x="5868144" y="4437112"/>
            <a:ext cx="0" cy="504056"/>
          </a:xfrm>
          <a:prstGeom prst="line">
            <a:avLst/>
          </a:prstGeom>
          <a:noFill/>
          <a:ln w="57150">
            <a:solidFill>
              <a:srgbClr val="FF9900"/>
            </a:solidFill>
            <a:round/>
          </a:ln>
        </p:spPr>
        <p:txBody>
          <a:bodyPr wrap="square">
            <a:spAutoFit/>
          </a:bodyPr>
          <a:lstStyle/>
          <a:p>
            <a:endParaRPr lang="zh-CN" altLang="en-US"/>
          </a:p>
        </p:txBody>
      </p:sp>
      <p:grpSp>
        <p:nvGrpSpPr>
          <p:cNvPr id="41" name="组合 40"/>
          <p:cNvGrpSpPr/>
          <p:nvPr/>
        </p:nvGrpSpPr>
        <p:grpSpPr>
          <a:xfrm>
            <a:off x="305137" y="228600"/>
            <a:ext cx="8457863" cy="5904766"/>
            <a:chOff x="305137" y="228600"/>
            <a:chExt cx="8457863" cy="5904766"/>
          </a:xfrm>
        </p:grpSpPr>
        <p:sp>
          <p:nvSpPr>
            <p:cNvPr id="158723" name="Rectangle 7"/>
            <p:cNvSpPr>
              <a:spLocks noChangeArrowheads="1"/>
            </p:cNvSpPr>
            <p:nvPr/>
          </p:nvSpPr>
          <p:spPr bwMode="auto">
            <a:xfrm>
              <a:off x="1828800" y="838200"/>
              <a:ext cx="2203450" cy="707886"/>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ln>
            <a:effectLst>
              <a:outerShdw dist="17961" dir="2700000" algn="ctr" rotWithShape="0">
                <a:schemeClr val="tx1"/>
              </a:outerShdw>
            </a:effectLst>
          </p:spPr>
          <p:txBody>
            <a:bodyPr>
              <a:spAutoFit/>
            </a:bodyPr>
            <a:lstStyle/>
            <a:p>
              <a:pPr>
                <a:buFont typeface="Arial" panose="020B0604020202020204" pitchFamily="34" charset="0"/>
                <a:buNone/>
                <a:defRPr/>
              </a:pPr>
              <a:r>
                <a:rPr lang="zh-CN" altLang="en-US" sz="2000" b="1" dirty="0">
                  <a:solidFill>
                    <a:srgbClr val="660066"/>
                  </a:solidFill>
                  <a:latin typeface="+mn-ea"/>
                </a:rPr>
                <a:t>一、资本</a:t>
              </a:r>
              <a:r>
                <a:rPr lang="en-US" altLang="zh-CN" sz="2000" b="1" dirty="0">
                  <a:solidFill>
                    <a:srgbClr val="660066"/>
                  </a:solidFill>
                  <a:latin typeface="+mn-ea"/>
                </a:rPr>
                <a:t>-</a:t>
              </a:r>
              <a:r>
                <a:rPr lang="zh-CN" altLang="en-US" sz="2000" b="1" dirty="0">
                  <a:solidFill>
                    <a:srgbClr val="660066"/>
                  </a:solidFill>
                  <a:latin typeface="+mn-ea"/>
                </a:rPr>
                <a:t>帝国主义对中国的侵略</a:t>
              </a:r>
              <a:endParaRPr lang="zh-CN" altLang="en-US" sz="2000" b="1" dirty="0">
                <a:solidFill>
                  <a:srgbClr val="660066"/>
                </a:solidFill>
                <a:latin typeface="+mn-ea"/>
              </a:endParaRPr>
            </a:p>
          </p:txBody>
        </p:sp>
        <p:sp>
          <p:nvSpPr>
            <p:cNvPr id="155652" name="Line 8"/>
            <p:cNvSpPr>
              <a:spLocks noChangeShapeType="1"/>
            </p:cNvSpPr>
            <p:nvPr/>
          </p:nvSpPr>
          <p:spPr bwMode="auto">
            <a:xfrm flipV="1">
              <a:off x="1447800" y="5181600"/>
              <a:ext cx="431800" cy="0"/>
            </a:xfrm>
            <a:prstGeom prst="line">
              <a:avLst/>
            </a:prstGeom>
            <a:noFill/>
            <a:ln w="57150">
              <a:solidFill>
                <a:srgbClr val="FF9900"/>
              </a:solidFill>
              <a:round/>
              <a:tailEnd type="triangle" w="med" len="med"/>
            </a:ln>
          </p:spPr>
          <p:txBody>
            <a:bodyPr>
              <a:spAutoFit/>
            </a:bodyPr>
            <a:lstStyle/>
            <a:p>
              <a:endParaRPr lang="zh-CN" altLang="en-US"/>
            </a:p>
          </p:txBody>
        </p:sp>
        <p:sp>
          <p:nvSpPr>
            <p:cNvPr id="155653" name="Line 9"/>
            <p:cNvSpPr>
              <a:spLocks noChangeShapeType="1"/>
            </p:cNvSpPr>
            <p:nvPr/>
          </p:nvSpPr>
          <p:spPr bwMode="auto">
            <a:xfrm>
              <a:off x="3347864" y="4725144"/>
              <a:ext cx="0" cy="1303784"/>
            </a:xfrm>
            <a:prstGeom prst="line">
              <a:avLst/>
            </a:prstGeom>
            <a:noFill/>
            <a:ln w="57150">
              <a:solidFill>
                <a:srgbClr val="FF9900"/>
              </a:solidFill>
              <a:round/>
            </a:ln>
          </p:spPr>
          <p:txBody>
            <a:bodyPr wrap="square">
              <a:spAutoFit/>
            </a:bodyPr>
            <a:lstStyle/>
            <a:p>
              <a:endParaRPr lang="zh-CN" altLang="en-US"/>
            </a:p>
          </p:txBody>
        </p:sp>
        <p:sp>
          <p:nvSpPr>
            <p:cNvPr id="155654" name="Line 10"/>
            <p:cNvSpPr>
              <a:spLocks noChangeShapeType="1"/>
            </p:cNvSpPr>
            <p:nvPr/>
          </p:nvSpPr>
          <p:spPr bwMode="auto">
            <a:xfrm>
              <a:off x="4139952" y="1484784"/>
              <a:ext cx="381000" cy="0"/>
            </a:xfrm>
            <a:prstGeom prst="line">
              <a:avLst/>
            </a:prstGeom>
            <a:noFill/>
            <a:ln w="57150">
              <a:solidFill>
                <a:srgbClr val="FF9900"/>
              </a:solidFill>
              <a:round/>
              <a:tailEnd type="triangle" w="med" len="med"/>
            </a:ln>
          </p:spPr>
          <p:txBody>
            <a:bodyPr>
              <a:spAutoFit/>
            </a:bodyPr>
            <a:lstStyle/>
            <a:p>
              <a:endParaRPr lang="zh-CN" altLang="en-US"/>
            </a:p>
          </p:txBody>
        </p:sp>
        <p:sp>
          <p:nvSpPr>
            <p:cNvPr id="155655" name="Text Box 11"/>
            <p:cNvSpPr txBox="1">
              <a:spLocks noChangeArrowheads="1"/>
            </p:cNvSpPr>
            <p:nvPr/>
          </p:nvSpPr>
          <p:spPr bwMode="auto">
            <a:xfrm>
              <a:off x="4495800" y="762000"/>
              <a:ext cx="2057400" cy="486928"/>
            </a:xfrm>
            <a:prstGeom prst="rect">
              <a:avLst/>
            </a:prstGeom>
            <a:gradFill rotWithShape="1">
              <a:gsLst>
                <a:gs pos="0">
                  <a:srgbClr val="FFFFCC"/>
                </a:gs>
                <a:gs pos="100000">
                  <a:srgbClr val="FFFFFF"/>
                </a:gs>
              </a:gsLst>
              <a:lin ang="5400000" scaled="1"/>
            </a:gradFill>
            <a:ln w="9525">
              <a:solidFill>
                <a:srgbClr val="FF6600"/>
              </a:solidFill>
              <a:miter lim="800000"/>
            </a:ln>
          </p:spPr>
          <p:txBody>
            <a:bodyPr>
              <a:spAutoFit/>
            </a:bodyPr>
            <a:lstStyle/>
            <a:p>
              <a:pPr>
                <a:lnSpc>
                  <a:spcPct val="140000"/>
                </a:lnSpc>
                <a:buFont typeface="楷体_GB2312" pitchFamily="49" charset="-122"/>
                <a:buNone/>
                <a:defRPr/>
              </a:pPr>
              <a:r>
                <a:rPr lang="zh-CN" altLang="en-US" sz="2000" b="1" dirty="0">
                  <a:solidFill>
                    <a:srgbClr val="660066"/>
                  </a:solidFill>
                  <a:latin typeface="+mn-ea"/>
                </a:rPr>
                <a:t>（二）政治控制</a:t>
              </a:r>
              <a:endParaRPr lang="zh-CN" altLang="en-US" sz="2000" b="1" dirty="0">
                <a:solidFill>
                  <a:srgbClr val="660066"/>
                </a:solidFill>
                <a:latin typeface="+mn-ea"/>
              </a:endParaRPr>
            </a:p>
          </p:txBody>
        </p:sp>
        <p:sp>
          <p:nvSpPr>
            <p:cNvPr id="155656" name="Line 12"/>
            <p:cNvSpPr>
              <a:spLocks noChangeShapeType="1"/>
            </p:cNvSpPr>
            <p:nvPr/>
          </p:nvSpPr>
          <p:spPr bwMode="auto">
            <a:xfrm>
              <a:off x="3347864" y="6021288"/>
              <a:ext cx="287338" cy="0"/>
            </a:xfrm>
            <a:prstGeom prst="line">
              <a:avLst/>
            </a:prstGeom>
            <a:noFill/>
            <a:ln w="57150">
              <a:solidFill>
                <a:srgbClr val="FF9900"/>
              </a:solidFill>
              <a:round/>
              <a:tailEnd type="triangle" w="med" len="med"/>
            </a:ln>
          </p:spPr>
          <p:txBody>
            <a:bodyPr>
              <a:spAutoFit/>
            </a:bodyPr>
            <a:lstStyle/>
            <a:p>
              <a:endParaRPr lang="zh-CN" altLang="en-US"/>
            </a:p>
          </p:txBody>
        </p:sp>
        <p:sp>
          <p:nvSpPr>
            <p:cNvPr id="155657" name="Line 13"/>
            <p:cNvSpPr>
              <a:spLocks noChangeShapeType="1"/>
            </p:cNvSpPr>
            <p:nvPr/>
          </p:nvSpPr>
          <p:spPr bwMode="auto">
            <a:xfrm>
              <a:off x="3276600" y="2590800"/>
              <a:ext cx="0" cy="1150938"/>
            </a:xfrm>
            <a:prstGeom prst="line">
              <a:avLst/>
            </a:prstGeom>
            <a:noFill/>
            <a:ln w="57150">
              <a:solidFill>
                <a:srgbClr val="FF9900"/>
              </a:solidFill>
              <a:round/>
            </a:ln>
          </p:spPr>
          <p:txBody>
            <a:bodyPr>
              <a:spAutoFit/>
            </a:bodyPr>
            <a:lstStyle/>
            <a:p>
              <a:endParaRPr lang="zh-CN" altLang="en-US"/>
            </a:p>
          </p:txBody>
        </p:sp>
        <p:sp>
          <p:nvSpPr>
            <p:cNvPr id="155658" name="Line 14"/>
            <p:cNvSpPr>
              <a:spLocks noChangeShapeType="1"/>
            </p:cNvSpPr>
            <p:nvPr/>
          </p:nvSpPr>
          <p:spPr bwMode="auto">
            <a:xfrm>
              <a:off x="3276600" y="2590800"/>
              <a:ext cx="288925" cy="0"/>
            </a:xfrm>
            <a:prstGeom prst="line">
              <a:avLst/>
            </a:prstGeom>
            <a:noFill/>
            <a:ln w="57150">
              <a:solidFill>
                <a:srgbClr val="FF9900"/>
              </a:solidFill>
              <a:round/>
              <a:tailEnd type="triangle" w="med" len="med"/>
            </a:ln>
          </p:spPr>
          <p:txBody>
            <a:bodyPr>
              <a:spAutoFit/>
            </a:bodyPr>
            <a:lstStyle/>
            <a:p>
              <a:endParaRPr lang="zh-CN" altLang="en-US"/>
            </a:p>
          </p:txBody>
        </p:sp>
        <p:sp>
          <p:nvSpPr>
            <p:cNvPr id="155659" name="Line 15"/>
            <p:cNvSpPr>
              <a:spLocks noChangeShapeType="1"/>
            </p:cNvSpPr>
            <p:nvPr/>
          </p:nvSpPr>
          <p:spPr bwMode="auto">
            <a:xfrm flipV="1">
              <a:off x="3276600" y="3733800"/>
              <a:ext cx="288925" cy="0"/>
            </a:xfrm>
            <a:prstGeom prst="line">
              <a:avLst/>
            </a:prstGeom>
            <a:noFill/>
            <a:ln w="57150">
              <a:solidFill>
                <a:srgbClr val="FF9900"/>
              </a:solidFill>
              <a:round/>
              <a:tailEnd type="triangle" w="med" len="med"/>
            </a:ln>
          </p:spPr>
          <p:txBody>
            <a:bodyPr>
              <a:spAutoFit/>
            </a:bodyPr>
            <a:lstStyle/>
            <a:p>
              <a:endParaRPr lang="zh-CN" altLang="en-US"/>
            </a:p>
          </p:txBody>
        </p:sp>
        <p:sp>
          <p:nvSpPr>
            <p:cNvPr id="155660" name="Line 16"/>
            <p:cNvSpPr>
              <a:spLocks noChangeShapeType="1"/>
            </p:cNvSpPr>
            <p:nvPr/>
          </p:nvSpPr>
          <p:spPr bwMode="auto">
            <a:xfrm flipV="1">
              <a:off x="1447800" y="3276600"/>
              <a:ext cx="423863" cy="0"/>
            </a:xfrm>
            <a:prstGeom prst="line">
              <a:avLst/>
            </a:prstGeom>
            <a:noFill/>
            <a:ln w="57150">
              <a:solidFill>
                <a:srgbClr val="FF9900"/>
              </a:solidFill>
              <a:round/>
              <a:tailEnd type="triangle" w="med" len="med"/>
            </a:ln>
          </p:spPr>
          <p:txBody>
            <a:bodyPr>
              <a:spAutoFit/>
            </a:bodyPr>
            <a:lstStyle/>
            <a:p>
              <a:endParaRPr lang="zh-CN" altLang="en-US"/>
            </a:p>
          </p:txBody>
        </p:sp>
        <p:sp>
          <p:nvSpPr>
            <p:cNvPr id="158733" name="Rectangle 17"/>
            <p:cNvSpPr>
              <a:spLocks noChangeArrowheads="1"/>
            </p:cNvSpPr>
            <p:nvPr/>
          </p:nvSpPr>
          <p:spPr bwMode="auto">
            <a:xfrm>
              <a:off x="1905000" y="2360187"/>
              <a:ext cx="1295400" cy="1631216"/>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ln>
            <a:effectLst>
              <a:outerShdw dist="17961" dir="2700000" algn="ctr" rotWithShape="0">
                <a:schemeClr val="tx1"/>
              </a:outerShdw>
            </a:effectLst>
          </p:spPr>
          <p:txBody>
            <a:bodyPr anchor="ctr">
              <a:spAutoFit/>
            </a:bodyPr>
            <a:lstStyle/>
            <a:p>
              <a:pPr>
                <a:buFont typeface="Arial" panose="020B0604020202020204" pitchFamily="34" charset="0"/>
                <a:buNone/>
                <a:defRPr/>
              </a:pPr>
              <a:r>
                <a:rPr lang="zh-CN" altLang="en-US" sz="2000" b="1" dirty="0">
                  <a:solidFill>
                    <a:srgbClr val="660066"/>
                  </a:solidFill>
                  <a:latin typeface="+mn-ea"/>
                </a:rPr>
                <a:t>二、抵御外国武装侵略  争取民族独立的斗争</a:t>
              </a:r>
              <a:endParaRPr lang="zh-CN" altLang="en-US" sz="2000" b="1" dirty="0">
                <a:solidFill>
                  <a:srgbClr val="660066"/>
                </a:solidFill>
                <a:latin typeface="+mn-ea"/>
              </a:endParaRPr>
            </a:p>
          </p:txBody>
        </p:sp>
        <p:sp>
          <p:nvSpPr>
            <p:cNvPr id="155662" name="Line 18"/>
            <p:cNvSpPr>
              <a:spLocks noChangeShapeType="1"/>
            </p:cNvSpPr>
            <p:nvPr/>
          </p:nvSpPr>
          <p:spPr bwMode="auto">
            <a:xfrm>
              <a:off x="3048000" y="5105400"/>
              <a:ext cx="287338" cy="0"/>
            </a:xfrm>
            <a:prstGeom prst="line">
              <a:avLst/>
            </a:prstGeom>
            <a:noFill/>
            <a:ln w="57150">
              <a:solidFill>
                <a:srgbClr val="FF9900"/>
              </a:solidFill>
              <a:round/>
              <a:tailEnd type="triangle" w="med" len="med"/>
            </a:ln>
          </p:spPr>
          <p:txBody>
            <a:bodyPr>
              <a:spAutoFit/>
            </a:bodyPr>
            <a:lstStyle/>
            <a:p>
              <a:endParaRPr lang="zh-CN" altLang="en-US"/>
            </a:p>
          </p:txBody>
        </p:sp>
        <p:sp>
          <p:nvSpPr>
            <p:cNvPr id="155663" name="Line 20"/>
            <p:cNvSpPr>
              <a:spLocks noChangeShapeType="1"/>
            </p:cNvSpPr>
            <p:nvPr/>
          </p:nvSpPr>
          <p:spPr bwMode="auto">
            <a:xfrm>
              <a:off x="4114800" y="381000"/>
              <a:ext cx="25152" cy="1607840"/>
            </a:xfrm>
            <a:prstGeom prst="line">
              <a:avLst/>
            </a:prstGeom>
            <a:noFill/>
            <a:ln w="57150">
              <a:solidFill>
                <a:srgbClr val="FF9900"/>
              </a:solidFill>
              <a:round/>
            </a:ln>
          </p:spPr>
          <p:txBody>
            <a:bodyPr wrap="square">
              <a:spAutoFit/>
            </a:bodyPr>
            <a:lstStyle/>
            <a:p>
              <a:endParaRPr lang="zh-CN" altLang="en-US"/>
            </a:p>
          </p:txBody>
        </p:sp>
        <p:sp>
          <p:nvSpPr>
            <p:cNvPr id="155664" name="Line 21"/>
            <p:cNvSpPr>
              <a:spLocks noChangeShapeType="1"/>
            </p:cNvSpPr>
            <p:nvPr/>
          </p:nvSpPr>
          <p:spPr bwMode="auto">
            <a:xfrm flipV="1">
              <a:off x="4139952" y="1052736"/>
              <a:ext cx="385763" cy="0"/>
            </a:xfrm>
            <a:prstGeom prst="line">
              <a:avLst/>
            </a:prstGeom>
            <a:noFill/>
            <a:ln w="57150">
              <a:solidFill>
                <a:srgbClr val="FF9900"/>
              </a:solidFill>
              <a:round/>
              <a:tailEnd type="triangle" w="med" len="med"/>
            </a:ln>
          </p:spPr>
          <p:txBody>
            <a:bodyPr>
              <a:spAutoFit/>
            </a:bodyPr>
            <a:lstStyle/>
            <a:p>
              <a:endParaRPr lang="zh-CN" altLang="en-US"/>
            </a:p>
          </p:txBody>
        </p:sp>
        <p:sp>
          <p:nvSpPr>
            <p:cNvPr id="155665" name="Line 22"/>
            <p:cNvSpPr>
              <a:spLocks noChangeShapeType="1"/>
            </p:cNvSpPr>
            <p:nvPr/>
          </p:nvSpPr>
          <p:spPr bwMode="auto">
            <a:xfrm flipV="1">
              <a:off x="4139952" y="1988840"/>
              <a:ext cx="365125" cy="0"/>
            </a:xfrm>
            <a:prstGeom prst="line">
              <a:avLst/>
            </a:prstGeom>
            <a:noFill/>
            <a:ln w="57150">
              <a:solidFill>
                <a:srgbClr val="FF9900"/>
              </a:solidFill>
              <a:round/>
              <a:tailEnd type="triangle" w="med" len="med"/>
            </a:ln>
          </p:spPr>
          <p:txBody>
            <a:bodyPr>
              <a:spAutoFit/>
            </a:bodyPr>
            <a:lstStyle/>
            <a:p>
              <a:endParaRPr lang="zh-CN" altLang="en-US"/>
            </a:p>
          </p:txBody>
        </p:sp>
        <p:sp>
          <p:nvSpPr>
            <p:cNvPr id="158738" name="Rectangle 23"/>
            <p:cNvSpPr>
              <a:spLocks noChangeArrowheads="1"/>
            </p:cNvSpPr>
            <p:nvPr/>
          </p:nvSpPr>
          <p:spPr bwMode="auto">
            <a:xfrm>
              <a:off x="1828800" y="4454099"/>
              <a:ext cx="1219200" cy="1631216"/>
            </a:xfrm>
            <a:prstGeom prst="rect">
              <a:avLst/>
            </a:prstGeom>
            <a:gradFill rotWithShape="1">
              <a:gsLst>
                <a:gs pos="0">
                  <a:srgbClr val="FFFFCC"/>
                </a:gs>
                <a:gs pos="100000">
                  <a:srgbClr val="FFFFFF"/>
                </a:gs>
              </a:gsLst>
              <a:lin ang="5400000" scaled="1"/>
            </a:gradFill>
            <a:ln w="0" cap="rnd">
              <a:solidFill>
                <a:srgbClr val="FF6600"/>
              </a:solidFill>
              <a:prstDash val="sysDot"/>
              <a:miter lim="800000"/>
            </a:ln>
            <a:effectLst>
              <a:outerShdw dist="17961" dir="2700000" algn="ctr" rotWithShape="0">
                <a:schemeClr val="tx1"/>
              </a:outerShdw>
            </a:effectLst>
          </p:spPr>
          <p:txBody>
            <a:bodyPr anchor="ctr">
              <a:spAutoFit/>
            </a:bodyPr>
            <a:lstStyle/>
            <a:p>
              <a:pPr>
                <a:defRPr/>
              </a:pPr>
              <a:r>
                <a:rPr lang="zh-CN" altLang="en-US" sz="2000" b="1" dirty="0">
                  <a:solidFill>
                    <a:srgbClr val="660066"/>
                  </a:solidFill>
                  <a:latin typeface="+mn-ea"/>
                </a:rPr>
                <a:t>三、反侵略战争的失败与民族意识的觉醒</a:t>
              </a:r>
              <a:endParaRPr lang="zh-CN" altLang="en-US" sz="2000" b="1" dirty="0">
                <a:solidFill>
                  <a:srgbClr val="660066"/>
                </a:solidFill>
                <a:latin typeface="+mn-ea"/>
              </a:endParaRPr>
            </a:p>
          </p:txBody>
        </p:sp>
        <p:sp>
          <p:nvSpPr>
            <p:cNvPr id="155667" name="Text Box 24"/>
            <p:cNvSpPr txBox="1">
              <a:spLocks noChangeArrowheads="1"/>
            </p:cNvSpPr>
            <p:nvPr/>
          </p:nvSpPr>
          <p:spPr bwMode="auto">
            <a:xfrm>
              <a:off x="4495800" y="228600"/>
              <a:ext cx="2057400" cy="486543"/>
            </a:xfrm>
            <a:prstGeom prst="rect">
              <a:avLst/>
            </a:prstGeom>
            <a:gradFill rotWithShape="1">
              <a:gsLst>
                <a:gs pos="0">
                  <a:srgbClr val="FFFFCC"/>
                </a:gs>
                <a:gs pos="100000">
                  <a:srgbClr val="FFFFFF"/>
                </a:gs>
              </a:gsLst>
              <a:lin ang="5400000" scaled="1"/>
            </a:gradFill>
            <a:ln w="9525">
              <a:solidFill>
                <a:srgbClr val="FF6600"/>
              </a:solidFill>
              <a:miter lim="800000"/>
            </a:ln>
          </p:spPr>
          <p:txBody>
            <a:bodyPr>
              <a:spAutoFit/>
            </a:bodyPr>
            <a:lstStyle/>
            <a:p>
              <a:pPr>
                <a:lnSpc>
                  <a:spcPct val="140000"/>
                </a:lnSpc>
                <a:defRPr/>
              </a:pPr>
              <a:r>
                <a:rPr lang="zh-CN" altLang="en-US" b="1" dirty="0">
                  <a:solidFill>
                    <a:srgbClr val="660066"/>
                  </a:solidFill>
                  <a:latin typeface="黑体" panose="02010609060101010101" pitchFamily="49" charset="-122"/>
                  <a:ea typeface="黑体" panose="02010609060101010101" pitchFamily="49" charset="-122"/>
                </a:rPr>
                <a:t>（</a:t>
              </a:r>
              <a:r>
                <a:rPr lang="zh-CN" altLang="en-US" sz="2000" b="1" dirty="0">
                  <a:solidFill>
                    <a:srgbClr val="660066"/>
                  </a:solidFill>
                  <a:latin typeface="+mn-ea"/>
                </a:rPr>
                <a:t>一）军事侵略</a:t>
              </a:r>
              <a:endParaRPr lang="zh-CN" altLang="en-US" sz="2000" b="1" dirty="0">
                <a:solidFill>
                  <a:srgbClr val="660066"/>
                </a:solidFill>
                <a:latin typeface="+mn-ea"/>
              </a:endParaRPr>
            </a:p>
          </p:txBody>
        </p:sp>
        <p:sp>
          <p:nvSpPr>
            <p:cNvPr id="155668" name="Text Box 25"/>
            <p:cNvSpPr txBox="1">
              <a:spLocks noChangeArrowheads="1"/>
            </p:cNvSpPr>
            <p:nvPr/>
          </p:nvSpPr>
          <p:spPr bwMode="auto">
            <a:xfrm>
              <a:off x="3581400" y="2362200"/>
              <a:ext cx="4518992" cy="400110"/>
            </a:xfrm>
            <a:prstGeom prst="rect">
              <a:avLst/>
            </a:prstGeom>
            <a:gradFill rotWithShape="1">
              <a:gsLst>
                <a:gs pos="0">
                  <a:srgbClr val="FFFFCC"/>
                </a:gs>
                <a:gs pos="100000">
                  <a:srgbClr val="FFFFFF"/>
                </a:gs>
              </a:gsLst>
              <a:lin ang="5400000" scaled="1"/>
            </a:gradFill>
            <a:ln w="9525">
              <a:solidFill>
                <a:srgbClr val="FF6600"/>
              </a:solidFill>
              <a:miter lim="800000"/>
            </a:ln>
          </p:spPr>
          <p:txBody>
            <a:bodyPr wrap="square">
              <a:spAutoFit/>
            </a:bodyPr>
            <a:lstStyle/>
            <a:p>
              <a:pPr>
                <a:buFont typeface="楷体_GB2312" pitchFamily="49" charset="-122"/>
                <a:buNone/>
                <a:defRPr/>
              </a:pPr>
              <a:r>
                <a:rPr lang="zh-CN" altLang="en-US" b="1" dirty="0">
                  <a:solidFill>
                    <a:srgbClr val="660066"/>
                  </a:solidFill>
                  <a:latin typeface="黑体" panose="02010609060101010101" pitchFamily="49" charset="-122"/>
                  <a:ea typeface="黑体" panose="02010609060101010101" pitchFamily="49" charset="-122"/>
                </a:rPr>
                <a:t>（</a:t>
              </a:r>
              <a:r>
                <a:rPr lang="zh-CN" altLang="en-US" sz="2000" b="1" dirty="0">
                  <a:solidFill>
                    <a:srgbClr val="660066"/>
                  </a:solidFill>
                  <a:latin typeface="+mn-ea"/>
                </a:rPr>
                <a:t>一）反抗外来侵略的斗争历程</a:t>
              </a:r>
              <a:endParaRPr lang="zh-CN" altLang="en-US" sz="2000" b="1" dirty="0">
                <a:solidFill>
                  <a:srgbClr val="660066"/>
                </a:solidFill>
                <a:latin typeface="+mn-ea"/>
              </a:endParaRPr>
            </a:p>
          </p:txBody>
        </p:sp>
        <p:sp>
          <p:nvSpPr>
            <p:cNvPr id="155669" name="Text Box 26"/>
            <p:cNvSpPr txBox="1">
              <a:spLocks noChangeArrowheads="1"/>
            </p:cNvSpPr>
            <p:nvPr/>
          </p:nvSpPr>
          <p:spPr bwMode="auto">
            <a:xfrm>
              <a:off x="3581400" y="3276600"/>
              <a:ext cx="1905000" cy="707886"/>
            </a:xfrm>
            <a:prstGeom prst="rect">
              <a:avLst/>
            </a:prstGeom>
            <a:gradFill rotWithShape="1">
              <a:gsLst>
                <a:gs pos="0">
                  <a:srgbClr val="FFFFCC"/>
                </a:gs>
                <a:gs pos="100000">
                  <a:srgbClr val="FFFFFF"/>
                </a:gs>
              </a:gsLst>
              <a:lin ang="5400000" scaled="1"/>
            </a:gradFill>
            <a:ln w="9525">
              <a:solidFill>
                <a:srgbClr val="FF6600"/>
              </a:solidFill>
              <a:miter lim="800000"/>
            </a:ln>
          </p:spPr>
          <p:txBody>
            <a:bodyPr wrap="square">
              <a:spAutoFit/>
            </a:bodyPr>
            <a:lstStyle/>
            <a:p>
              <a:pPr>
                <a:defRPr/>
              </a:pPr>
              <a:r>
                <a:rPr lang="zh-CN" altLang="en-US" sz="2000" b="1" dirty="0">
                  <a:solidFill>
                    <a:srgbClr val="660066"/>
                  </a:solidFill>
                  <a:latin typeface="+mn-ea"/>
                </a:rPr>
                <a:t>（二）粉碎瓜分中国的图谋</a:t>
              </a:r>
              <a:endParaRPr lang="zh-CN" altLang="en-US" sz="2000" b="1" dirty="0">
                <a:solidFill>
                  <a:srgbClr val="660066"/>
                </a:solidFill>
                <a:latin typeface="+mn-ea"/>
              </a:endParaRPr>
            </a:p>
          </p:txBody>
        </p:sp>
        <p:sp>
          <p:nvSpPr>
            <p:cNvPr id="155670" name="Text Box 28"/>
            <p:cNvSpPr txBox="1">
              <a:spLocks noChangeArrowheads="1"/>
            </p:cNvSpPr>
            <p:nvPr/>
          </p:nvSpPr>
          <p:spPr bwMode="auto">
            <a:xfrm>
              <a:off x="3635896" y="4365104"/>
              <a:ext cx="2232248" cy="707886"/>
            </a:xfrm>
            <a:prstGeom prst="rect">
              <a:avLst/>
            </a:prstGeom>
            <a:gradFill rotWithShape="1">
              <a:gsLst>
                <a:gs pos="0">
                  <a:srgbClr val="FFFFCC"/>
                </a:gs>
                <a:gs pos="100000">
                  <a:srgbClr val="FFFFFF"/>
                </a:gs>
              </a:gsLst>
              <a:lin ang="5400000" scaled="1"/>
            </a:gradFill>
            <a:ln w="9525">
              <a:solidFill>
                <a:srgbClr val="FF6600"/>
              </a:solidFill>
              <a:miter lim="800000"/>
            </a:ln>
          </p:spPr>
          <p:txBody>
            <a:bodyPr wrap="square">
              <a:spAutoFit/>
            </a:bodyPr>
            <a:lstStyle/>
            <a:p>
              <a:pPr>
                <a:buFont typeface="楷体_GB2312" pitchFamily="49" charset="-122"/>
                <a:buNone/>
              </a:pPr>
              <a:r>
                <a:rPr lang="zh-CN" altLang="en-US" b="1" dirty="0">
                  <a:solidFill>
                    <a:srgbClr val="660066"/>
                  </a:solidFill>
                  <a:latin typeface="黑体" panose="02010609060101010101" pitchFamily="49" charset="-122"/>
                  <a:ea typeface="黑体" panose="02010609060101010101" pitchFamily="49" charset="-122"/>
                </a:rPr>
                <a:t>（</a:t>
              </a:r>
              <a:r>
                <a:rPr lang="zh-CN" altLang="en-US" sz="2000" b="1" dirty="0">
                  <a:solidFill>
                    <a:srgbClr val="660066"/>
                  </a:solidFill>
                  <a:latin typeface="+mn-ea"/>
                </a:rPr>
                <a:t>一）反侵略战争的失败及其原因</a:t>
              </a:r>
              <a:endParaRPr lang="zh-CN" altLang="en-US" sz="2000" b="1" dirty="0">
                <a:solidFill>
                  <a:srgbClr val="660066"/>
                </a:solidFill>
                <a:latin typeface="+mn-ea"/>
              </a:endParaRPr>
            </a:p>
          </p:txBody>
        </p:sp>
        <p:sp>
          <p:nvSpPr>
            <p:cNvPr id="155671" name="Line 29"/>
            <p:cNvSpPr>
              <a:spLocks noChangeShapeType="1"/>
            </p:cNvSpPr>
            <p:nvPr/>
          </p:nvSpPr>
          <p:spPr bwMode="auto">
            <a:xfrm flipV="1">
              <a:off x="3347864" y="4725144"/>
              <a:ext cx="288925" cy="0"/>
            </a:xfrm>
            <a:prstGeom prst="line">
              <a:avLst/>
            </a:prstGeom>
            <a:noFill/>
            <a:ln w="57150">
              <a:solidFill>
                <a:srgbClr val="FF9900"/>
              </a:solidFill>
              <a:round/>
              <a:tailEnd type="triangle" w="med" len="med"/>
            </a:ln>
          </p:spPr>
          <p:txBody>
            <a:bodyPr>
              <a:spAutoFit/>
            </a:bodyPr>
            <a:lstStyle/>
            <a:p>
              <a:endParaRPr lang="zh-CN" altLang="en-US"/>
            </a:p>
          </p:txBody>
        </p:sp>
        <p:sp>
          <p:nvSpPr>
            <p:cNvPr id="155672" name="Text Box 30"/>
            <p:cNvSpPr txBox="1">
              <a:spLocks noChangeArrowheads="1"/>
            </p:cNvSpPr>
            <p:nvPr/>
          </p:nvSpPr>
          <p:spPr bwMode="auto">
            <a:xfrm>
              <a:off x="3635896" y="5733256"/>
              <a:ext cx="3352800" cy="400110"/>
            </a:xfrm>
            <a:prstGeom prst="rect">
              <a:avLst/>
            </a:prstGeom>
            <a:gradFill rotWithShape="1">
              <a:gsLst>
                <a:gs pos="0">
                  <a:srgbClr val="FFFFCC"/>
                </a:gs>
                <a:gs pos="100000">
                  <a:srgbClr val="FFFFFF"/>
                </a:gs>
              </a:gsLst>
              <a:lin ang="5400000" scaled="1"/>
            </a:gradFill>
            <a:ln w="9525">
              <a:solidFill>
                <a:srgbClr val="FF6600"/>
              </a:solidFill>
              <a:miter lim="800000"/>
            </a:ln>
          </p:spPr>
          <p:txBody>
            <a:bodyPr>
              <a:spAutoFit/>
            </a:bodyPr>
            <a:lstStyle/>
            <a:p>
              <a:pPr>
                <a:buFont typeface="楷体_GB2312" pitchFamily="49" charset="-122"/>
                <a:buNone/>
              </a:pPr>
              <a:r>
                <a:rPr lang="zh-CN" altLang="en-US" b="1" dirty="0">
                  <a:solidFill>
                    <a:srgbClr val="660066"/>
                  </a:solidFill>
                  <a:latin typeface="黑体" panose="02010609060101010101" pitchFamily="49" charset="-122"/>
                  <a:ea typeface="黑体" panose="02010609060101010101" pitchFamily="49" charset="-122"/>
                </a:rPr>
                <a:t>（</a:t>
              </a:r>
              <a:r>
                <a:rPr lang="zh-CN" altLang="en-US" sz="2000" b="1" dirty="0">
                  <a:solidFill>
                    <a:srgbClr val="660066"/>
                  </a:solidFill>
                  <a:latin typeface="+mn-ea"/>
                </a:rPr>
                <a:t>二）民族意识的觉醒</a:t>
              </a:r>
              <a:endParaRPr lang="zh-CN" altLang="en-US" sz="2000" b="1" dirty="0">
                <a:solidFill>
                  <a:srgbClr val="660066"/>
                </a:solidFill>
                <a:latin typeface="+mn-ea"/>
              </a:endParaRPr>
            </a:p>
          </p:txBody>
        </p:sp>
        <p:sp>
          <p:nvSpPr>
            <p:cNvPr id="155673" name="Text Box 31"/>
            <p:cNvSpPr txBox="1">
              <a:spLocks noChangeArrowheads="1"/>
            </p:cNvSpPr>
            <p:nvPr/>
          </p:nvSpPr>
          <p:spPr bwMode="auto">
            <a:xfrm>
              <a:off x="4495800" y="1752600"/>
              <a:ext cx="2057400" cy="486928"/>
            </a:xfrm>
            <a:prstGeom prst="rect">
              <a:avLst/>
            </a:prstGeom>
            <a:gradFill rotWithShape="1">
              <a:gsLst>
                <a:gs pos="0">
                  <a:srgbClr val="FFFFCC"/>
                </a:gs>
                <a:gs pos="100000">
                  <a:srgbClr val="FFFFFF"/>
                </a:gs>
              </a:gsLst>
              <a:lin ang="5400000" scaled="1"/>
            </a:gradFill>
            <a:ln w="9525">
              <a:solidFill>
                <a:srgbClr val="FF6600"/>
              </a:solidFill>
              <a:miter lim="800000"/>
            </a:ln>
          </p:spPr>
          <p:txBody>
            <a:bodyPr>
              <a:spAutoFit/>
            </a:bodyPr>
            <a:lstStyle/>
            <a:p>
              <a:pPr>
                <a:lnSpc>
                  <a:spcPct val="140000"/>
                </a:lnSpc>
                <a:buFont typeface="楷体_GB2312" pitchFamily="49" charset="-122"/>
                <a:buNone/>
                <a:defRPr/>
              </a:pPr>
              <a:r>
                <a:rPr lang="zh-CN" altLang="en-US" sz="2000" b="1" dirty="0">
                  <a:solidFill>
                    <a:srgbClr val="660066"/>
                  </a:solidFill>
                  <a:latin typeface="+mn-ea"/>
                </a:rPr>
                <a:t>（四）文化渗透</a:t>
              </a:r>
              <a:endParaRPr lang="zh-CN" altLang="en-US" sz="2000" b="1" dirty="0">
                <a:solidFill>
                  <a:srgbClr val="660066"/>
                </a:solidFill>
                <a:latin typeface="+mn-ea"/>
              </a:endParaRPr>
            </a:p>
          </p:txBody>
        </p:sp>
        <p:sp>
          <p:nvSpPr>
            <p:cNvPr id="158746" name="Text Box 32"/>
            <p:cNvSpPr txBox="1">
              <a:spLocks noChangeArrowheads="1"/>
            </p:cNvSpPr>
            <p:nvPr/>
          </p:nvSpPr>
          <p:spPr bwMode="auto">
            <a:xfrm>
              <a:off x="305137" y="2024063"/>
              <a:ext cx="1015663" cy="3240087"/>
            </a:xfrm>
            <a:prstGeom prst="rect">
              <a:avLst/>
            </a:prstGeom>
            <a:gradFill rotWithShape="1">
              <a:gsLst>
                <a:gs pos="0">
                  <a:srgbClr val="FFFFCC"/>
                </a:gs>
                <a:gs pos="100000">
                  <a:srgbClr val="FFFFFF"/>
                </a:gs>
              </a:gsLst>
              <a:lin ang="5400000" scaled="1"/>
            </a:gradFill>
            <a:ln w="9525">
              <a:solidFill>
                <a:srgbClr val="FF6600"/>
              </a:solidFill>
              <a:miter lim="800000"/>
            </a:ln>
          </p:spPr>
          <p:txBody>
            <a:bodyPr vert="eaVert">
              <a:spAutoFit/>
            </a:bodyPr>
            <a:lstStyle/>
            <a:p>
              <a:pPr algn="ctr">
                <a:buFont typeface="楷体_GB2312" pitchFamily="49" charset="-122"/>
                <a:buNone/>
                <a:defRPr/>
              </a:pPr>
              <a:r>
                <a:rPr lang="zh-CN" altLang="en-US" sz="5400" b="1" dirty="0">
                  <a:solidFill>
                    <a:srgbClr val="660066"/>
                  </a:solidFill>
                  <a:latin typeface="华文新魏" pitchFamily="2" charset="-122"/>
                  <a:ea typeface="华文新魏" pitchFamily="2" charset="-122"/>
                </a:rPr>
                <a:t>要点总结</a:t>
              </a:r>
              <a:endParaRPr lang="zh-CN" altLang="en-US" sz="5400" b="1" dirty="0">
                <a:solidFill>
                  <a:srgbClr val="660066"/>
                </a:solidFill>
                <a:latin typeface="华文新魏" pitchFamily="2" charset="-122"/>
                <a:ea typeface="华文新魏" pitchFamily="2" charset="-122"/>
              </a:endParaRPr>
            </a:p>
          </p:txBody>
        </p:sp>
        <p:sp>
          <p:nvSpPr>
            <p:cNvPr id="155675" name="Line 33"/>
            <p:cNvSpPr>
              <a:spLocks noChangeShapeType="1"/>
            </p:cNvSpPr>
            <p:nvPr/>
          </p:nvSpPr>
          <p:spPr bwMode="auto">
            <a:xfrm>
              <a:off x="1447800" y="1295400"/>
              <a:ext cx="365125" cy="0"/>
            </a:xfrm>
            <a:prstGeom prst="line">
              <a:avLst/>
            </a:prstGeom>
            <a:noFill/>
            <a:ln w="57150">
              <a:solidFill>
                <a:srgbClr val="FF9900"/>
              </a:solidFill>
              <a:round/>
              <a:tailEnd type="triangle" w="med" len="med"/>
            </a:ln>
          </p:spPr>
          <p:txBody>
            <a:bodyPr>
              <a:spAutoFit/>
            </a:bodyPr>
            <a:lstStyle/>
            <a:p>
              <a:endParaRPr lang="zh-CN" altLang="en-US"/>
            </a:p>
          </p:txBody>
        </p:sp>
        <p:sp>
          <p:nvSpPr>
            <p:cNvPr id="155676" name="Line 34"/>
            <p:cNvSpPr>
              <a:spLocks noChangeShapeType="1"/>
            </p:cNvSpPr>
            <p:nvPr/>
          </p:nvSpPr>
          <p:spPr bwMode="auto">
            <a:xfrm flipH="1">
              <a:off x="1447800" y="1295400"/>
              <a:ext cx="0" cy="3886200"/>
            </a:xfrm>
            <a:prstGeom prst="line">
              <a:avLst/>
            </a:prstGeom>
            <a:noFill/>
            <a:ln w="57150">
              <a:solidFill>
                <a:srgbClr val="FF9900"/>
              </a:solidFill>
              <a:round/>
            </a:ln>
          </p:spPr>
          <p:txBody>
            <a:bodyPr>
              <a:spAutoFit/>
            </a:bodyPr>
            <a:lstStyle/>
            <a:p>
              <a:endParaRPr lang="zh-CN" altLang="en-US"/>
            </a:p>
          </p:txBody>
        </p:sp>
        <p:sp>
          <p:nvSpPr>
            <p:cNvPr id="155677" name="Line 21"/>
            <p:cNvSpPr>
              <a:spLocks noChangeShapeType="1"/>
            </p:cNvSpPr>
            <p:nvPr/>
          </p:nvSpPr>
          <p:spPr bwMode="auto">
            <a:xfrm>
              <a:off x="4114800" y="381000"/>
              <a:ext cx="365125" cy="0"/>
            </a:xfrm>
            <a:prstGeom prst="line">
              <a:avLst/>
            </a:prstGeom>
            <a:noFill/>
            <a:ln w="57150">
              <a:solidFill>
                <a:srgbClr val="FF9900"/>
              </a:solidFill>
              <a:round/>
              <a:tailEnd type="triangle" w="med" len="med"/>
            </a:ln>
          </p:spPr>
          <p:txBody>
            <a:bodyPr>
              <a:spAutoFit/>
            </a:bodyPr>
            <a:lstStyle/>
            <a:p>
              <a:endParaRPr lang="zh-CN" altLang="en-US"/>
            </a:p>
          </p:txBody>
        </p:sp>
        <p:sp>
          <p:nvSpPr>
            <p:cNvPr id="155678" name="Text Box 11"/>
            <p:cNvSpPr txBox="1">
              <a:spLocks noChangeArrowheads="1"/>
            </p:cNvSpPr>
            <p:nvPr/>
          </p:nvSpPr>
          <p:spPr bwMode="auto">
            <a:xfrm>
              <a:off x="4495800" y="1219200"/>
              <a:ext cx="2057400" cy="486928"/>
            </a:xfrm>
            <a:prstGeom prst="rect">
              <a:avLst/>
            </a:prstGeom>
            <a:gradFill rotWithShape="1">
              <a:gsLst>
                <a:gs pos="0">
                  <a:srgbClr val="FFFFCC"/>
                </a:gs>
                <a:gs pos="100000">
                  <a:srgbClr val="FFFFFF"/>
                </a:gs>
              </a:gsLst>
              <a:lin ang="5400000" scaled="1"/>
            </a:gradFill>
            <a:ln w="9525">
              <a:solidFill>
                <a:srgbClr val="FF6600"/>
              </a:solidFill>
              <a:miter lim="800000"/>
            </a:ln>
          </p:spPr>
          <p:txBody>
            <a:bodyPr>
              <a:spAutoFit/>
            </a:bodyPr>
            <a:lstStyle/>
            <a:p>
              <a:pPr>
                <a:lnSpc>
                  <a:spcPct val="140000"/>
                </a:lnSpc>
                <a:defRPr/>
              </a:pPr>
              <a:r>
                <a:rPr lang="zh-CN" altLang="en-US" sz="2000" b="1" dirty="0">
                  <a:solidFill>
                    <a:srgbClr val="660066"/>
                  </a:solidFill>
                  <a:latin typeface="+mn-ea"/>
                </a:rPr>
                <a:t>（三）经济掠夺</a:t>
              </a:r>
              <a:endParaRPr lang="zh-CN" altLang="en-US" sz="2000" b="1" dirty="0">
                <a:solidFill>
                  <a:srgbClr val="660066"/>
                </a:solidFill>
                <a:latin typeface="+mn-ea"/>
              </a:endParaRPr>
            </a:p>
          </p:txBody>
        </p:sp>
        <p:sp>
          <p:nvSpPr>
            <p:cNvPr id="155679" name="Line 13"/>
            <p:cNvSpPr>
              <a:spLocks noChangeShapeType="1"/>
            </p:cNvSpPr>
            <p:nvPr/>
          </p:nvSpPr>
          <p:spPr bwMode="auto">
            <a:xfrm flipH="1">
              <a:off x="5562600" y="3200400"/>
              <a:ext cx="0" cy="685800"/>
            </a:xfrm>
            <a:prstGeom prst="line">
              <a:avLst/>
            </a:prstGeom>
            <a:noFill/>
            <a:ln w="57150">
              <a:solidFill>
                <a:srgbClr val="FF9900"/>
              </a:solidFill>
              <a:round/>
            </a:ln>
          </p:spPr>
          <p:txBody>
            <a:bodyPr>
              <a:spAutoFit/>
            </a:bodyPr>
            <a:lstStyle/>
            <a:p>
              <a:endParaRPr lang="zh-CN" altLang="en-US"/>
            </a:p>
          </p:txBody>
        </p:sp>
        <p:sp>
          <p:nvSpPr>
            <p:cNvPr id="155681" name="Line 14"/>
            <p:cNvSpPr>
              <a:spLocks noChangeShapeType="1"/>
            </p:cNvSpPr>
            <p:nvPr/>
          </p:nvSpPr>
          <p:spPr bwMode="auto">
            <a:xfrm>
              <a:off x="5562600" y="3200400"/>
              <a:ext cx="288925" cy="0"/>
            </a:xfrm>
            <a:prstGeom prst="line">
              <a:avLst/>
            </a:prstGeom>
            <a:noFill/>
            <a:ln w="57150">
              <a:solidFill>
                <a:srgbClr val="FF9900"/>
              </a:solidFill>
              <a:round/>
              <a:tailEnd type="triangle" w="med" len="med"/>
            </a:ln>
          </p:spPr>
          <p:txBody>
            <a:bodyPr>
              <a:spAutoFit/>
            </a:bodyPr>
            <a:lstStyle/>
            <a:p>
              <a:endParaRPr lang="zh-CN" altLang="en-US"/>
            </a:p>
          </p:txBody>
        </p:sp>
        <p:sp>
          <p:nvSpPr>
            <p:cNvPr id="155682" name="Line 14"/>
            <p:cNvSpPr>
              <a:spLocks noChangeShapeType="1"/>
            </p:cNvSpPr>
            <p:nvPr/>
          </p:nvSpPr>
          <p:spPr bwMode="auto">
            <a:xfrm>
              <a:off x="5562600" y="3886200"/>
              <a:ext cx="288925" cy="0"/>
            </a:xfrm>
            <a:prstGeom prst="line">
              <a:avLst/>
            </a:prstGeom>
            <a:noFill/>
            <a:ln w="57150">
              <a:solidFill>
                <a:srgbClr val="FF9900"/>
              </a:solidFill>
              <a:round/>
              <a:tailEnd type="triangle" w="med" len="med"/>
            </a:ln>
          </p:spPr>
          <p:txBody>
            <a:bodyPr>
              <a:spAutoFit/>
            </a:bodyPr>
            <a:lstStyle/>
            <a:p>
              <a:endParaRPr lang="zh-CN" altLang="en-US"/>
            </a:p>
          </p:txBody>
        </p:sp>
        <p:sp>
          <p:nvSpPr>
            <p:cNvPr id="155683" name="Line 14"/>
            <p:cNvSpPr>
              <a:spLocks noChangeShapeType="1"/>
            </p:cNvSpPr>
            <p:nvPr/>
          </p:nvSpPr>
          <p:spPr bwMode="auto">
            <a:xfrm>
              <a:off x="5868144" y="4437112"/>
              <a:ext cx="360933" cy="0"/>
            </a:xfrm>
            <a:prstGeom prst="line">
              <a:avLst/>
            </a:prstGeom>
            <a:noFill/>
            <a:ln w="57150">
              <a:solidFill>
                <a:srgbClr val="FF9900"/>
              </a:solidFill>
              <a:round/>
              <a:tailEnd type="triangle" w="med" len="med"/>
            </a:ln>
          </p:spPr>
          <p:txBody>
            <a:bodyPr wrap="square">
              <a:spAutoFit/>
            </a:bodyPr>
            <a:lstStyle/>
            <a:p>
              <a:endParaRPr lang="zh-CN" altLang="en-US"/>
            </a:p>
          </p:txBody>
        </p:sp>
        <p:sp>
          <p:nvSpPr>
            <p:cNvPr id="155684" name="Line 14"/>
            <p:cNvSpPr>
              <a:spLocks noChangeShapeType="1"/>
            </p:cNvSpPr>
            <p:nvPr/>
          </p:nvSpPr>
          <p:spPr bwMode="auto">
            <a:xfrm>
              <a:off x="5868144" y="4941168"/>
              <a:ext cx="360933" cy="0"/>
            </a:xfrm>
            <a:prstGeom prst="line">
              <a:avLst/>
            </a:prstGeom>
            <a:noFill/>
            <a:ln w="57150">
              <a:solidFill>
                <a:srgbClr val="FF9900"/>
              </a:solidFill>
              <a:round/>
              <a:tailEnd type="triangle" w="med" len="med"/>
            </a:ln>
          </p:spPr>
          <p:txBody>
            <a:bodyPr wrap="square">
              <a:spAutoFit/>
            </a:bodyPr>
            <a:lstStyle/>
            <a:p>
              <a:endParaRPr lang="zh-CN" altLang="en-US"/>
            </a:p>
          </p:txBody>
        </p:sp>
        <p:sp>
          <p:nvSpPr>
            <p:cNvPr id="155685" name="Text Box 24"/>
            <p:cNvSpPr txBox="1">
              <a:spLocks noChangeArrowheads="1"/>
            </p:cNvSpPr>
            <p:nvPr/>
          </p:nvSpPr>
          <p:spPr bwMode="auto">
            <a:xfrm>
              <a:off x="5867400" y="2971800"/>
              <a:ext cx="2895600" cy="400110"/>
            </a:xfrm>
            <a:prstGeom prst="rect">
              <a:avLst/>
            </a:prstGeom>
            <a:gradFill rotWithShape="1">
              <a:gsLst>
                <a:gs pos="0">
                  <a:srgbClr val="FFFFCC"/>
                </a:gs>
                <a:gs pos="100000">
                  <a:srgbClr val="FFFFFF"/>
                </a:gs>
              </a:gsLst>
              <a:lin ang="5400000" scaled="1"/>
            </a:gradFill>
            <a:ln w="9525">
              <a:solidFill>
                <a:srgbClr val="FF6600"/>
              </a:solidFill>
              <a:miter lim="800000"/>
            </a:ln>
          </p:spPr>
          <p:txBody>
            <a:bodyPr>
              <a:spAutoFit/>
            </a:bodyPr>
            <a:lstStyle/>
            <a:p>
              <a:pPr>
                <a:defRPr/>
              </a:pPr>
              <a:r>
                <a:rPr lang="en-US" altLang="zh-CN" sz="2000" b="1" dirty="0">
                  <a:solidFill>
                    <a:srgbClr val="660066"/>
                  </a:solidFill>
                  <a:latin typeface="+mn-ea"/>
                </a:rPr>
                <a:t>1</a:t>
              </a:r>
              <a:r>
                <a:rPr lang="zh-CN" altLang="en-US" sz="2000" b="1" dirty="0">
                  <a:solidFill>
                    <a:srgbClr val="660066"/>
                  </a:solidFill>
                  <a:latin typeface="+mn-ea"/>
                </a:rPr>
                <a:t>、边疆危机和瓜分危机</a:t>
              </a:r>
              <a:endParaRPr lang="zh-CN" altLang="en-US" sz="2000" b="1" dirty="0">
                <a:solidFill>
                  <a:srgbClr val="660066"/>
                </a:solidFill>
                <a:latin typeface="+mn-ea"/>
              </a:endParaRPr>
            </a:p>
          </p:txBody>
        </p:sp>
        <p:sp>
          <p:nvSpPr>
            <p:cNvPr id="155686" name="Text Box 24"/>
            <p:cNvSpPr txBox="1">
              <a:spLocks noChangeArrowheads="1"/>
            </p:cNvSpPr>
            <p:nvPr/>
          </p:nvSpPr>
          <p:spPr bwMode="auto">
            <a:xfrm>
              <a:off x="5867400" y="3429000"/>
              <a:ext cx="2881064" cy="707886"/>
            </a:xfrm>
            <a:prstGeom prst="rect">
              <a:avLst/>
            </a:prstGeom>
            <a:gradFill rotWithShape="1">
              <a:gsLst>
                <a:gs pos="0">
                  <a:srgbClr val="FFFFCC"/>
                </a:gs>
                <a:gs pos="100000">
                  <a:srgbClr val="FFFFFF"/>
                </a:gs>
              </a:gsLst>
              <a:lin ang="5400000" scaled="1"/>
            </a:gradFill>
            <a:ln w="9525">
              <a:solidFill>
                <a:srgbClr val="FF6600"/>
              </a:solidFill>
              <a:miter lim="800000"/>
            </a:ln>
          </p:spPr>
          <p:txBody>
            <a:bodyPr wrap="square">
              <a:spAutoFit/>
            </a:bodyPr>
            <a:lstStyle/>
            <a:p>
              <a:r>
                <a:rPr lang="en-US" altLang="zh-CN" sz="2000" b="1" dirty="0">
                  <a:solidFill>
                    <a:srgbClr val="660066"/>
                  </a:solidFill>
                  <a:latin typeface="+mn-ea"/>
                </a:rPr>
                <a:t>2</a:t>
              </a:r>
              <a:r>
                <a:rPr lang="zh-CN" altLang="en-US" sz="2000" b="1" dirty="0">
                  <a:solidFill>
                    <a:srgbClr val="660066"/>
                  </a:solidFill>
                  <a:latin typeface="+mn-ea"/>
                </a:rPr>
                <a:t>、义和团运动与列强瓜分中国图谋的破产</a:t>
              </a:r>
              <a:endParaRPr lang="zh-CN" altLang="en-US" sz="2000" b="1" dirty="0">
                <a:solidFill>
                  <a:srgbClr val="660066"/>
                </a:solidFill>
                <a:latin typeface="+mn-ea"/>
              </a:endParaRPr>
            </a:p>
          </p:txBody>
        </p:sp>
        <p:sp>
          <p:nvSpPr>
            <p:cNvPr id="155687" name="Text Box 24"/>
            <p:cNvSpPr txBox="1">
              <a:spLocks noChangeArrowheads="1"/>
            </p:cNvSpPr>
            <p:nvPr/>
          </p:nvSpPr>
          <p:spPr bwMode="auto">
            <a:xfrm>
              <a:off x="6156176" y="4221088"/>
              <a:ext cx="2520280" cy="400110"/>
            </a:xfrm>
            <a:prstGeom prst="rect">
              <a:avLst/>
            </a:prstGeom>
            <a:gradFill rotWithShape="1">
              <a:gsLst>
                <a:gs pos="0">
                  <a:srgbClr val="FFFFCC"/>
                </a:gs>
                <a:gs pos="100000">
                  <a:srgbClr val="FFFFFF"/>
                </a:gs>
              </a:gsLst>
              <a:lin ang="5400000" scaled="1"/>
            </a:gradFill>
            <a:ln w="9525">
              <a:solidFill>
                <a:srgbClr val="FF6600"/>
              </a:solidFill>
              <a:miter lim="800000"/>
            </a:ln>
          </p:spPr>
          <p:txBody>
            <a:bodyPr wrap="square">
              <a:spAutoFit/>
            </a:bodyPr>
            <a:lstStyle/>
            <a:p>
              <a:r>
                <a:rPr lang="en-US" altLang="zh-CN" sz="2000" b="1" dirty="0">
                  <a:solidFill>
                    <a:srgbClr val="660066"/>
                  </a:solidFill>
                  <a:latin typeface="+mn-ea"/>
                </a:rPr>
                <a:t>1</a:t>
              </a:r>
              <a:r>
                <a:rPr lang="zh-CN" altLang="en-US" sz="2000" b="1" dirty="0">
                  <a:solidFill>
                    <a:srgbClr val="660066"/>
                  </a:solidFill>
                  <a:latin typeface="+mn-ea"/>
                </a:rPr>
                <a:t>、社会制度的腐败</a:t>
              </a:r>
              <a:endParaRPr lang="zh-CN" altLang="en-US" sz="2000" b="1" dirty="0">
                <a:solidFill>
                  <a:srgbClr val="660066"/>
                </a:solidFill>
                <a:latin typeface="+mn-ea"/>
              </a:endParaRPr>
            </a:p>
          </p:txBody>
        </p:sp>
        <p:sp>
          <p:nvSpPr>
            <p:cNvPr id="155688" name="Text Box 24"/>
            <p:cNvSpPr txBox="1">
              <a:spLocks noChangeArrowheads="1"/>
            </p:cNvSpPr>
            <p:nvPr/>
          </p:nvSpPr>
          <p:spPr bwMode="auto">
            <a:xfrm>
              <a:off x="6228184" y="4725144"/>
              <a:ext cx="2520280" cy="400110"/>
            </a:xfrm>
            <a:prstGeom prst="rect">
              <a:avLst/>
            </a:prstGeom>
            <a:gradFill rotWithShape="1">
              <a:gsLst>
                <a:gs pos="0">
                  <a:srgbClr val="FFFFCC"/>
                </a:gs>
                <a:gs pos="100000">
                  <a:srgbClr val="FFFFFF"/>
                </a:gs>
              </a:gsLst>
              <a:lin ang="5400000" scaled="1"/>
            </a:gradFill>
            <a:ln w="9525">
              <a:solidFill>
                <a:srgbClr val="FF6600"/>
              </a:solidFill>
              <a:miter lim="800000"/>
            </a:ln>
          </p:spPr>
          <p:txBody>
            <a:bodyPr wrap="square">
              <a:spAutoFit/>
            </a:bodyPr>
            <a:lstStyle/>
            <a:p>
              <a:r>
                <a:rPr lang="en-US" altLang="zh-CN" sz="2000" b="1" dirty="0">
                  <a:solidFill>
                    <a:srgbClr val="660066"/>
                  </a:solidFill>
                  <a:latin typeface="+mn-ea"/>
                </a:rPr>
                <a:t>2</a:t>
              </a:r>
              <a:r>
                <a:rPr lang="zh-CN" altLang="en-US" sz="2000" b="1" dirty="0">
                  <a:solidFill>
                    <a:srgbClr val="660066"/>
                  </a:solidFill>
                  <a:latin typeface="+mn-ea"/>
                </a:rPr>
                <a:t>、经济技术的落后</a:t>
              </a:r>
              <a:endParaRPr lang="zh-CN" altLang="en-US" sz="2000" b="1" dirty="0">
                <a:solidFill>
                  <a:srgbClr val="660066"/>
                </a:solidFill>
                <a:latin typeface="+mn-ea"/>
              </a:endParaRPr>
            </a:p>
          </p:txBody>
        </p:sp>
      </p:gr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43608" y="188942"/>
            <a:ext cx="2523642" cy="3661073"/>
            <a:chOff x="1043608" y="188942"/>
            <a:chExt cx="2523642" cy="3661073"/>
          </a:xfrm>
        </p:grpSpPr>
        <p:pic>
          <p:nvPicPr>
            <p:cNvPr id="156675" name="Picture 3" descr="78731200875877073"/>
            <p:cNvPicPr>
              <a:picLocks noChangeAspect="1" noChangeArrowheads="1"/>
            </p:cNvPicPr>
            <p:nvPr/>
          </p:nvPicPr>
          <p:blipFill>
            <a:blip r:embed="rId1" cstate="print"/>
            <a:srcRect/>
            <a:stretch>
              <a:fillRect/>
            </a:stretch>
          </p:blipFill>
          <p:spPr bwMode="auto">
            <a:xfrm>
              <a:off x="1043608" y="188942"/>
              <a:ext cx="2523642" cy="3310900"/>
            </a:xfrm>
            <a:prstGeom prst="rect">
              <a:avLst/>
            </a:prstGeom>
            <a:noFill/>
            <a:ln w="9525">
              <a:noFill/>
              <a:miter lim="800000"/>
              <a:headEnd/>
              <a:tailEnd/>
            </a:ln>
          </p:spPr>
        </p:pic>
        <p:sp>
          <p:nvSpPr>
            <p:cNvPr id="156676" name="Rectangle 4"/>
            <p:cNvSpPr>
              <a:spLocks noChangeArrowheads="1"/>
            </p:cNvSpPr>
            <p:nvPr/>
          </p:nvSpPr>
          <p:spPr bwMode="auto">
            <a:xfrm>
              <a:off x="1331640" y="3573016"/>
              <a:ext cx="1677062" cy="276999"/>
            </a:xfrm>
            <a:prstGeom prst="rect">
              <a:avLst/>
            </a:prstGeom>
            <a:noFill/>
            <a:ln w="9525">
              <a:noFill/>
              <a:miter lim="800000"/>
            </a:ln>
          </p:spPr>
          <p:txBody>
            <a:bodyPr wrap="none">
              <a:spAutoFit/>
            </a:bodyPr>
            <a:lstStyle/>
            <a:p>
              <a:r>
                <a:rPr lang="zh-CN" altLang="en-US" sz="1200" b="1" dirty="0">
                  <a:latin typeface="+mn-ea"/>
                </a:rPr>
                <a:t>赫尔岑（</a:t>
              </a:r>
              <a:r>
                <a:rPr lang="en-US" altLang="zh-CN" sz="1200" b="1" dirty="0">
                  <a:latin typeface="+mn-ea"/>
                </a:rPr>
                <a:t>1812--1870</a:t>
              </a:r>
              <a:r>
                <a:rPr lang="zh-CN" altLang="en-US" sz="1200" b="1" dirty="0">
                  <a:latin typeface="+mn-ea"/>
                </a:rPr>
                <a:t>）</a:t>
              </a:r>
              <a:endParaRPr lang="zh-CN" altLang="en-US" sz="1200" b="1" dirty="0">
                <a:latin typeface="+mn-ea"/>
              </a:endParaRPr>
            </a:p>
          </p:txBody>
        </p:sp>
      </p:grpSp>
      <p:sp>
        <p:nvSpPr>
          <p:cNvPr id="6" name="云形标注 5"/>
          <p:cNvSpPr/>
          <p:nvPr/>
        </p:nvSpPr>
        <p:spPr>
          <a:xfrm>
            <a:off x="4572000" y="2132856"/>
            <a:ext cx="4356992" cy="4248472"/>
          </a:xfrm>
          <a:prstGeom prst="cloudCallout">
            <a:avLst>
              <a:gd name="adj1" fmla="val -93352"/>
              <a:gd name="adj2" fmla="val -558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tx2"/>
                </a:solidFill>
              </a:rPr>
              <a:t>充分地理解过去</a:t>
            </a:r>
            <a:r>
              <a:rPr lang="en-US" altLang="zh-CN" sz="2400" b="1" dirty="0">
                <a:solidFill>
                  <a:schemeClr val="tx2"/>
                </a:solidFill>
              </a:rPr>
              <a:t>——</a:t>
            </a:r>
            <a:r>
              <a:rPr lang="zh-CN" altLang="en-US" sz="2400" b="1" dirty="0">
                <a:solidFill>
                  <a:schemeClr val="tx2"/>
                </a:solidFill>
              </a:rPr>
              <a:t>我们可以弄清楚现状；</a:t>
            </a:r>
            <a:endParaRPr lang="en-US" altLang="zh-CN" sz="2400" b="1" dirty="0">
              <a:solidFill>
                <a:schemeClr val="tx2"/>
              </a:solidFill>
            </a:endParaRPr>
          </a:p>
          <a:p>
            <a:r>
              <a:rPr lang="zh-CN" altLang="en-US" sz="2400" b="1" dirty="0">
                <a:solidFill>
                  <a:schemeClr val="tx2"/>
                </a:solidFill>
              </a:rPr>
              <a:t>深刻认识过去的意义</a:t>
            </a:r>
            <a:r>
              <a:rPr lang="en-US" altLang="zh-CN" sz="2400" b="1" dirty="0">
                <a:solidFill>
                  <a:schemeClr val="tx2"/>
                </a:solidFill>
              </a:rPr>
              <a:t>——</a:t>
            </a:r>
            <a:r>
              <a:rPr lang="zh-CN" altLang="en-US" sz="2400" b="1" dirty="0">
                <a:solidFill>
                  <a:schemeClr val="tx2"/>
                </a:solidFill>
              </a:rPr>
              <a:t>我们可以揭示未来的意义；</a:t>
            </a:r>
            <a:endParaRPr lang="en-US" altLang="zh-CN" sz="2400" b="1" dirty="0">
              <a:solidFill>
                <a:schemeClr val="tx2"/>
              </a:solidFill>
            </a:endParaRPr>
          </a:p>
          <a:p>
            <a:r>
              <a:rPr lang="zh-CN" altLang="en-US" sz="2400" b="1" dirty="0">
                <a:solidFill>
                  <a:schemeClr val="tx2"/>
                </a:solidFill>
              </a:rPr>
              <a:t>向后看</a:t>
            </a:r>
            <a:r>
              <a:rPr lang="en-US" altLang="zh-CN" sz="2400" b="1" dirty="0">
                <a:solidFill>
                  <a:schemeClr val="tx2"/>
                </a:solidFill>
              </a:rPr>
              <a:t>——</a:t>
            </a:r>
            <a:r>
              <a:rPr lang="zh-CN" altLang="en-US" sz="2400" b="1" dirty="0">
                <a:solidFill>
                  <a:schemeClr val="tx2"/>
                </a:solidFill>
              </a:rPr>
              <a:t>就是向前进。                     </a:t>
            </a:r>
            <a:endParaRPr lang="zh-CN" altLang="en-US" sz="2400" dirty="0">
              <a:solidFill>
                <a:schemeClr val="tx2"/>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ttp://p0.so.qhmsg.com/bdr/_240_/t0172fde8745068b0b0.jpg"/>
          <p:cNvPicPr>
            <a:picLocks noChangeAspect="1" noChangeArrowheads="1"/>
          </p:cNvPicPr>
          <p:nvPr/>
        </p:nvPicPr>
        <p:blipFill>
          <a:blip r:embed="rId1" cstate="print"/>
          <a:srcRect/>
          <a:stretch>
            <a:fillRect/>
          </a:stretch>
        </p:blipFill>
        <p:spPr bwMode="auto">
          <a:xfrm>
            <a:off x="251520" y="260648"/>
            <a:ext cx="2123728" cy="1656184"/>
          </a:xfrm>
          <a:prstGeom prst="rect">
            <a:avLst/>
          </a:prstGeom>
          <a:noFill/>
        </p:spPr>
      </p:pic>
      <p:sp>
        <p:nvSpPr>
          <p:cNvPr id="2" name="标题 1"/>
          <p:cNvSpPr>
            <a:spLocks noGrp="1"/>
          </p:cNvSpPr>
          <p:nvPr>
            <p:ph type="title"/>
          </p:nvPr>
        </p:nvSpPr>
        <p:spPr>
          <a:xfrm>
            <a:off x="1979712" y="908720"/>
            <a:ext cx="2304256" cy="720080"/>
          </a:xfrm>
        </p:spPr>
        <p:txBody>
          <a:bodyPr>
            <a:normAutofit fontScale="90000"/>
          </a:bodyPr>
          <a:lstStyle/>
          <a:p>
            <a:r>
              <a:rPr lang="zh-CN" altLang="en-US" b="1" dirty="0"/>
              <a:t>学习思考</a:t>
            </a:r>
            <a:endParaRPr lang="zh-CN" altLang="en-US" b="1" dirty="0"/>
          </a:p>
        </p:txBody>
      </p:sp>
      <p:sp>
        <p:nvSpPr>
          <p:cNvPr id="3" name="内容占位符 2"/>
          <p:cNvSpPr>
            <a:spLocks noGrp="1"/>
          </p:cNvSpPr>
          <p:nvPr>
            <p:ph sz="quarter" idx="1"/>
          </p:nvPr>
        </p:nvSpPr>
        <p:spPr>
          <a:xfrm>
            <a:off x="395536" y="2636912"/>
            <a:ext cx="8208912" cy="2160240"/>
          </a:xfrm>
        </p:spPr>
        <p:txBody>
          <a:bodyPr>
            <a:normAutofit/>
          </a:bodyPr>
          <a:lstStyle/>
          <a:p>
            <a:r>
              <a:rPr lang="en-US" altLang="zh-CN" b="1" dirty="0"/>
              <a:t>1.</a:t>
            </a:r>
            <a:r>
              <a:rPr lang="zh-CN" altLang="en-US" b="1" dirty="0"/>
              <a:t>资本</a:t>
            </a:r>
            <a:r>
              <a:rPr lang="en-US" altLang="zh-CN" b="1" dirty="0"/>
              <a:t>-</a:t>
            </a:r>
            <a:r>
              <a:rPr lang="zh-CN" altLang="en-US" b="1" dirty="0"/>
              <a:t>帝国主义的入侵给中国带来了什么？</a:t>
            </a:r>
            <a:endParaRPr lang="zh-CN" altLang="en-US" b="1" dirty="0"/>
          </a:p>
          <a:p>
            <a:r>
              <a:rPr lang="en-US" altLang="zh-CN" b="1" dirty="0"/>
              <a:t>2.</a:t>
            </a:r>
            <a:r>
              <a:rPr lang="zh-CN" altLang="en-US" b="1" dirty="0"/>
              <a:t>近代中国进行的反侵略斗争具有什么意义？</a:t>
            </a:r>
            <a:endParaRPr lang="zh-CN" altLang="en-US" b="1" dirty="0"/>
          </a:p>
          <a:p>
            <a:r>
              <a:rPr lang="en-US" altLang="zh-CN" b="1" dirty="0"/>
              <a:t>3.</a:t>
            </a:r>
            <a:r>
              <a:rPr lang="zh-CN" altLang="en-US" b="1" dirty="0"/>
              <a:t>中国近代历次反侵略战争失败的根本原因和经验教训是什么？</a:t>
            </a:r>
            <a:endParaRPr lang="zh-CN" altLang="en-US" b="1" dirty="0"/>
          </a:p>
        </p:txBody>
      </p:sp>
      <p:pic>
        <p:nvPicPr>
          <p:cNvPr id="5" name="图片 4"/>
          <p:cNvPicPr>
            <a:picLocks noChangeAspect="1" noChangeArrowheads="1"/>
          </p:cNvPicPr>
          <p:nvPr/>
        </p:nvPicPr>
        <p:blipFill>
          <a:blip r:embed="rId2" cstate="print"/>
          <a:srcRect/>
          <a:stretch>
            <a:fillRect/>
          </a:stretch>
        </p:blipFill>
        <p:spPr bwMode="auto">
          <a:xfrm>
            <a:off x="5724128" y="4365104"/>
            <a:ext cx="3200400" cy="23685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sz="quarter" idx="1"/>
          </p:nvPr>
        </p:nvSpPr>
        <p:spPr>
          <a:xfrm>
            <a:off x="323528" y="2276872"/>
            <a:ext cx="8443664" cy="3024336"/>
          </a:xfrm>
          <a:solidFill>
            <a:schemeClr val="bg1"/>
          </a:solidFill>
        </p:spPr>
        <p:txBody>
          <a:bodyPr>
            <a:normAutofit lnSpcReduction="10000"/>
          </a:bodyPr>
          <a:lstStyle/>
          <a:p>
            <a:pPr>
              <a:buNone/>
            </a:pPr>
            <a:r>
              <a:rPr lang="zh-CN" altLang="en-US" sz="2400" b="1" dirty="0">
                <a:solidFill>
                  <a:srgbClr val="FF0000"/>
                </a:solidFill>
                <a:latin typeface="华文新魏" pitchFamily="2" charset="-122"/>
                <a:ea typeface="华文新魏" pitchFamily="2" charset="-122"/>
              </a:rPr>
              <a:t>□</a:t>
            </a:r>
            <a:r>
              <a:rPr lang="zh-CN" altLang="en-US" sz="2400" b="1" dirty="0">
                <a:latin typeface="+mn-ea"/>
              </a:rPr>
              <a:t>必读文献</a:t>
            </a:r>
            <a:endParaRPr lang="en-US" altLang="zh-CN" sz="2400" b="1" dirty="0">
              <a:latin typeface="+mn-ea"/>
            </a:endParaRPr>
          </a:p>
          <a:p>
            <a:pPr>
              <a:lnSpc>
                <a:spcPct val="90000"/>
              </a:lnSpc>
            </a:pPr>
            <a:r>
              <a:rPr lang="en-US" altLang="zh-CN" sz="2400" b="1" dirty="0">
                <a:latin typeface="+mn-ea"/>
              </a:rPr>
              <a:t>1.</a:t>
            </a:r>
            <a:r>
              <a:rPr lang="zh-CN" altLang="en-US" sz="2400" b="1" dirty="0">
                <a:latin typeface="+mn-ea"/>
              </a:rPr>
              <a:t>毛泽东：</a:t>
            </a:r>
            <a:r>
              <a:rPr lang="en-US" altLang="zh-CN" sz="2400" b="1" dirty="0">
                <a:latin typeface="+mn-ea"/>
              </a:rPr>
              <a:t>《</a:t>
            </a:r>
            <a:r>
              <a:rPr lang="zh-CN" altLang="en-US" sz="2400" b="1" dirty="0">
                <a:latin typeface="+mn-ea"/>
              </a:rPr>
              <a:t>把我国建设成为社会主义的现代化强国</a:t>
            </a:r>
            <a:r>
              <a:rPr lang="en-US" altLang="zh-CN" sz="2400" b="1" dirty="0">
                <a:latin typeface="+mn-ea"/>
              </a:rPr>
              <a:t>》</a:t>
            </a:r>
            <a:r>
              <a:rPr lang="zh-CN" altLang="en-US" sz="2400" b="1" dirty="0">
                <a:latin typeface="+mn-ea"/>
              </a:rPr>
              <a:t>（一）（ </a:t>
            </a:r>
            <a:r>
              <a:rPr lang="en-US" altLang="zh-CN" sz="2400" b="1" dirty="0">
                <a:latin typeface="+mn-ea"/>
              </a:rPr>
              <a:t>1963</a:t>
            </a:r>
            <a:r>
              <a:rPr lang="zh-CN" altLang="en-US" sz="2400" b="1" dirty="0">
                <a:latin typeface="+mn-ea"/>
              </a:rPr>
              <a:t>年</a:t>
            </a:r>
            <a:r>
              <a:rPr lang="en-US" altLang="zh-CN" sz="2400" b="1" dirty="0">
                <a:latin typeface="+mn-ea"/>
              </a:rPr>
              <a:t>9</a:t>
            </a:r>
            <a:r>
              <a:rPr lang="zh-CN" altLang="en-US" sz="2400" b="1" dirty="0">
                <a:latin typeface="+mn-ea"/>
              </a:rPr>
              <a:t>月）</a:t>
            </a:r>
            <a:endParaRPr lang="zh-CN" altLang="en-US" sz="2400" b="1" dirty="0">
              <a:latin typeface="+mn-ea"/>
            </a:endParaRPr>
          </a:p>
          <a:p>
            <a:pPr>
              <a:lnSpc>
                <a:spcPct val="90000"/>
              </a:lnSpc>
            </a:pPr>
            <a:r>
              <a:rPr lang="en-US" altLang="zh-CN" sz="2400" b="1" dirty="0">
                <a:latin typeface="+mn-ea"/>
              </a:rPr>
              <a:t>2.</a:t>
            </a:r>
            <a:r>
              <a:rPr lang="zh-CN" altLang="en-US" sz="2400" b="1" dirty="0">
                <a:latin typeface="+mn-ea"/>
              </a:rPr>
              <a:t>孙中山：</a:t>
            </a:r>
            <a:r>
              <a:rPr lang="en-US" altLang="zh-CN" sz="2400" b="1" dirty="0">
                <a:latin typeface="+mn-ea"/>
              </a:rPr>
              <a:t>《</a:t>
            </a:r>
            <a:r>
              <a:rPr lang="zh-CN" altLang="en-US" sz="2400" b="1" dirty="0">
                <a:latin typeface="+mn-ea"/>
              </a:rPr>
              <a:t>檀香山兴中会章程</a:t>
            </a:r>
            <a:r>
              <a:rPr lang="en-US" altLang="zh-CN" sz="2400" b="1" dirty="0">
                <a:latin typeface="+mn-ea"/>
              </a:rPr>
              <a:t>》</a:t>
            </a:r>
            <a:r>
              <a:rPr lang="zh-CN" altLang="en-US" sz="2400" b="1" dirty="0">
                <a:latin typeface="+mn-ea"/>
              </a:rPr>
              <a:t>（节选）（</a:t>
            </a:r>
            <a:r>
              <a:rPr lang="en-US" altLang="zh-CN" sz="2400" b="1" dirty="0">
                <a:latin typeface="+mn-ea"/>
              </a:rPr>
              <a:t>1894</a:t>
            </a:r>
            <a:r>
              <a:rPr lang="zh-CN" altLang="en-US" sz="2400" b="1" dirty="0">
                <a:latin typeface="+mn-ea"/>
              </a:rPr>
              <a:t>年</a:t>
            </a:r>
            <a:r>
              <a:rPr lang="en-US" altLang="zh-CN" sz="2400" b="1" dirty="0">
                <a:latin typeface="+mn-ea"/>
              </a:rPr>
              <a:t>11</a:t>
            </a:r>
            <a:r>
              <a:rPr lang="zh-CN" altLang="en-US" sz="2400" b="1" dirty="0">
                <a:latin typeface="+mn-ea"/>
              </a:rPr>
              <a:t>月</a:t>
            </a:r>
            <a:r>
              <a:rPr lang="en-US" altLang="zh-CN" sz="2400" b="1" dirty="0">
                <a:latin typeface="+mn-ea"/>
              </a:rPr>
              <a:t>24</a:t>
            </a:r>
            <a:r>
              <a:rPr lang="zh-CN" altLang="en-US" sz="2400" b="1" dirty="0">
                <a:latin typeface="+mn-ea"/>
              </a:rPr>
              <a:t>日）</a:t>
            </a:r>
            <a:endParaRPr lang="en-US" altLang="zh-CN" sz="2400" b="1" dirty="0">
              <a:latin typeface="+mn-ea"/>
            </a:endParaRPr>
          </a:p>
          <a:p>
            <a:pPr>
              <a:lnSpc>
                <a:spcPct val="90000"/>
              </a:lnSpc>
              <a:buNone/>
            </a:pPr>
            <a:r>
              <a:rPr lang="zh-CN" altLang="en-US" sz="2000" b="1" dirty="0">
                <a:solidFill>
                  <a:srgbClr val="FF0000"/>
                </a:solidFill>
                <a:latin typeface="华文新魏" pitchFamily="2" charset="-122"/>
                <a:ea typeface="华文新魏" pitchFamily="2" charset="-122"/>
              </a:rPr>
              <a:t>□</a:t>
            </a:r>
            <a:r>
              <a:rPr lang="zh-CN" altLang="en-US" sz="2400" b="1" dirty="0">
                <a:latin typeface="华文新魏" pitchFamily="2" charset="-122"/>
                <a:ea typeface="华文新魏" pitchFamily="2" charset="-122"/>
              </a:rPr>
              <a:t>延伸阅读文献</a:t>
            </a:r>
            <a:endParaRPr lang="en-US" altLang="zh-CN" sz="2400" b="1" dirty="0">
              <a:latin typeface="华文新魏" pitchFamily="2" charset="-122"/>
              <a:ea typeface="华文新魏" pitchFamily="2" charset="-122"/>
            </a:endParaRPr>
          </a:p>
          <a:p>
            <a:pPr>
              <a:lnSpc>
                <a:spcPct val="90000"/>
              </a:lnSpc>
            </a:pPr>
            <a:r>
              <a:rPr lang="en-US" altLang="zh-CN" sz="2400" b="1" dirty="0">
                <a:latin typeface="+mn-ea"/>
              </a:rPr>
              <a:t>1.</a:t>
            </a:r>
            <a:r>
              <a:rPr lang="zh-CN" altLang="en-US" sz="2400" b="1" dirty="0">
                <a:latin typeface="+mn-ea"/>
              </a:rPr>
              <a:t>马克思：</a:t>
            </a:r>
            <a:r>
              <a:rPr lang="en-US" altLang="zh-CN" sz="2400" b="1" dirty="0">
                <a:latin typeface="+mn-ea"/>
              </a:rPr>
              <a:t>《</a:t>
            </a:r>
            <a:r>
              <a:rPr lang="zh-CN" altLang="en-US" sz="2400" b="1" dirty="0">
                <a:latin typeface="+mn-ea"/>
              </a:rPr>
              <a:t>中国革命和欧洲革命</a:t>
            </a:r>
            <a:r>
              <a:rPr lang="en-US" altLang="zh-CN" sz="2400" b="1" dirty="0">
                <a:latin typeface="+mn-ea"/>
              </a:rPr>
              <a:t>》</a:t>
            </a:r>
            <a:r>
              <a:rPr lang="zh-CN" altLang="en-US" sz="2400" b="1" dirty="0">
                <a:latin typeface="+mn-ea"/>
              </a:rPr>
              <a:t>（</a:t>
            </a:r>
            <a:r>
              <a:rPr lang="en-US" altLang="zh-CN" sz="2400" b="1" dirty="0">
                <a:latin typeface="+mn-ea"/>
              </a:rPr>
              <a:t>1853</a:t>
            </a:r>
            <a:r>
              <a:rPr lang="zh-CN" altLang="en-US" sz="2400" b="1" dirty="0">
                <a:latin typeface="+mn-ea"/>
              </a:rPr>
              <a:t>年</a:t>
            </a:r>
            <a:r>
              <a:rPr lang="en-US" altLang="zh-CN" sz="2400" b="1" dirty="0">
                <a:latin typeface="+mn-ea"/>
              </a:rPr>
              <a:t>6</a:t>
            </a:r>
            <a:r>
              <a:rPr lang="zh-CN" altLang="en-US" sz="2400" b="1" dirty="0">
                <a:latin typeface="+mn-ea"/>
              </a:rPr>
              <a:t>月）</a:t>
            </a:r>
            <a:endParaRPr lang="en-US" altLang="zh-CN" sz="2400" b="1" dirty="0">
              <a:latin typeface="+mn-ea"/>
            </a:endParaRPr>
          </a:p>
          <a:p>
            <a:pPr>
              <a:lnSpc>
                <a:spcPct val="90000"/>
              </a:lnSpc>
            </a:pPr>
            <a:r>
              <a:rPr lang="en-US" altLang="zh-CN" sz="2400" b="1" dirty="0">
                <a:latin typeface="+mn-ea"/>
              </a:rPr>
              <a:t>2.</a:t>
            </a:r>
            <a:r>
              <a:rPr lang="zh-CN" altLang="en-US" sz="2400" b="1" dirty="0">
                <a:latin typeface="+mn-ea"/>
              </a:rPr>
              <a:t>列宁：</a:t>
            </a:r>
            <a:r>
              <a:rPr lang="en-US" altLang="zh-CN" sz="2400" b="1" dirty="0">
                <a:latin typeface="+mn-ea"/>
              </a:rPr>
              <a:t>《</a:t>
            </a:r>
            <a:r>
              <a:rPr lang="zh-CN" altLang="en-US" sz="2400" b="1" dirty="0">
                <a:latin typeface="+mn-ea"/>
              </a:rPr>
              <a:t>对华战争</a:t>
            </a:r>
            <a:r>
              <a:rPr lang="en-US" altLang="zh-CN" sz="2400" b="1" dirty="0">
                <a:latin typeface="+mn-ea"/>
              </a:rPr>
              <a:t>》</a:t>
            </a:r>
            <a:r>
              <a:rPr lang="zh-CN" altLang="en-US" sz="2400" b="1" dirty="0">
                <a:latin typeface="+mn-ea"/>
              </a:rPr>
              <a:t>（</a:t>
            </a:r>
            <a:r>
              <a:rPr lang="en-US" altLang="zh-CN" sz="2400" b="1" dirty="0">
                <a:latin typeface="+mn-ea"/>
              </a:rPr>
              <a:t>1900</a:t>
            </a:r>
            <a:r>
              <a:rPr lang="zh-CN" altLang="en-US" sz="2400" b="1" dirty="0">
                <a:latin typeface="+mn-ea"/>
              </a:rPr>
              <a:t>年</a:t>
            </a:r>
            <a:r>
              <a:rPr lang="en-US" altLang="zh-CN" sz="2400" b="1" dirty="0">
                <a:latin typeface="+mn-ea"/>
              </a:rPr>
              <a:t>9—10</a:t>
            </a:r>
            <a:r>
              <a:rPr lang="zh-CN" altLang="en-US" sz="2400" b="1" dirty="0">
                <a:latin typeface="+mn-ea"/>
              </a:rPr>
              <a:t>月）</a:t>
            </a:r>
            <a:endParaRPr lang="zh-CN" altLang="en-US" sz="2400" b="1" dirty="0">
              <a:latin typeface="+mn-ea"/>
            </a:endParaRPr>
          </a:p>
          <a:p>
            <a:pPr>
              <a:lnSpc>
                <a:spcPct val="90000"/>
              </a:lnSpc>
              <a:buNone/>
            </a:pPr>
            <a:endParaRPr lang="zh-CN" altLang="en-US" sz="2100" b="1" dirty="0"/>
          </a:p>
        </p:txBody>
      </p:sp>
      <p:grpSp>
        <p:nvGrpSpPr>
          <p:cNvPr id="2" name="Group 3"/>
          <p:cNvGrpSpPr/>
          <p:nvPr/>
        </p:nvGrpSpPr>
        <p:grpSpPr bwMode="auto">
          <a:xfrm>
            <a:off x="609600" y="228600"/>
            <a:ext cx="3530576" cy="1393825"/>
            <a:chOff x="0" y="0"/>
            <a:chExt cx="2788" cy="878"/>
          </a:xfrm>
        </p:grpSpPr>
        <p:sp>
          <p:nvSpPr>
            <p:cNvPr id="124932" name="Text Box 4"/>
            <p:cNvSpPr txBox="1">
              <a:spLocks noChangeArrowheads="1"/>
            </p:cNvSpPr>
            <p:nvPr/>
          </p:nvSpPr>
          <p:spPr bwMode="auto">
            <a:xfrm>
              <a:off x="1196" y="0"/>
              <a:ext cx="1478" cy="368"/>
            </a:xfrm>
            <a:prstGeom prst="rect">
              <a:avLst/>
            </a:prstGeom>
            <a:noFill/>
            <a:ln w="9525">
              <a:noFill/>
              <a:miter lim="800000"/>
            </a:ln>
            <a:effectLst/>
          </p:spPr>
          <p:txBody>
            <a:bodyPr wrap="square">
              <a:spAutoFit/>
            </a:bodyPr>
            <a:lstStyle/>
            <a:p>
              <a:pPr algn="ctr" eaLnBrk="0" hangingPunct="0">
                <a:spcBef>
                  <a:spcPct val="50000"/>
                </a:spcBef>
              </a:pPr>
              <a:r>
                <a:rPr lang="zh-CN" altLang="en-US" sz="3200" b="1" dirty="0">
                  <a:solidFill>
                    <a:srgbClr val="800000"/>
                  </a:solidFill>
                  <a:latin typeface="华文新魏" pitchFamily="2" charset="-122"/>
                  <a:ea typeface="华文新魏" pitchFamily="2" charset="-122"/>
                </a:rPr>
                <a:t>文献</a:t>
              </a:r>
              <a:endParaRPr lang="zh-CN" altLang="en-US" sz="3200" b="1" dirty="0">
                <a:solidFill>
                  <a:srgbClr val="800000"/>
                </a:solidFill>
                <a:latin typeface="华文新魏" pitchFamily="2" charset="-122"/>
                <a:ea typeface="华文新魏" pitchFamily="2" charset="-122"/>
              </a:endParaRPr>
            </a:p>
          </p:txBody>
        </p:sp>
        <p:pic>
          <p:nvPicPr>
            <p:cNvPr id="124933" name="Picture 5" descr="u=2469638031,733601179&amp;gp=24">
              <a:hlinkClick r:id="rId1"/>
            </p:cNvPr>
            <p:cNvPicPr>
              <a:picLocks noChangeAspect="1" noChangeArrowheads="1"/>
            </p:cNvPicPr>
            <p:nvPr/>
          </p:nvPicPr>
          <p:blipFill>
            <a:blip r:embed="rId2" cstate="print"/>
            <a:srcRect t="21547" b="22977"/>
            <a:stretch>
              <a:fillRect/>
            </a:stretch>
          </p:blipFill>
          <p:spPr bwMode="auto">
            <a:xfrm>
              <a:off x="1179" y="408"/>
              <a:ext cx="1609" cy="466"/>
            </a:xfrm>
            <a:prstGeom prst="rect">
              <a:avLst/>
            </a:prstGeom>
            <a:noFill/>
            <a:ln w="9525">
              <a:noFill/>
              <a:miter lim="800000"/>
              <a:headEnd/>
              <a:tailEnd/>
            </a:ln>
          </p:spPr>
        </p:pic>
        <p:pic>
          <p:nvPicPr>
            <p:cNvPr id="124934" name="Picture 6" descr="u=3753423135,3646937240&amp;gp=30">
              <a:hlinkClick r:id="rId3"/>
            </p:cNvPr>
            <p:cNvPicPr>
              <a:picLocks noChangeAspect="1" noChangeArrowheads="1"/>
            </p:cNvPicPr>
            <p:nvPr/>
          </p:nvPicPr>
          <p:blipFill>
            <a:blip r:embed="rId4" cstate="print"/>
            <a:srcRect/>
            <a:stretch>
              <a:fillRect/>
            </a:stretch>
          </p:blipFill>
          <p:spPr bwMode="auto">
            <a:xfrm>
              <a:off x="0" y="136"/>
              <a:ext cx="1134" cy="742"/>
            </a:xfrm>
            <a:prstGeom prst="rect">
              <a:avLst/>
            </a:prstGeom>
            <a:noFill/>
            <a:ln w="9525">
              <a:noFill/>
              <a:miter lim="800000"/>
              <a:headEnd/>
              <a:tailEnd/>
            </a:ln>
          </p:spPr>
        </p:pic>
      </p:grpSp>
      <p:pic>
        <p:nvPicPr>
          <p:cNvPr id="7" name="Picture 6" descr="盛世危言"/>
          <p:cNvPicPr>
            <a:picLocks noChangeAspect="1" noChangeArrowheads="1"/>
          </p:cNvPicPr>
          <p:nvPr/>
        </p:nvPicPr>
        <p:blipFill>
          <a:blip r:embed="rId5" cstate="print"/>
          <a:srcRect/>
          <a:stretch>
            <a:fillRect/>
          </a:stretch>
        </p:blipFill>
        <p:spPr bwMode="auto">
          <a:xfrm>
            <a:off x="5364088" y="476672"/>
            <a:ext cx="2709269" cy="1888456"/>
          </a:xfrm>
          <a:prstGeom prst="rect">
            <a:avLst/>
          </a:prstGeom>
          <a:noFill/>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3768" y="692696"/>
            <a:ext cx="2016224" cy="710952"/>
          </a:xfrm>
        </p:spPr>
        <p:txBody>
          <a:bodyPr>
            <a:normAutofit fontScale="90000"/>
          </a:bodyPr>
          <a:lstStyle/>
          <a:p>
            <a:r>
              <a:rPr lang="zh-CN" altLang="en-US" b="1" dirty="0"/>
              <a:t>推荐书目</a:t>
            </a:r>
            <a:endParaRPr lang="zh-CN" altLang="en-US" b="1" dirty="0"/>
          </a:p>
        </p:txBody>
      </p:sp>
      <p:sp>
        <p:nvSpPr>
          <p:cNvPr id="3" name="内容占位符 2"/>
          <p:cNvSpPr>
            <a:spLocks noGrp="1"/>
          </p:cNvSpPr>
          <p:nvPr>
            <p:ph sz="quarter" idx="1"/>
          </p:nvPr>
        </p:nvSpPr>
        <p:spPr>
          <a:xfrm>
            <a:off x="323528" y="2708920"/>
            <a:ext cx="8424936" cy="3077534"/>
          </a:xfrm>
        </p:spPr>
        <p:txBody>
          <a:bodyPr>
            <a:normAutofit fontScale="92500" lnSpcReduction="20000"/>
          </a:bodyPr>
          <a:lstStyle/>
          <a:p>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张鸣：</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重说中国近代史</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，台海出版社 ，</a:t>
            </a:r>
            <a:r>
              <a:rPr lang="en-US" altLang="zh-CN" sz="2400" b="1" dirty="0">
                <a:latin typeface="华文新魏" pitchFamily="2" charset="-122"/>
                <a:ea typeface="华文新魏" pitchFamily="2" charset="-122"/>
              </a:rPr>
              <a:t>2016</a:t>
            </a:r>
            <a:r>
              <a:rPr lang="zh-CN" altLang="en-US" sz="2400" b="1" dirty="0">
                <a:latin typeface="华文新魏" pitchFamily="2" charset="-122"/>
                <a:ea typeface="华文新魏" pitchFamily="2" charset="-122"/>
              </a:rPr>
              <a:t>年版</a:t>
            </a:r>
            <a:endParaRPr lang="en-US" altLang="zh-CN" sz="2400" b="1" dirty="0">
              <a:latin typeface="华文新魏" pitchFamily="2" charset="-122"/>
              <a:ea typeface="华文新魏" pitchFamily="2" charset="-122"/>
            </a:endParaRPr>
          </a:p>
          <a:p>
            <a:r>
              <a:rPr lang="en-US" altLang="zh-CN" sz="2400" b="1" dirty="0">
                <a:latin typeface="华文新魏" pitchFamily="2" charset="-122"/>
                <a:ea typeface="华文新魏" pitchFamily="2" charset="-122"/>
              </a:rPr>
              <a:t>2.</a:t>
            </a:r>
            <a:r>
              <a:rPr lang="zh-CN" altLang="en-US" sz="2400" b="1" dirty="0">
                <a:latin typeface="华文新魏" pitchFamily="2" charset="-122"/>
                <a:ea typeface="华文新魏" pitchFamily="2" charset="-122"/>
              </a:rPr>
              <a:t>王鸿生：</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历史的瀑布与峡谷</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，中国人民大学出版社，</a:t>
            </a:r>
            <a:r>
              <a:rPr lang="en-US" altLang="zh-CN" sz="2400" b="1" dirty="0">
                <a:latin typeface="华文新魏" pitchFamily="2" charset="-122"/>
                <a:ea typeface="华文新魏" pitchFamily="2" charset="-122"/>
              </a:rPr>
              <a:t>2007</a:t>
            </a:r>
            <a:r>
              <a:rPr lang="zh-CN" altLang="en-US" sz="2400" b="1" dirty="0">
                <a:latin typeface="华文新魏" pitchFamily="2" charset="-122"/>
                <a:ea typeface="华文新魏" pitchFamily="2" charset="-122"/>
              </a:rPr>
              <a:t>年版</a:t>
            </a:r>
            <a:endParaRPr lang="en-US" altLang="zh-CN" sz="2400" b="1" dirty="0">
              <a:latin typeface="华文新魏" pitchFamily="2" charset="-122"/>
              <a:ea typeface="华文新魏" pitchFamily="2" charset="-122"/>
            </a:endParaRPr>
          </a:p>
          <a:p>
            <a:r>
              <a:rPr lang="en-US" altLang="zh-CN" sz="2400" b="1" dirty="0">
                <a:latin typeface="华文新魏" pitchFamily="2" charset="-122"/>
                <a:ea typeface="华文新魏" pitchFamily="2" charset="-122"/>
              </a:rPr>
              <a:t>3. 【</a:t>
            </a:r>
            <a:r>
              <a:rPr lang="zh-CN" altLang="en-US" sz="2400" b="1" dirty="0">
                <a:latin typeface="华文新魏" pitchFamily="2" charset="-122"/>
                <a:ea typeface="华文新魏" pitchFamily="2" charset="-122"/>
              </a:rPr>
              <a:t>法</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佩雷菲特：</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停滞的帝国</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两个世界的撞击</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，三联书店，</a:t>
            </a:r>
            <a:r>
              <a:rPr lang="en-US" altLang="zh-CN" sz="2400" b="1" dirty="0">
                <a:latin typeface="华文新魏" pitchFamily="2" charset="-122"/>
                <a:ea typeface="华文新魏" pitchFamily="2" charset="-122"/>
              </a:rPr>
              <a:t>1993</a:t>
            </a:r>
            <a:r>
              <a:rPr lang="zh-CN" altLang="en-US" sz="2400" b="1" dirty="0">
                <a:latin typeface="华文新魏" pitchFamily="2" charset="-122"/>
                <a:ea typeface="华文新魏" pitchFamily="2" charset="-122"/>
              </a:rPr>
              <a:t>年版</a:t>
            </a:r>
            <a:endParaRPr lang="en-US" altLang="zh-CN" sz="2400" b="1" dirty="0">
              <a:latin typeface="华文新魏" pitchFamily="2" charset="-122"/>
              <a:ea typeface="华文新魏" pitchFamily="2" charset="-122"/>
            </a:endParaRPr>
          </a:p>
          <a:p>
            <a:r>
              <a:rPr lang="en-US" altLang="zh-CN" sz="2400" b="1" dirty="0">
                <a:latin typeface="华文新魏" pitchFamily="2" charset="-122"/>
                <a:ea typeface="华文新魏" pitchFamily="2" charset="-122"/>
              </a:rPr>
              <a:t>4.</a:t>
            </a:r>
            <a:r>
              <a:rPr lang="zh-CN" altLang="en-US" sz="2400" b="1" dirty="0">
                <a:latin typeface="华文新魏" pitchFamily="2" charset="-122"/>
                <a:ea typeface="华文新魏" pitchFamily="2" charset="-122"/>
              </a:rPr>
              <a:t>王开林 ：</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敢为天下先</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湖南人凭什么纵横中国</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，经济日报出版社，</a:t>
            </a:r>
            <a:r>
              <a:rPr lang="en-US" altLang="zh-CN" sz="2400" b="1" dirty="0">
                <a:latin typeface="华文新魏" pitchFamily="2" charset="-122"/>
                <a:ea typeface="华文新魏" pitchFamily="2" charset="-122"/>
              </a:rPr>
              <a:t>2010</a:t>
            </a:r>
            <a:r>
              <a:rPr lang="zh-CN" altLang="en-US" sz="2400" b="1" dirty="0">
                <a:latin typeface="华文新魏" pitchFamily="2" charset="-122"/>
                <a:ea typeface="华文新魏" pitchFamily="2" charset="-122"/>
              </a:rPr>
              <a:t>年版</a:t>
            </a:r>
            <a:endParaRPr lang="en-US" altLang="zh-CN" sz="2400" b="1" dirty="0">
              <a:latin typeface="华文新魏" pitchFamily="2" charset="-122"/>
              <a:ea typeface="华文新魏" pitchFamily="2" charset="-122"/>
            </a:endParaRPr>
          </a:p>
          <a:p>
            <a:r>
              <a:rPr lang="en-US" altLang="zh-CN" sz="2400" b="1" dirty="0">
                <a:latin typeface="华文新魏" pitchFamily="2" charset="-122"/>
                <a:ea typeface="华文新魏" pitchFamily="2" charset="-122"/>
              </a:rPr>
              <a:t>5.【</a:t>
            </a:r>
            <a:r>
              <a:rPr lang="zh-CN" altLang="en-US" sz="2400" b="1" dirty="0">
                <a:latin typeface="华文新魏" pitchFamily="2" charset="-122"/>
                <a:ea typeface="华文新魏" pitchFamily="2" charset="-122"/>
              </a:rPr>
              <a:t>美</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柯 文著，杜继东译：</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历史三调 ：作为事件、经历和神话的义和团</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，江苏人民出版社</a:t>
            </a:r>
            <a:r>
              <a:rPr lang="en-US" altLang="zh-CN" sz="2400" b="1" dirty="0">
                <a:latin typeface="华文新魏" pitchFamily="2" charset="-122"/>
                <a:ea typeface="华文新魏" pitchFamily="2" charset="-122"/>
              </a:rPr>
              <a:t>2000</a:t>
            </a:r>
            <a:r>
              <a:rPr lang="zh-CN" altLang="en-US" sz="2400" b="1" dirty="0">
                <a:latin typeface="华文新魏" pitchFamily="2" charset="-122"/>
                <a:ea typeface="华文新魏" pitchFamily="2" charset="-122"/>
              </a:rPr>
              <a:t>年版</a:t>
            </a:r>
            <a:endParaRPr lang="zh-CN" altLang="en-US" sz="2400" b="1" dirty="0">
              <a:latin typeface="华文新魏" pitchFamily="2" charset="-122"/>
              <a:ea typeface="华文新魏" pitchFamily="2" charset="-122"/>
            </a:endParaRPr>
          </a:p>
        </p:txBody>
      </p:sp>
      <p:pic>
        <p:nvPicPr>
          <p:cNvPr id="5" name="Picture 2" descr="http://p0.so.qhmsg.com/bdr/_240_/t01cf60048967160d75.jpg"/>
          <p:cNvPicPr>
            <a:picLocks noChangeAspect="1" noChangeArrowheads="1"/>
          </p:cNvPicPr>
          <p:nvPr/>
        </p:nvPicPr>
        <p:blipFill>
          <a:blip r:embed="rId1" cstate="print"/>
          <a:srcRect/>
          <a:stretch>
            <a:fillRect/>
          </a:stretch>
        </p:blipFill>
        <p:spPr bwMode="auto">
          <a:xfrm>
            <a:off x="251520" y="476672"/>
            <a:ext cx="2132729" cy="1551076"/>
          </a:xfrm>
          <a:prstGeom prst="rect">
            <a:avLst/>
          </a:prstGeom>
          <a:noFill/>
        </p:spPr>
      </p:pic>
      <p:pic>
        <p:nvPicPr>
          <p:cNvPr id="8" name="Picture 8" descr="瀛环志略（线装一函六册）"/>
          <p:cNvPicPr>
            <a:picLocks noChangeAspect="1" noChangeArrowheads="1"/>
          </p:cNvPicPr>
          <p:nvPr/>
        </p:nvPicPr>
        <p:blipFill>
          <a:blip r:embed="rId2" cstate="print"/>
          <a:srcRect/>
          <a:stretch>
            <a:fillRect/>
          </a:stretch>
        </p:blipFill>
        <p:spPr bwMode="auto">
          <a:xfrm>
            <a:off x="6948264" y="0"/>
            <a:ext cx="2051720" cy="2417429"/>
          </a:xfrm>
          <a:prstGeom prst="rect">
            <a:avLst/>
          </a:prstGeom>
          <a:noFill/>
        </p:spPr>
      </p:pic>
      <p:pic>
        <p:nvPicPr>
          <p:cNvPr id="9" name="Picture 2" descr="放眼世界一魏源与《海国图志》"/>
          <p:cNvPicPr>
            <a:picLocks noChangeAspect="1" noChangeArrowheads="1"/>
          </p:cNvPicPr>
          <p:nvPr/>
        </p:nvPicPr>
        <p:blipFill>
          <a:blip r:embed="rId3" cstate="print"/>
          <a:srcRect/>
          <a:stretch>
            <a:fillRect/>
          </a:stretch>
        </p:blipFill>
        <p:spPr bwMode="auto">
          <a:xfrm>
            <a:off x="4932040" y="104798"/>
            <a:ext cx="2012709" cy="2343474"/>
          </a:xfrm>
          <a:prstGeom prst="rect">
            <a:avLst/>
          </a:prstGeom>
          <a:noFill/>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987824" y="188640"/>
            <a:ext cx="2880320" cy="792088"/>
          </a:xfrm>
        </p:spPr>
        <p:txBody>
          <a:bodyPr>
            <a:normAutofit/>
          </a:bodyPr>
          <a:lstStyle/>
          <a:p>
            <a:r>
              <a:rPr lang="zh-CN" altLang="en-US" b="1" dirty="0"/>
              <a:t>推荐视频</a:t>
            </a:r>
            <a:endParaRPr lang="zh-CN" altLang="en-US" b="1" dirty="0"/>
          </a:p>
        </p:txBody>
      </p:sp>
      <p:pic>
        <p:nvPicPr>
          <p:cNvPr id="7" name="Picture 3" descr="https://gss2.bdstatic.com/-fo3dSag_xI4khGkpoWK1HF6hhy/baike/c0%3Dbaike92%2C5%2C5%2C92%2C30/sign=054eab0015ce36d3b6098b625b9a51e2/6609c93d70cf3bc7c1c69a36d100baa1cc112a21.jpg"/>
          <p:cNvPicPr>
            <a:picLocks noChangeAspect="1" noChangeArrowheads="1"/>
          </p:cNvPicPr>
          <p:nvPr/>
        </p:nvPicPr>
        <p:blipFill>
          <a:blip r:embed="rId1" cstate="print"/>
          <a:srcRect/>
          <a:stretch>
            <a:fillRect/>
          </a:stretch>
        </p:blipFill>
        <p:spPr bwMode="auto">
          <a:xfrm>
            <a:off x="6660232" y="3429000"/>
            <a:ext cx="2376264" cy="3138826"/>
          </a:xfrm>
          <a:prstGeom prst="rect">
            <a:avLst/>
          </a:prstGeom>
          <a:noFill/>
        </p:spPr>
      </p:pic>
      <p:pic>
        <p:nvPicPr>
          <p:cNvPr id="9" name="Picture 1" descr="http://p1.img.cctvpic.com/photoAlbum/vms/standard/img/2017/6/27/VSETjaKII9IPyBmhsJeChWoC170627.jpg"/>
          <p:cNvPicPr>
            <a:picLocks noChangeAspect="1" noChangeArrowheads="1"/>
          </p:cNvPicPr>
          <p:nvPr/>
        </p:nvPicPr>
        <p:blipFill>
          <a:blip r:embed="rId2" cstate="print"/>
          <a:srcRect/>
          <a:stretch>
            <a:fillRect/>
          </a:stretch>
        </p:blipFill>
        <p:spPr bwMode="auto">
          <a:xfrm>
            <a:off x="3203848" y="1052736"/>
            <a:ext cx="2249560" cy="2664296"/>
          </a:xfrm>
          <a:prstGeom prst="rect">
            <a:avLst/>
          </a:prstGeom>
          <a:noFill/>
        </p:spPr>
      </p:pic>
      <p:pic>
        <p:nvPicPr>
          <p:cNvPr id="240642" name="Picture 2" descr="https://gss3.bdstatic.com/7Po3dSag_xI4khGkpoWK1HF6hhy/baike/c0%3Dbaike92%2C5%2C5%2C92%2C30/sign=4e897230d1a20cf4529df68d17602053/1ad5ad6eddc451da96c0f95cb7fd5266d0163256.jpg"/>
          <p:cNvPicPr>
            <a:picLocks noChangeAspect="1" noChangeArrowheads="1"/>
          </p:cNvPicPr>
          <p:nvPr/>
        </p:nvPicPr>
        <p:blipFill>
          <a:blip r:embed="rId3" cstate="print"/>
          <a:srcRect/>
          <a:stretch>
            <a:fillRect/>
          </a:stretch>
        </p:blipFill>
        <p:spPr bwMode="auto">
          <a:xfrm>
            <a:off x="2843808" y="3861048"/>
            <a:ext cx="3707904" cy="2880320"/>
          </a:xfrm>
          <a:prstGeom prst="rect">
            <a:avLst/>
          </a:prstGeom>
          <a:noFill/>
        </p:spPr>
      </p:pic>
      <p:pic>
        <p:nvPicPr>
          <p:cNvPr id="240648" name="Picture 8" descr="https://ss0.bdstatic.com/94oJfD_bAAcT8t7mm9GUKT-xh_/timg?image&amp;quality=100&amp;size=b4000_4000&amp;sec=1521470685&amp;di=722f3d779792c985df6a2a385f824705&amp;src=http://i1.hdslb.com/bfs/archive/dbd3513470236d1d710d83cb007aeee389530498.jpg_320x200.jpg"/>
          <p:cNvPicPr>
            <a:picLocks noChangeAspect="1" noChangeArrowheads="1"/>
          </p:cNvPicPr>
          <p:nvPr/>
        </p:nvPicPr>
        <p:blipFill>
          <a:blip r:embed="rId4" cstate="print"/>
          <a:srcRect/>
          <a:stretch>
            <a:fillRect/>
          </a:stretch>
        </p:blipFill>
        <p:spPr bwMode="auto">
          <a:xfrm>
            <a:off x="323528" y="3501008"/>
            <a:ext cx="2376264" cy="3096344"/>
          </a:xfrm>
          <a:prstGeom prst="rect">
            <a:avLst/>
          </a:prstGeom>
          <a:noFill/>
        </p:spPr>
      </p:pic>
      <p:pic>
        <p:nvPicPr>
          <p:cNvPr id="265218" name="Picture 2" descr="https://timgsa.baidu.com/timg?image&amp;quality=80&amp;size=b9999_10000&amp;sec=1521650546631&amp;di=4c990e9f266b2702c2f5e72aaf065d0e&amp;imgtype=0&amp;src=http%3A%2F%2Fimgsrc.baidu.com%2Fforum%2Fw%3D580%2Fsign%3D376d86d64cc2d562f208d0e5d71090f3%2F984d3cd12f2eb93815055244d6628535e4dd6f42.jpg"/>
          <p:cNvPicPr>
            <a:picLocks noChangeAspect="1" noChangeArrowheads="1"/>
          </p:cNvPicPr>
          <p:nvPr/>
        </p:nvPicPr>
        <p:blipFill>
          <a:blip r:embed="rId5" cstate="print"/>
          <a:srcRect/>
          <a:stretch>
            <a:fillRect/>
          </a:stretch>
        </p:blipFill>
        <p:spPr bwMode="auto">
          <a:xfrm>
            <a:off x="6300192" y="332656"/>
            <a:ext cx="2292686" cy="2961531"/>
          </a:xfrm>
          <a:prstGeom prst="rect">
            <a:avLst/>
          </a:prstGeom>
          <a:noFill/>
        </p:spPr>
      </p:pic>
      <p:pic>
        <p:nvPicPr>
          <p:cNvPr id="265220" name="Picture 4" descr="https://timgsa.baidu.com/timg?image&amp;quality=80&amp;size=b9999_10000&amp;sec=1521650683998&amp;di=fedc9273b6b696198e36f6798b511c80&amp;imgtype=0&amp;src=http%3A%2F%2Fimg3.doubanio.com%2Flpic%2Fs3391766.jpg"/>
          <p:cNvPicPr>
            <a:picLocks noChangeAspect="1" noChangeArrowheads="1"/>
          </p:cNvPicPr>
          <p:nvPr/>
        </p:nvPicPr>
        <p:blipFill>
          <a:blip r:embed="rId6" cstate="print"/>
          <a:srcRect/>
          <a:stretch>
            <a:fillRect/>
          </a:stretch>
        </p:blipFill>
        <p:spPr bwMode="auto">
          <a:xfrm>
            <a:off x="251520" y="548680"/>
            <a:ext cx="2386808" cy="2796275"/>
          </a:xfrm>
          <a:prstGeom prst="rect">
            <a:avLst/>
          </a:prstGeom>
          <a:noFill/>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68" name="Picture 16" descr="http://p2.so.qhmsg.com/bdr/_240_/t01e677200896edc8fc.jpg"/>
          <p:cNvPicPr>
            <a:picLocks noChangeAspect="1" noChangeArrowheads="1"/>
          </p:cNvPicPr>
          <p:nvPr/>
        </p:nvPicPr>
        <p:blipFill>
          <a:blip r:embed="rId1" cstate="print"/>
          <a:srcRect/>
          <a:stretch>
            <a:fillRect/>
          </a:stretch>
        </p:blipFill>
        <p:spPr bwMode="auto">
          <a:xfrm>
            <a:off x="3275856" y="4149080"/>
            <a:ext cx="1927786" cy="2141984"/>
          </a:xfrm>
          <a:prstGeom prst="rect">
            <a:avLst/>
          </a:prstGeom>
          <a:noFill/>
        </p:spPr>
      </p:pic>
      <p:pic>
        <p:nvPicPr>
          <p:cNvPr id="49156" name="Picture 4" descr="http://p1.so.qhmsg.com/bdr/_240_/t015eabff6bf657b606.jpg"/>
          <p:cNvPicPr>
            <a:picLocks noChangeAspect="1" noChangeArrowheads="1"/>
          </p:cNvPicPr>
          <p:nvPr/>
        </p:nvPicPr>
        <p:blipFill>
          <a:blip r:embed="rId2" cstate="print"/>
          <a:srcRect/>
          <a:stretch>
            <a:fillRect/>
          </a:stretch>
        </p:blipFill>
        <p:spPr bwMode="auto">
          <a:xfrm>
            <a:off x="1043608" y="3140968"/>
            <a:ext cx="1866900" cy="2286000"/>
          </a:xfrm>
          <a:prstGeom prst="rect">
            <a:avLst/>
          </a:prstGeom>
          <a:noFill/>
        </p:spPr>
      </p:pic>
      <p:sp>
        <p:nvSpPr>
          <p:cNvPr id="14338" name="AutoShape 2"/>
          <p:cNvSpPr>
            <a:spLocks noChangeArrowheads="1"/>
          </p:cNvSpPr>
          <p:nvPr/>
        </p:nvSpPr>
        <p:spPr bwMode="auto">
          <a:xfrm>
            <a:off x="1908175" y="549275"/>
            <a:ext cx="4248150" cy="2259013"/>
          </a:xfrm>
          <a:prstGeom prst="cloudCallout">
            <a:avLst>
              <a:gd name="adj1" fmla="val -44768"/>
              <a:gd name="adj2" fmla="val 105751"/>
            </a:avLst>
          </a:prstGeom>
          <a:solidFill>
            <a:srgbClr val="FFFFFF"/>
          </a:solidFill>
          <a:ln w="9525">
            <a:solidFill>
              <a:schemeClr val="tx1"/>
            </a:solidFill>
            <a:round/>
          </a:ln>
        </p:spPr>
        <p:txBody>
          <a:bodyPr anchor="ctr" anchorCtr="1"/>
          <a:lstStyle/>
          <a:p>
            <a:pPr algn="l" eaLnBrk="0" hangingPunct="0"/>
            <a:r>
              <a:rPr lang="zh-CN" altLang="en-US" sz="3600" b="1" dirty="0">
                <a:solidFill>
                  <a:srgbClr val="7030A0"/>
                </a:solidFill>
              </a:rPr>
              <a:t>休息一下吧</a:t>
            </a:r>
            <a:endParaRPr lang="zh-CN" altLang="en-US" sz="3600" b="1" dirty="0">
              <a:solidFill>
                <a:srgbClr val="7030A0"/>
              </a:solidFill>
            </a:endParaRPr>
          </a:p>
        </p:txBody>
      </p:sp>
      <p:sp>
        <p:nvSpPr>
          <p:cNvPr id="14342" name="Line 6"/>
          <p:cNvSpPr>
            <a:spLocks noChangeShapeType="1"/>
          </p:cNvSpPr>
          <p:nvPr/>
        </p:nvSpPr>
        <p:spPr bwMode="auto">
          <a:xfrm>
            <a:off x="2627313" y="4076700"/>
            <a:ext cx="4032250" cy="0"/>
          </a:xfrm>
          <a:prstGeom prst="line">
            <a:avLst/>
          </a:prstGeom>
          <a:noFill/>
          <a:ln w="9525">
            <a:solidFill>
              <a:schemeClr val="tx1"/>
            </a:solidFill>
            <a:round/>
            <a:tailEnd type="triangle" w="med" len="med"/>
          </a:ln>
        </p:spPr>
        <p:txBody>
          <a:bodyPr wrap="none"/>
          <a:lstStyle/>
          <a:p>
            <a:endParaRPr lang="zh-CN" altLang="en-US"/>
          </a:p>
        </p:txBody>
      </p:sp>
      <p:sp>
        <p:nvSpPr>
          <p:cNvPr id="14343" name="Line 7"/>
          <p:cNvSpPr>
            <a:spLocks noChangeShapeType="1"/>
          </p:cNvSpPr>
          <p:nvPr/>
        </p:nvSpPr>
        <p:spPr bwMode="auto">
          <a:xfrm>
            <a:off x="3492500" y="4076700"/>
            <a:ext cx="431800" cy="504825"/>
          </a:xfrm>
          <a:prstGeom prst="line">
            <a:avLst/>
          </a:prstGeom>
          <a:noFill/>
          <a:ln w="9525">
            <a:solidFill>
              <a:schemeClr val="tx1"/>
            </a:solidFill>
            <a:round/>
            <a:tailEnd type="triangle" w="med" len="med"/>
          </a:ln>
        </p:spPr>
        <p:txBody>
          <a:bodyPr wrap="none"/>
          <a:lstStyle/>
          <a:p>
            <a:endParaRPr lang="zh-CN" altLang="en-US"/>
          </a:p>
        </p:txBody>
      </p:sp>
      <p:sp>
        <p:nvSpPr>
          <p:cNvPr id="14344" name="Line 8"/>
          <p:cNvSpPr>
            <a:spLocks noChangeShapeType="1"/>
          </p:cNvSpPr>
          <p:nvPr/>
        </p:nvSpPr>
        <p:spPr bwMode="auto">
          <a:xfrm flipV="1">
            <a:off x="4067175" y="3500438"/>
            <a:ext cx="792163" cy="576262"/>
          </a:xfrm>
          <a:prstGeom prst="line">
            <a:avLst/>
          </a:prstGeom>
          <a:noFill/>
          <a:ln w="9525">
            <a:solidFill>
              <a:schemeClr val="tx1"/>
            </a:solidFill>
            <a:round/>
            <a:tailEnd type="triangle" w="med" len="med"/>
          </a:ln>
        </p:spPr>
        <p:txBody>
          <a:bodyPr wrap="none"/>
          <a:lstStyle/>
          <a:p>
            <a:endParaRPr lang="zh-CN" altLang="en-US"/>
          </a:p>
        </p:txBody>
      </p:sp>
      <p:pic>
        <p:nvPicPr>
          <p:cNvPr id="49160" name="Picture 8" descr="http://p0.so.qhmsg.com/bdr/_240_/t0141268f7388c7aecf.jpg"/>
          <p:cNvPicPr>
            <a:picLocks noChangeAspect="1" noChangeArrowheads="1"/>
          </p:cNvPicPr>
          <p:nvPr/>
        </p:nvPicPr>
        <p:blipFill>
          <a:blip r:embed="rId3" cstate="print"/>
          <a:srcRect/>
          <a:stretch>
            <a:fillRect/>
          </a:stretch>
        </p:blipFill>
        <p:spPr bwMode="auto">
          <a:xfrm>
            <a:off x="5220072" y="2420888"/>
            <a:ext cx="1565920" cy="1565920"/>
          </a:xfrm>
          <a:prstGeom prst="rect">
            <a:avLst/>
          </a:prstGeom>
          <a:noFill/>
        </p:spPr>
      </p:pic>
      <p:pic>
        <p:nvPicPr>
          <p:cNvPr id="49170" name="Picture 18" descr="http://p4.so.qhmsg.com/bdr/_240_/t018db276987f45ba39.jpg"/>
          <p:cNvPicPr>
            <a:picLocks noChangeAspect="1" noChangeArrowheads="1"/>
          </p:cNvPicPr>
          <p:nvPr/>
        </p:nvPicPr>
        <p:blipFill>
          <a:blip r:embed="rId4" cstate="print"/>
          <a:srcRect/>
          <a:stretch>
            <a:fillRect/>
          </a:stretch>
        </p:blipFill>
        <p:spPr bwMode="auto">
          <a:xfrm>
            <a:off x="6876256" y="3717032"/>
            <a:ext cx="1962150" cy="22860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100"/>
                                        <p:tgtEl>
                                          <p:spTgt spid="14338"/>
                                        </p:tgtEl>
                                      </p:cBhvr>
                                    </p:animEffect>
                                    <p:anim calcmode="lin" valueType="num">
                                      <p:cBhvr>
                                        <p:cTn id="8" dur="400" fill="hold"/>
                                        <p:tgtEl>
                                          <p:spTgt spid="14338"/>
                                        </p:tgtEl>
                                        <p:attrNameLst>
                                          <p:attrName>ppt_x</p:attrName>
                                        </p:attrNameLst>
                                      </p:cBhvr>
                                      <p:tavLst>
                                        <p:tav tm="0">
                                          <p:val>
                                            <p:strVal val="#ppt_x"/>
                                          </p:val>
                                        </p:tav>
                                        <p:tav tm="100000">
                                          <p:val>
                                            <p:strVal val="#ppt_x"/>
                                          </p:val>
                                        </p:tav>
                                      </p:tavLst>
                                    </p:anim>
                                    <p:anim calcmode="lin" valueType="num">
                                      <p:cBhvr>
                                        <p:cTn id="9" dur="400" fill="hold"/>
                                        <p:tgtEl>
                                          <p:spTgt spid="1433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433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433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4342"/>
                                        </p:tgtEl>
                                        <p:attrNameLst>
                                          <p:attrName>style.visibility</p:attrName>
                                        </p:attrNameLst>
                                      </p:cBhvr>
                                      <p:to>
                                        <p:strVal val="visible"/>
                                      </p:to>
                                    </p:set>
                                    <p:animEffect transition="in" filter="fade">
                                      <p:cBhvr>
                                        <p:cTn id="15" dur="500"/>
                                        <p:tgtEl>
                                          <p:spTgt spid="14342"/>
                                        </p:tgtEl>
                                      </p:cBhvr>
                                    </p:animEffect>
                                    <p:anim calcmode="lin" valueType="num">
                                      <p:cBhvr>
                                        <p:cTn id="16" dur="500" fill="hold"/>
                                        <p:tgtEl>
                                          <p:spTgt spid="14342"/>
                                        </p:tgtEl>
                                        <p:attrNameLst>
                                          <p:attrName>ppt_x</p:attrName>
                                        </p:attrNameLst>
                                      </p:cBhvr>
                                      <p:tavLst>
                                        <p:tav tm="0">
                                          <p:val>
                                            <p:strVal val="#ppt_x"/>
                                          </p:val>
                                        </p:tav>
                                        <p:tav tm="100000">
                                          <p:val>
                                            <p:strVal val="#ppt_x"/>
                                          </p:val>
                                        </p:tav>
                                      </p:tavLst>
                                    </p:anim>
                                    <p:anim calcmode="lin" valueType="num">
                                      <p:cBhvr>
                                        <p:cTn id="17" dur="500" fill="hold"/>
                                        <p:tgtEl>
                                          <p:spTgt spid="1434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4344"/>
                                        </p:tgtEl>
                                        <p:attrNameLst>
                                          <p:attrName>style.visibility</p:attrName>
                                        </p:attrNameLst>
                                      </p:cBhvr>
                                      <p:to>
                                        <p:strVal val="visible"/>
                                      </p:to>
                                    </p:set>
                                    <p:animEffect transition="in" filter="fade">
                                      <p:cBhvr>
                                        <p:cTn id="21" dur="500"/>
                                        <p:tgtEl>
                                          <p:spTgt spid="14344"/>
                                        </p:tgtEl>
                                      </p:cBhvr>
                                    </p:animEffect>
                                    <p:anim calcmode="lin" valueType="num">
                                      <p:cBhvr>
                                        <p:cTn id="22" dur="500" fill="hold"/>
                                        <p:tgtEl>
                                          <p:spTgt spid="14344"/>
                                        </p:tgtEl>
                                        <p:attrNameLst>
                                          <p:attrName>ppt_x</p:attrName>
                                        </p:attrNameLst>
                                      </p:cBhvr>
                                      <p:tavLst>
                                        <p:tav tm="0">
                                          <p:val>
                                            <p:strVal val="#ppt_x"/>
                                          </p:val>
                                        </p:tav>
                                        <p:tav tm="100000">
                                          <p:val>
                                            <p:strVal val="#ppt_x"/>
                                          </p:val>
                                        </p:tav>
                                      </p:tavLst>
                                    </p:anim>
                                    <p:anim calcmode="lin" valueType="num">
                                      <p:cBhvr>
                                        <p:cTn id="23" dur="500" fill="hold"/>
                                        <p:tgtEl>
                                          <p:spTgt spid="14344"/>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43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43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autoUpdateAnimBg="0"/>
      <p:bldP spid="14342" grpId="0" animBg="1"/>
      <p:bldP spid="14342" grpId="1" animBg="1"/>
      <p:bldP spid="14343" grpId="0" animBg="1"/>
      <p:bldP spid="14344" grpId="0" animBg="1"/>
      <p:bldP spid="1434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sz="quarter" idx="1"/>
          </p:nvPr>
        </p:nvSpPr>
        <p:spPr>
          <a:xfrm>
            <a:off x="685800" y="2438400"/>
            <a:ext cx="3581400" cy="2895600"/>
          </a:xfrm>
        </p:spPr>
        <p:txBody>
          <a:bodyPr/>
          <a:lstStyle/>
          <a:p>
            <a:pPr eaLnBrk="1" hangingPunct="1"/>
            <a:r>
              <a:rPr lang="zh-CN" altLang="en-US" b="1" dirty="0">
                <a:latin typeface="华文新魏" pitchFamily="2" charset="-122"/>
                <a:ea typeface="华文新魏" pitchFamily="2" charset="-122"/>
              </a:rPr>
              <a:t>水是尧时日夏时，</a:t>
            </a:r>
            <a:endParaRPr lang="zh-CN" altLang="en-US" b="1" dirty="0">
              <a:latin typeface="华文新魏" pitchFamily="2" charset="-122"/>
              <a:ea typeface="华文新魏" pitchFamily="2" charset="-122"/>
            </a:endParaRPr>
          </a:p>
          <a:p>
            <a:pPr eaLnBrk="1" hangingPunct="1"/>
            <a:r>
              <a:rPr lang="zh-CN" altLang="en-US" b="1" dirty="0">
                <a:latin typeface="华文新魏" pitchFamily="2" charset="-122"/>
                <a:ea typeface="华文新魏" pitchFamily="2" charset="-122"/>
              </a:rPr>
              <a:t>衣冠又是汉官仪。</a:t>
            </a:r>
            <a:endParaRPr lang="zh-CN" altLang="en-US" b="1" dirty="0">
              <a:latin typeface="华文新魏" pitchFamily="2" charset="-122"/>
              <a:ea typeface="华文新魏" pitchFamily="2" charset="-122"/>
            </a:endParaRPr>
          </a:p>
          <a:p>
            <a:pPr eaLnBrk="1" hangingPunct="1"/>
            <a:r>
              <a:rPr lang="zh-CN" altLang="en-US" b="1" dirty="0">
                <a:latin typeface="华文新魏" pitchFamily="2" charset="-122"/>
                <a:ea typeface="华文新魏" pitchFamily="2" charset="-122"/>
              </a:rPr>
              <a:t>登楼四望真吾土，</a:t>
            </a:r>
            <a:endParaRPr lang="zh-CN" altLang="en-US" b="1" dirty="0">
              <a:latin typeface="华文新魏" pitchFamily="2" charset="-122"/>
              <a:ea typeface="华文新魏" pitchFamily="2" charset="-122"/>
            </a:endParaRPr>
          </a:p>
          <a:p>
            <a:pPr eaLnBrk="1" hangingPunct="1"/>
            <a:r>
              <a:rPr lang="zh-CN" altLang="en-US" b="1" dirty="0">
                <a:latin typeface="华文新魏" pitchFamily="2" charset="-122"/>
                <a:ea typeface="华文新魏" pitchFamily="2" charset="-122"/>
              </a:rPr>
              <a:t>不见黄龙上大旗。</a:t>
            </a:r>
            <a:endParaRPr lang="zh-CN" altLang="en-US" b="1" dirty="0">
              <a:latin typeface="华文新魏" pitchFamily="2" charset="-122"/>
              <a:ea typeface="华文新魏" pitchFamily="2" charset="-122"/>
            </a:endParaRPr>
          </a:p>
          <a:p>
            <a:r>
              <a:rPr lang="zh-CN" altLang="en-US" sz="1800" b="1" dirty="0">
                <a:latin typeface="华文新魏" pitchFamily="2" charset="-122"/>
                <a:ea typeface="华文新魏" pitchFamily="2" charset="-122"/>
              </a:rPr>
              <a:t>   </a:t>
            </a:r>
            <a:r>
              <a:rPr lang="en-US" altLang="zh-CN" sz="1800" b="1" dirty="0">
                <a:latin typeface="华文新魏" pitchFamily="2" charset="-122"/>
                <a:ea typeface="华文新魏" pitchFamily="2" charset="-122"/>
              </a:rPr>
              <a:t>----</a:t>
            </a:r>
            <a:r>
              <a:rPr lang="zh-CN" altLang="en-US" sz="1800" b="1" dirty="0">
                <a:latin typeface="华文新魏" pitchFamily="2" charset="-122"/>
                <a:ea typeface="华文新魏" pitchFamily="2" charset="-122"/>
              </a:rPr>
              <a:t>黄遵宪</a:t>
            </a:r>
            <a:r>
              <a:rPr lang="en-US" altLang="zh-CN" sz="1800" b="1" dirty="0">
                <a:latin typeface="华文新魏" pitchFamily="2" charset="-122"/>
                <a:ea typeface="华文新魏" pitchFamily="2" charset="-122"/>
              </a:rPr>
              <a:t>(</a:t>
            </a:r>
            <a:r>
              <a:rPr lang="zh-CN" altLang="en-US" sz="1800" dirty="0"/>
              <a:t>（</a:t>
            </a:r>
            <a:r>
              <a:rPr lang="en-US" altLang="zh-CN" sz="1800" dirty="0"/>
              <a:t>1848 -1905)</a:t>
            </a:r>
            <a:r>
              <a:rPr lang="en-US" altLang="zh-CN" sz="1800" b="1" dirty="0">
                <a:latin typeface="华文新魏" pitchFamily="2" charset="-122"/>
                <a:ea typeface="华文新魏" pitchFamily="2" charset="-122"/>
              </a:rPr>
              <a:t>《</a:t>
            </a:r>
            <a:r>
              <a:rPr lang="zh-CN" altLang="en-US" sz="1800" b="1" dirty="0">
                <a:latin typeface="华文新魏" pitchFamily="2" charset="-122"/>
                <a:ea typeface="华文新魏" pitchFamily="2" charset="-122"/>
              </a:rPr>
              <a:t>到香港</a:t>
            </a:r>
            <a:r>
              <a:rPr lang="en-US" altLang="zh-CN" sz="1800" b="1" dirty="0">
                <a:latin typeface="华文新魏" pitchFamily="2" charset="-122"/>
                <a:ea typeface="华文新魏" pitchFamily="2" charset="-122"/>
              </a:rPr>
              <a:t>》</a:t>
            </a:r>
            <a:endParaRPr lang="en-US" altLang="zh-CN" dirty="0"/>
          </a:p>
        </p:txBody>
      </p:sp>
      <p:sp>
        <p:nvSpPr>
          <p:cNvPr id="27651" name="Rectangle 3"/>
          <p:cNvSpPr>
            <a:spLocks noChangeArrowheads="1"/>
          </p:cNvSpPr>
          <p:nvPr/>
        </p:nvSpPr>
        <p:spPr bwMode="auto">
          <a:xfrm>
            <a:off x="4499992" y="980728"/>
            <a:ext cx="3886200" cy="4267200"/>
          </a:xfrm>
          <a:prstGeom prst="rect">
            <a:avLst/>
          </a:prstGeom>
          <a:solidFill>
            <a:schemeClr val="bg1"/>
          </a:solidFill>
          <a:ln w="9525">
            <a:noFill/>
            <a:miter lim="800000"/>
          </a:ln>
        </p:spPr>
        <p:txBody>
          <a:bodyPr/>
          <a:lstStyle/>
          <a:p>
            <a:pPr marL="342900" indent="-342900">
              <a:lnSpc>
                <a:spcPct val="80000"/>
              </a:lnSpc>
              <a:spcBef>
                <a:spcPct val="20000"/>
              </a:spcBef>
              <a:buClr>
                <a:schemeClr val="accent1"/>
              </a:buClr>
              <a:buSzPct val="65000"/>
              <a:buFont typeface="Wingdings" panose="05000000000000000000" pitchFamily="2" charset="2"/>
              <a:buChar char="n"/>
            </a:pPr>
            <a:r>
              <a:rPr lang="en-US" altLang="zh-CN" sz="2400" b="1" dirty="0">
                <a:latin typeface="华文新魏" pitchFamily="2" charset="-122"/>
              </a:rPr>
              <a:t>[</a:t>
            </a:r>
            <a:r>
              <a:rPr lang="zh-CN" altLang="en-US" sz="2400" b="1" dirty="0">
                <a:latin typeface="华文新魏" pitchFamily="2" charset="-122"/>
              </a:rPr>
              <a:t>总结分析</a:t>
            </a:r>
            <a:r>
              <a:rPr lang="en-US" altLang="zh-CN" sz="2400" b="1" dirty="0">
                <a:latin typeface="华文新魏" pitchFamily="2" charset="-122"/>
              </a:rPr>
              <a:t>] </a:t>
            </a:r>
            <a:r>
              <a:rPr lang="zh-CN" altLang="en-US" sz="2400" b="1" dirty="0">
                <a:latin typeface="华文新魏" pitchFamily="2" charset="-122"/>
              </a:rPr>
              <a:t>这是</a:t>
            </a:r>
            <a:r>
              <a:rPr lang="en-US" altLang="zh-CN" sz="2400" b="1" dirty="0">
                <a:latin typeface="华文新魏" pitchFamily="2" charset="-122"/>
              </a:rPr>
              <a:t>1885</a:t>
            </a:r>
            <a:r>
              <a:rPr lang="zh-CN" altLang="en-US" sz="2400" b="1" dirty="0">
                <a:latin typeface="华文新魏" pitchFamily="2" charset="-122"/>
              </a:rPr>
              <a:t>年晚清著名外交家和梅州籍客家诗人黄遵宪写下的一首诗。二次鸦片战争，香港一割再割，黄遵宪到香港后看到的一切都是中国的，就是代表自己国家的旗帜不见了，这是多么悲愤沉痛的感受啊！</a:t>
            </a:r>
            <a:endParaRPr lang="zh-CN" altLang="en-US" sz="2400" b="1" dirty="0">
              <a:latin typeface="华文新魏" pitchFamily="2" charset="-122"/>
            </a:endParaRPr>
          </a:p>
          <a:p>
            <a:pPr marL="342900" indent="-342900">
              <a:lnSpc>
                <a:spcPct val="80000"/>
              </a:lnSpc>
              <a:spcBef>
                <a:spcPct val="20000"/>
              </a:spcBef>
              <a:buClr>
                <a:schemeClr val="accent1"/>
              </a:buClr>
              <a:buSzPct val="65000"/>
              <a:buFont typeface="Wingdings" panose="05000000000000000000" pitchFamily="2" charset="2"/>
              <a:buChar char="n"/>
            </a:pPr>
            <a:r>
              <a:rPr lang="zh-CN" altLang="en-US" sz="2400" b="1" dirty="0">
                <a:latin typeface="华文新魏" pitchFamily="2" charset="-122"/>
              </a:rPr>
              <a:t>所幸的是，自</a:t>
            </a:r>
            <a:r>
              <a:rPr lang="en-US" altLang="zh-CN" sz="2400" b="1" dirty="0">
                <a:latin typeface="华文新魏" pitchFamily="2" charset="-122"/>
              </a:rPr>
              <a:t>1997</a:t>
            </a:r>
            <a:r>
              <a:rPr lang="zh-CN" altLang="en-US" sz="2400" b="1" dirty="0">
                <a:latin typeface="华文新魏" pitchFamily="2" charset="-122"/>
              </a:rPr>
              <a:t>年</a:t>
            </a:r>
            <a:r>
              <a:rPr lang="en-US" altLang="zh-CN" sz="2400" b="1" dirty="0">
                <a:latin typeface="华文新魏" pitchFamily="2" charset="-122"/>
              </a:rPr>
              <a:t>7</a:t>
            </a:r>
            <a:r>
              <a:rPr lang="zh-CN" altLang="en-US" sz="2400" b="1" dirty="0">
                <a:latin typeface="华文新魏" pitchFamily="2" charset="-122"/>
              </a:rPr>
              <a:t>月</a:t>
            </a:r>
            <a:r>
              <a:rPr lang="en-US" altLang="zh-CN" sz="2400" b="1" dirty="0">
                <a:latin typeface="华文新魏" pitchFamily="2" charset="-122"/>
              </a:rPr>
              <a:t>1</a:t>
            </a:r>
            <a:r>
              <a:rPr lang="zh-CN" altLang="en-US" sz="2400" b="1" dirty="0">
                <a:latin typeface="华文新魏" pitchFamily="2" charset="-122"/>
              </a:rPr>
              <a:t>日以后，五星红旗已飘扬于香港吾土，炎黄子孙当可</a:t>
            </a:r>
            <a:r>
              <a:rPr lang="zh-CN" altLang="en-US" sz="2400" b="1" dirty="0"/>
              <a:t>“</a:t>
            </a:r>
            <a:r>
              <a:rPr lang="zh-CN" altLang="en-US" sz="2400" b="1" dirty="0">
                <a:latin typeface="华文新魏" pitchFamily="2" charset="-122"/>
              </a:rPr>
              <a:t>家祭无亡告乃翁</a:t>
            </a:r>
            <a:r>
              <a:rPr lang="zh-CN" altLang="en-US" sz="2400" b="1" dirty="0"/>
              <a:t>”</a:t>
            </a:r>
            <a:r>
              <a:rPr lang="zh-CN" altLang="en-US" sz="2400" b="1" dirty="0">
                <a:latin typeface="华文新魏" pitchFamily="2" charset="-122"/>
              </a:rPr>
              <a:t>了。 </a:t>
            </a:r>
            <a:endParaRPr lang="zh-CN" altLang="en-US" sz="2400" b="1" dirty="0">
              <a:latin typeface="华文新魏" pitchFamily="2" charset="-122"/>
            </a:endParaRPr>
          </a:p>
        </p:txBody>
      </p:sp>
      <p:grpSp>
        <p:nvGrpSpPr>
          <p:cNvPr id="7" name="组合 6"/>
          <p:cNvGrpSpPr/>
          <p:nvPr/>
        </p:nvGrpSpPr>
        <p:grpSpPr>
          <a:xfrm>
            <a:off x="251520" y="332656"/>
            <a:ext cx="1578943" cy="1447800"/>
            <a:chOff x="251520" y="332656"/>
            <a:chExt cx="1578943" cy="1447800"/>
          </a:xfrm>
        </p:grpSpPr>
        <p:pic>
          <p:nvPicPr>
            <p:cNvPr id="27654" name="Picture 5" descr="练习1"/>
            <p:cNvPicPr>
              <a:picLocks noChangeAspect="1" noChangeArrowheads="1"/>
            </p:cNvPicPr>
            <p:nvPr/>
          </p:nvPicPr>
          <p:blipFill>
            <a:blip r:embed="rId1" cstate="print"/>
            <a:srcRect/>
            <a:stretch>
              <a:fillRect/>
            </a:stretch>
          </p:blipFill>
          <p:spPr bwMode="auto">
            <a:xfrm>
              <a:off x="251520" y="332656"/>
              <a:ext cx="1578943" cy="1447800"/>
            </a:xfrm>
            <a:prstGeom prst="rect">
              <a:avLst/>
            </a:prstGeom>
            <a:noFill/>
            <a:ln w="9525">
              <a:noFill/>
              <a:miter lim="800000"/>
              <a:headEnd/>
              <a:tailEnd/>
            </a:ln>
          </p:spPr>
        </p:pic>
        <p:sp>
          <p:nvSpPr>
            <p:cNvPr id="23558" name="Rectangle 6" descr="信纸"/>
            <p:cNvSpPr>
              <a:spLocks noChangeArrowheads="1"/>
            </p:cNvSpPr>
            <p:nvPr/>
          </p:nvSpPr>
          <p:spPr bwMode="auto">
            <a:xfrm>
              <a:off x="467544" y="620688"/>
              <a:ext cx="1080120" cy="579120"/>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3200" b="1" dirty="0">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3200" b="1" dirty="0">
                <a:solidFill>
                  <a:srgbClr val="800000"/>
                </a:solidFill>
                <a:effectLst>
                  <a:outerShdw blurRad="38100" dist="38100" dir="2700000" algn="tl">
                    <a:srgbClr val="C0C0C0"/>
                  </a:outerShdw>
                </a:effectLst>
                <a:latin typeface="隶书" pitchFamily="49" charset="-122"/>
                <a:ea typeface="隶书" pitchFamily="49" charset="-122"/>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323528" y="260648"/>
            <a:ext cx="8146152" cy="1143000"/>
          </a:xfrm>
        </p:spPr>
        <p:txBody>
          <a:bodyPr/>
          <a:lstStyle/>
          <a:p>
            <a:pPr eaLnBrk="1" hangingPunct="1"/>
            <a:r>
              <a:rPr lang="zh-CN" altLang="en-US" b="1" dirty="0">
                <a:solidFill>
                  <a:schemeClr val="tx1"/>
                </a:solidFill>
                <a:latin typeface="华文新魏" pitchFamily="2" charset="-122"/>
                <a:ea typeface="华文新魏" pitchFamily="2" charset="-122"/>
              </a:rPr>
              <a:t>②葡萄牙</a:t>
            </a:r>
            <a:endParaRPr lang="zh-CN" altLang="en-US" b="1" dirty="0">
              <a:solidFill>
                <a:schemeClr val="tx1"/>
              </a:solidFill>
              <a:latin typeface="华文新魏" pitchFamily="2" charset="-122"/>
              <a:ea typeface="华文新魏" pitchFamily="2" charset="-122"/>
            </a:endParaRPr>
          </a:p>
        </p:txBody>
      </p:sp>
      <p:sp>
        <p:nvSpPr>
          <p:cNvPr id="28675" name="Rectangle 3"/>
          <p:cNvSpPr>
            <a:spLocks noGrp="1" noChangeArrowheads="1"/>
          </p:cNvSpPr>
          <p:nvPr>
            <p:ph sz="quarter" idx="1"/>
          </p:nvPr>
        </p:nvSpPr>
        <p:spPr>
          <a:xfrm>
            <a:off x="685800" y="1905000"/>
            <a:ext cx="2667000" cy="3352800"/>
          </a:xfrm>
        </p:spPr>
        <p:txBody>
          <a:bodyPr/>
          <a:lstStyle/>
          <a:p>
            <a:pPr eaLnBrk="1" hangingPunct="1">
              <a:lnSpc>
                <a:spcPct val="90000"/>
              </a:lnSpc>
            </a:pPr>
            <a:r>
              <a:rPr lang="en-US" altLang="zh-CN" sz="2400" b="1">
                <a:latin typeface="华文新魏" pitchFamily="2" charset="-122"/>
                <a:ea typeface="华文新魏" pitchFamily="2" charset="-122"/>
              </a:rPr>
              <a:t>1849</a:t>
            </a:r>
            <a:r>
              <a:rPr lang="zh-CN" altLang="en-US" sz="2400" b="1">
                <a:latin typeface="华文新魏" pitchFamily="2" charset="-122"/>
                <a:ea typeface="华文新魏" pitchFamily="2" charset="-122"/>
              </a:rPr>
              <a:t>年，葡萄牙武力强占澳门半岛。</a:t>
            </a:r>
            <a:endParaRPr lang="zh-CN" altLang="en-US" sz="2400" b="1">
              <a:latin typeface="华文新魏" pitchFamily="2" charset="-122"/>
              <a:ea typeface="华文新魏" pitchFamily="2" charset="-122"/>
            </a:endParaRPr>
          </a:p>
          <a:p>
            <a:pPr eaLnBrk="1" hangingPunct="1">
              <a:lnSpc>
                <a:spcPct val="90000"/>
              </a:lnSpc>
            </a:pPr>
            <a:r>
              <a:rPr lang="en-US" altLang="zh-CN" sz="2400" b="1">
                <a:latin typeface="华文新魏" pitchFamily="2" charset="-122"/>
                <a:ea typeface="华文新魏" pitchFamily="2" charset="-122"/>
              </a:rPr>
              <a:t>1887</a:t>
            </a:r>
            <a:r>
              <a:rPr lang="zh-CN" altLang="en-US" sz="2400" b="1">
                <a:latin typeface="华文新魏" pitchFamily="2" charset="-122"/>
                <a:ea typeface="华文新魏" pitchFamily="2" charset="-122"/>
              </a:rPr>
              <a:t>年，胁迫清政府订立</a:t>
            </a:r>
            <a:r>
              <a:rPr lang="en-US" altLang="zh-CN" sz="2400" b="1">
                <a:latin typeface="华文新魏" pitchFamily="2" charset="-122"/>
                <a:ea typeface="华文新魏" pitchFamily="2" charset="-122"/>
              </a:rPr>
              <a:t>《</a:t>
            </a:r>
            <a:r>
              <a:rPr lang="zh-CN" altLang="en-US" sz="2400" b="1">
                <a:latin typeface="华文新魏" pitchFamily="2" charset="-122"/>
                <a:ea typeface="华文新魏" pitchFamily="2" charset="-122"/>
              </a:rPr>
              <a:t>中葡和好通商条约</a:t>
            </a:r>
            <a:r>
              <a:rPr lang="en-US" altLang="zh-CN" sz="2400" b="1">
                <a:latin typeface="华文新魏" pitchFamily="2" charset="-122"/>
                <a:ea typeface="华文新魏" pitchFamily="2" charset="-122"/>
              </a:rPr>
              <a:t>》</a:t>
            </a:r>
            <a:r>
              <a:rPr lang="zh-CN" altLang="en-US" sz="2400" b="1">
                <a:latin typeface="华文新魏" pitchFamily="2" charset="-122"/>
                <a:ea typeface="华文新魏" pitchFamily="2" charset="-122"/>
              </a:rPr>
              <a:t>，允许葡萄牙</a:t>
            </a:r>
            <a:r>
              <a:rPr lang="zh-CN" altLang="en-US" sz="2400" b="1">
                <a:ea typeface="华文新魏" pitchFamily="2" charset="-122"/>
              </a:rPr>
              <a:t>“</a:t>
            </a:r>
            <a:r>
              <a:rPr lang="zh-CN" altLang="en-US" sz="2400" b="1">
                <a:latin typeface="华文新魏" pitchFamily="2" charset="-122"/>
                <a:ea typeface="华文新魏" pitchFamily="2" charset="-122"/>
              </a:rPr>
              <a:t>永居管理澳门</a:t>
            </a:r>
            <a:r>
              <a:rPr lang="zh-CN" altLang="en-US" sz="2400" b="1">
                <a:ea typeface="华文新魏" pitchFamily="2" charset="-122"/>
              </a:rPr>
              <a:t>”</a:t>
            </a:r>
            <a:r>
              <a:rPr lang="zh-CN" altLang="en-US" sz="2400" b="1">
                <a:latin typeface="华文新魏" pitchFamily="2" charset="-122"/>
                <a:ea typeface="华文新魏" pitchFamily="2" charset="-122"/>
              </a:rPr>
              <a:t>。</a:t>
            </a:r>
            <a:endParaRPr lang="zh-CN" altLang="en-US" sz="2400"/>
          </a:p>
        </p:txBody>
      </p:sp>
      <p:pic>
        <p:nvPicPr>
          <p:cNvPr id="28676" name="Picture 4" descr="bd704260c946d4f78cb10d3c">
            <a:hlinkClick r:id="rId1"/>
          </p:cNvPr>
          <p:cNvPicPr>
            <a:picLocks noChangeAspect="1" noChangeArrowheads="1"/>
          </p:cNvPicPr>
          <p:nvPr/>
        </p:nvPicPr>
        <p:blipFill>
          <a:blip r:embed="rId2" cstate="print"/>
          <a:srcRect/>
          <a:stretch>
            <a:fillRect/>
          </a:stretch>
        </p:blipFill>
        <p:spPr bwMode="auto">
          <a:xfrm>
            <a:off x="4572000" y="533400"/>
            <a:ext cx="3581400" cy="2362200"/>
          </a:xfrm>
          <a:prstGeom prst="rect">
            <a:avLst/>
          </a:prstGeom>
          <a:noFill/>
          <a:ln w="9525">
            <a:noFill/>
            <a:miter lim="800000"/>
            <a:headEnd/>
            <a:tailEnd/>
          </a:ln>
        </p:spPr>
      </p:pic>
      <p:sp>
        <p:nvSpPr>
          <p:cNvPr id="28677" name="Rectangle 5"/>
          <p:cNvSpPr>
            <a:spLocks noChangeArrowheads="1"/>
          </p:cNvSpPr>
          <p:nvPr/>
        </p:nvSpPr>
        <p:spPr bwMode="auto">
          <a:xfrm>
            <a:off x="6019800" y="4648200"/>
            <a:ext cx="2051050" cy="366713"/>
          </a:xfrm>
          <a:prstGeom prst="rect">
            <a:avLst/>
          </a:prstGeom>
          <a:noFill/>
          <a:ln w="9525">
            <a:noFill/>
            <a:miter lim="800000"/>
          </a:ln>
        </p:spPr>
        <p:txBody>
          <a:bodyPr wrap="none" anchor="ctr">
            <a:spAutoFit/>
          </a:bodyPr>
          <a:lstStyle/>
          <a:p>
            <a:r>
              <a:rPr lang="zh-CN" altLang="en-US" b="1"/>
              <a:t>澳门最老的邮局</a:t>
            </a:r>
            <a:endParaRPr lang="zh-CN" altLang="en-US" b="1"/>
          </a:p>
        </p:txBody>
      </p:sp>
      <p:pic>
        <p:nvPicPr>
          <p:cNvPr id="28678" name="Picture 6"/>
          <p:cNvPicPr>
            <a:picLocks noChangeAspect="1" noChangeArrowheads="1"/>
          </p:cNvPicPr>
          <p:nvPr/>
        </p:nvPicPr>
        <p:blipFill>
          <a:blip r:embed="rId3" cstate="print"/>
          <a:srcRect/>
          <a:stretch>
            <a:fillRect/>
          </a:stretch>
        </p:blipFill>
        <p:spPr bwMode="auto">
          <a:xfrm>
            <a:off x="3733800" y="3014663"/>
            <a:ext cx="4876800" cy="3128962"/>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reeform 2"/>
          <p:cNvSpPr/>
          <p:nvPr/>
        </p:nvSpPr>
        <p:spPr bwMode="auto">
          <a:xfrm>
            <a:off x="5786438" y="719138"/>
            <a:ext cx="2138362" cy="1279525"/>
          </a:xfrm>
          <a:custGeom>
            <a:avLst/>
            <a:gdLst>
              <a:gd name="T0" fmla="*/ 70 w 1347"/>
              <a:gd name="T1" fmla="*/ 382 h 806"/>
              <a:gd name="T2" fmla="*/ 157 w 1347"/>
              <a:gd name="T3" fmla="*/ 339 h 806"/>
              <a:gd name="T4" fmla="*/ 243 w 1347"/>
              <a:gd name="T5" fmla="*/ 310 h 806"/>
              <a:gd name="T6" fmla="*/ 272 w 1347"/>
              <a:gd name="T7" fmla="*/ 267 h 806"/>
              <a:gd name="T8" fmla="*/ 286 w 1347"/>
              <a:gd name="T9" fmla="*/ 209 h 806"/>
              <a:gd name="T10" fmla="*/ 329 w 1347"/>
              <a:gd name="T11" fmla="*/ 195 h 806"/>
              <a:gd name="T12" fmla="*/ 517 w 1347"/>
              <a:gd name="T13" fmla="*/ 152 h 806"/>
              <a:gd name="T14" fmla="*/ 603 w 1347"/>
              <a:gd name="T15" fmla="*/ 109 h 806"/>
              <a:gd name="T16" fmla="*/ 689 w 1347"/>
              <a:gd name="T17" fmla="*/ 80 h 806"/>
              <a:gd name="T18" fmla="*/ 761 w 1347"/>
              <a:gd name="T19" fmla="*/ 224 h 806"/>
              <a:gd name="T20" fmla="*/ 877 w 1347"/>
              <a:gd name="T21" fmla="*/ 253 h 806"/>
              <a:gd name="T22" fmla="*/ 1064 w 1347"/>
              <a:gd name="T23" fmla="*/ 152 h 806"/>
              <a:gd name="T24" fmla="*/ 1107 w 1347"/>
              <a:gd name="T25" fmla="*/ 137 h 806"/>
              <a:gd name="T26" fmla="*/ 1150 w 1347"/>
              <a:gd name="T27" fmla="*/ 123 h 806"/>
              <a:gd name="T28" fmla="*/ 1294 w 1347"/>
              <a:gd name="T29" fmla="*/ 51 h 806"/>
              <a:gd name="T30" fmla="*/ 1337 w 1347"/>
              <a:gd name="T31" fmla="*/ 80 h 806"/>
              <a:gd name="T32" fmla="*/ 1294 w 1347"/>
              <a:gd name="T33" fmla="*/ 181 h 806"/>
              <a:gd name="T34" fmla="*/ 1309 w 1347"/>
              <a:gd name="T35" fmla="*/ 238 h 806"/>
              <a:gd name="T36" fmla="*/ 1265 w 1347"/>
              <a:gd name="T37" fmla="*/ 382 h 806"/>
              <a:gd name="T38" fmla="*/ 1208 w 1347"/>
              <a:gd name="T39" fmla="*/ 584 h 806"/>
              <a:gd name="T40" fmla="*/ 1035 w 1347"/>
              <a:gd name="T41" fmla="*/ 757 h 806"/>
              <a:gd name="T42" fmla="*/ 934 w 1347"/>
              <a:gd name="T43" fmla="*/ 800 h 806"/>
              <a:gd name="T44" fmla="*/ 776 w 1347"/>
              <a:gd name="T45" fmla="*/ 713 h 806"/>
              <a:gd name="T46" fmla="*/ 704 w 1347"/>
              <a:gd name="T47" fmla="*/ 656 h 806"/>
              <a:gd name="T48" fmla="*/ 617 w 1347"/>
              <a:gd name="T49" fmla="*/ 598 h 806"/>
              <a:gd name="T50" fmla="*/ 603 w 1347"/>
              <a:gd name="T51" fmla="*/ 555 h 806"/>
              <a:gd name="T52" fmla="*/ 574 w 1347"/>
              <a:gd name="T53" fmla="*/ 512 h 806"/>
              <a:gd name="T54" fmla="*/ 517 w 1347"/>
              <a:gd name="T55" fmla="*/ 425 h 806"/>
              <a:gd name="T56" fmla="*/ 488 w 1347"/>
              <a:gd name="T57" fmla="*/ 382 h 806"/>
              <a:gd name="T58" fmla="*/ 157 w 1347"/>
              <a:gd name="T59" fmla="*/ 325 h 806"/>
              <a:gd name="T60" fmla="*/ 257 w 1347"/>
              <a:gd name="T61" fmla="*/ 281 h 806"/>
              <a:gd name="T62" fmla="*/ 315 w 1347"/>
              <a:gd name="T63" fmla="*/ 152 h 806"/>
              <a:gd name="T64" fmla="*/ 488 w 1347"/>
              <a:gd name="T65" fmla="*/ 137 h 806"/>
              <a:gd name="T66" fmla="*/ 718 w 1347"/>
              <a:gd name="T67" fmla="*/ 65 h 806"/>
              <a:gd name="T68" fmla="*/ 704 w 1347"/>
              <a:gd name="T69" fmla="*/ 22 h 806"/>
              <a:gd name="T70" fmla="*/ 632 w 1347"/>
              <a:gd name="T71" fmla="*/ 80 h 806"/>
              <a:gd name="T72" fmla="*/ 502 w 1347"/>
              <a:gd name="T73" fmla="*/ 94 h 806"/>
              <a:gd name="T74" fmla="*/ 329 w 1347"/>
              <a:gd name="T75" fmla="*/ 152 h 8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47"/>
              <a:gd name="T115" fmla="*/ 0 h 806"/>
              <a:gd name="T116" fmla="*/ 1347 w 1347"/>
              <a:gd name="T117" fmla="*/ 806 h 8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47" h="806">
                <a:moveTo>
                  <a:pt x="70" y="382"/>
                </a:moveTo>
                <a:cubicBezTo>
                  <a:pt x="215" y="335"/>
                  <a:pt x="0" y="409"/>
                  <a:pt x="157" y="339"/>
                </a:cubicBezTo>
                <a:cubicBezTo>
                  <a:pt x="185" y="327"/>
                  <a:pt x="243" y="310"/>
                  <a:pt x="243" y="310"/>
                </a:cubicBezTo>
                <a:cubicBezTo>
                  <a:pt x="253" y="296"/>
                  <a:pt x="265" y="283"/>
                  <a:pt x="272" y="267"/>
                </a:cubicBezTo>
                <a:cubicBezTo>
                  <a:pt x="280" y="249"/>
                  <a:pt x="274" y="225"/>
                  <a:pt x="286" y="209"/>
                </a:cubicBezTo>
                <a:cubicBezTo>
                  <a:pt x="295" y="197"/>
                  <a:pt x="314" y="199"/>
                  <a:pt x="329" y="195"/>
                </a:cubicBezTo>
                <a:cubicBezTo>
                  <a:pt x="391" y="180"/>
                  <a:pt x="454" y="166"/>
                  <a:pt x="517" y="152"/>
                </a:cubicBezTo>
                <a:cubicBezTo>
                  <a:pt x="591" y="135"/>
                  <a:pt x="530" y="141"/>
                  <a:pt x="603" y="109"/>
                </a:cubicBezTo>
                <a:cubicBezTo>
                  <a:pt x="631" y="97"/>
                  <a:pt x="689" y="80"/>
                  <a:pt x="689" y="80"/>
                </a:cubicBezTo>
                <a:cubicBezTo>
                  <a:pt x="707" y="153"/>
                  <a:pt x="692" y="199"/>
                  <a:pt x="761" y="224"/>
                </a:cubicBezTo>
                <a:cubicBezTo>
                  <a:pt x="798" y="238"/>
                  <a:pt x="877" y="253"/>
                  <a:pt x="877" y="253"/>
                </a:cubicBezTo>
                <a:cubicBezTo>
                  <a:pt x="954" y="201"/>
                  <a:pt x="971" y="183"/>
                  <a:pt x="1064" y="152"/>
                </a:cubicBezTo>
                <a:cubicBezTo>
                  <a:pt x="1078" y="147"/>
                  <a:pt x="1093" y="142"/>
                  <a:pt x="1107" y="137"/>
                </a:cubicBezTo>
                <a:cubicBezTo>
                  <a:pt x="1121" y="132"/>
                  <a:pt x="1150" y="123"/>
                  <a:pt x="1150" y="123"/>
                </a:cubicBezTo>
                <a:cubicBezTo>
                  <a:pt x="1196" y="92"/>
                  <a:pt x="1241" y="68"/>
                  <a:pt x="1294" y="51"/>
                </a:cubicBezTo>
                <a:cubicBezTo>
                  <a:pt x="1308" y="61"/>
                  <a:pt x="1331" y="64"/>
                  <a:pt x="1337" y="80"/>
                </a:cubicBezTo>
                <a:cubicBezTo>
                  <a:pt x="1347" y="111"/>
                  <a:pt x="1308" y="160"/>
                  <a:pt x="1294" y="181"/>
                </a:cubicBezTo>
                <a:cubicBezTo>
                  <a:pt x="1299" y="200"/>
                  <a:pt x="1311" y="218"/>
                  <a:pt x="1309" y="238"/>
                </a:cubicBezTo>
                <a:cubicBezTo>
                  <a:pt x="1304" y="288"/>
                  <a:pt x="1279" y="334"/>
                  <a:pt x="1265" y="382"/>
                </a:cubicBezTo>
                <a:cubicBezTo>
                  <a:pt x="1251" y="429"/>
                  <a:pt x="1230" y="544"/>
                  <a:pt x="1208" y="584"/>
                </a:cubicBezTo>
                <a:cubicBezTo>
                  <a:pt x="1147" y="694"/>
                  <a:pt x="1135" y="707"/>
                  <a:pt x="1035" y="757"/>
                </a:cubicBezTo>
                <a:cubicBezTo>
                  <a:pt x="938" y="806"/>
                  <a:pt x="1052" y="769"/>
                  <a:pt x="934" y="800"/>
                </a:cubicBezTo>
                <a:cubicBezTo>
                  <a:pt x="905" y="711"/>
                  <a:pt x="869" y="727"/>
                  <a:pt x="776" y="713"/>
                </a:cubicBezTo>
                <a:cubicBezTo>
                  <a:pt x="722" y="633"/>
                  <a:pt x="778" y="697"/>
                  <a:pt x="704" y="656"/>
                </a:cubicBezTo>
                <a:cubicBezTo>
                  <a:pt x="674" y="639"/>
                  <a:pt x="617" y="598"/>
                  <a:pt x="617" y="598"/>
                </a:cubicBezTo>
                <a:cubicBezTo>
                  <a:pt x="612" y="584"/>
                  <a:pt x="610" y="568"/>
                  <a:pt x="603" y="555"/>
                </a:cubicBezTo>
                <a:cubicBezTo>
                  <a:pt x="595" y="540"/>
                  <a:pt x="581" y="528"/>
                  <a:pt x="574" y="512"/>
                </a:cubicBezTo>
                <a:cubicBezTo>
                  <a:pt x="537" y="424"/>
                  <a:pt x="593" y="476"/>
                  <a:pt x="517" y="425"/>
                </a:cubicBezTo>
                <a:cubicBezTo>
                  <a:pt x="507" y="411"/>
                  <a:pt x="503" y="391"/>
                  <a:pt x="488" y="382"/>
                </a:cubicBezTo>
                <a:cubicBezTo>
                  <a:pt x="400" y="327"/>
                  <a:pt x="245" y="331"/>
                  <a:pt x="157" y="325"/>
                </a:cubicBezTo>
                <a:cubicBezTo>
                  <a:pt x="184" y="318"/>
                  <a:pt x="239" y="310"/>
                  <a:pt x="257" y="281"/>
                </a:cubicBezTo>
                <a:cubicBezTo>
                  <a:pt x="277" y="249"/>
                  <a:pt x="284" y="161"/>
                  <a:pt x="315" y="152"/>
                </a:cubicBezTo>
                <a:cubicBezTo>
                  <a:pt x="371" y="136"/>
                  <a:pt x="430" y="142"/>
                  <a:pt x="488" y="137"/>
                </a:cubicBezTo>
                <a:cubicBezTo>
                  <a:pt x="544" y="54"/>
                  <a:pt x="616" y="76"/>
                  <a:pt x="718" y="65"/>
                </a:cubicBezTo>
                <a:cubicBezTo>
                  <a:pt x="713" y="51"/>
                  <a:pt x="718" y="29"/>
                  <a:pt x="704" y="22"/>
                </a:cubicBezTo>
                <a:cubicBezTo>
                  <a:pt x="660" y="0"/>
                  <a:pt x="652" y="73"/>
                  <a:pt x="632" y="80"/>
                </a:cubicBezTo>
                <a:cubicBezTo>
                  <a:pt x="591" y="95"/>
                  <a:pt x="545" y="89"/>
                  <a:pt x="502" y="94"/>
                </a:cubicBezTo>
                <a:cubicBezTo>
                  <a:pt x="439" y="142"/>
                  <a:pt x="408" y="152"/>
                  <a:pt x="329" y="152"/>
                </a:cubicBezTo>
              </a:path>
            </a:pathLst>
          </a:custGeom>
          <a:noFill/>
          <a:ln w="9525">
            <a:noFill/>
            <a:round/>
          </a:ln>
        </p:spPr>
        <p:txBody>
          <a:bodyPr/>
          <a:lstStyle/>
          <a:p>
            <a:endParaRPr lang="zh-CN" altLang="en-US"/>
          </a:p>
        </p:txBody>
      </p:sp>
      <p:pic>
        <p:nvPicPr>
          <p:cNvPr id="29727" name="Picture 31" descr="zhongeft007">
            <a:hlinkClick r:id="rId1" action="ppaction://hlinksldjump"/>
          </p:cNvPr>
          <p:cNvPicPr>
            <a:picLocks noChangeAspect="1" noChangeArrowheads="1"/>
          </p:cNvPicPr>
          <p:nvPr/>
        </p:nvPicPr>
        <p:blipFill>
          <a:blip r:embed="rId2" cstate="print"/>
          <a:srcRect/>
          <a:stretch>
            <a:fillRect/>
          </a:stretch>
        </p:blipFill>
        <p:spPr bwMode="auto">
          <a:xfrm>
            <a:off x="1524000" y="228600"/>
            <a:ext cx="7124700" cy="3800475"/>
          </a:xfrm>
          <a:prstGeom prst="rect">
            <a:avLst/>
          </a:prstGeom>
          <a:noFill/>
          <a:ln w="9525">
            <a:noFill/>
            <a:miter lim="800000"/>
            <a:headEnd/>
            <a:tailEnd/>
          </a:ln>
        </p:spPr>
      </p:pic>
      <p:sp>
        <p:nvSpPr>
          <p:cNvPr id="29728" name="Rectangle 32"/>
          <p:cNvSpPr>
            <a:spLocks noChangeArrowheads="1"/>
          </p:cNvSpPr>
          <p:nvPr/>
        </p:nvSpPr>
        <p:spPr bwMode="auto">
          <a:xfrm>
            <a:off x="457200" y="277813"/>
            <a:ext cx="730424" cy="2143075"/>
          </a:xfrm>
          <a:prstGeom prst="rect">
            <a:avLst/>
          </a:prstGeom>
          <a:noFill/>
          <a:ln w="9525">
            <a:noFill/>
            <a:miter lim="800000"/>
          </a:ln>
        </p:spPr>
        <p:txBody>
          <a:bodyPr/>
          <a:lstStyle/>
          <a:p>
            <a:pPr>
              <a:buFontTx/>
              <a:buNone/>
            </a:pPr>
            <a:r>
              <a:rPr lang="zh-CN" altLang="en-US" sz="4200" b="1" dirty="0">
                <a:latin typeface="华文新魏" pitchFamily="2" charset="-122"/>
                <a:ea typeface="华文新魏" pitchFamily="2" charset="-122"/>
              </a:rPr>
              <a:t>③俄国</a:t>
            </a:r>
            <a:endParaRPr lang="zh-CN" altLang="en-US" sz="4200" b="1" dirty="0">
              <a:latin typeface="华文新魏" pitchFamily="2" charset="-122"/>
              <a:ea typeface="华文新魏" pitchFamily="2" charset="-122"/>
            </a:endParaRPr>
          </a:p>
        </p:txBody>
      </p:sp>
      <p:graphicFrame>
        <p:nvGraphicFramePr>
          <p:cNvPr id="12" name="表格 11"/>
          <p:cNvGraphicFramePr>
            <a:graphicFrameLocks noGrp="1"/>
          </p:cNvGraphicFramePr>
          <p:nvPr/>
        </p:nvGraphicFramePr>
        <p:xfrm>
          <a:off x="539553" y="4509120"/>
          <a:ext cx="8064895" cy="1854200"/>
        </p:xfrm>
        <a:graphic>
          <a:graphicData uri="http://schemas.openxmlformats.org/drawingml/2006/table">
            <a:tbl>
              <a:tblPr firstRow="1" bandRow="1">
                <a:tableStyleId>{5C22544A-7EE6-4342-B048-85BDC9FD1C3A}</a:tableStyleId>
              </a:tblPr>
              <a:tblGrid>
                <a:gridCol w="2688299"/>
                <a:gridCol w="3725780"/>
                <a:gridCol w="1650816"/>
              </a:tblGrid>
              <a:tr h="370840">
                <a:tc>
                  <a:txBody>
                    <a:bodyPr/>
                    <a:lstStyle/>
                    <a:p>
                      <a:pPr algn="ctr"/>
                      <a:r>
                        <a:rPr lang="zh-CN" altLang="en-US" dirty="0">
                          <a:solidFill>
                            <a:schemeClr val="tx1"/>
                          </a:solidFill>
                        </a:rPr>
                        <a:t>条约名称</a:t>
                      </a:r>
                      <a:endParaRPr lang="zh-CN" altLang="en-US" dirty="0">
                        <a:solidFill>
                          <a:schemeClr val="tx1"/>
                        </a:solidFill>
                      </a:endParaRPr>
                    </a:p>
                  </a:txBody>
                  <a:tcPr/>
                </a:tc>
                <a:tc>
                  <a:txBody>
                    <a:bodyPr/>
                    <a:lstStyle/>
                    <a:p>
                      <a:pPr algn="ctr"/>
                      <a:r>
                        <a:rPr lang="zh-CN" altLang="en-US" dirty="0">
                          <a:solidFill>
                            <a:schemeClr val="tx1"/>
                          </a:solidFill>
                        </a:rPr>
                        <a:t>地理范围</a:t>
                      </a:r>
                      <a:endParaRPr lang="zh-CN" altLang="en-US" dirty="0">
                        <a:solidFill>
                          <a:schemeClr val="tx1"/>
                        </a:solidFill>
                      </a:endParaRPr>
                    </a:p>
                  </a:txBody>
                  <a:tcPr/>
                </a:tc>
                <a:tc>
                  <a:txBody>
                    <a:bodyPr/>
                    <a:lstStyle/>
                    <a:p>
                      <a:pPr algn="ctr"/>
                      <a:r>
                        <a:rPr lang="zh-CN" altLang="en-US" dirty="0">
                          <a:solidFill>
                            <a:schemeClr val="tx1"/>
                          </a:solidFill>
                        </a:rPr>
                        <a:t>面积</a:t>
                      </a:r>
                      <a:endParaRPr lang="zh-CN" altLang="en-US" dirty="0">
                        <a:solidFill>
                          <a:schemeClr val="tx1"/>
                        </a:solidFill>
                      </a:endParaRPr>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cap="none" normalizeH="0" baseline="0" dirty="0">
                          <a:ln>
                            <a:noFill/>
                          </a:ln>
                          <a:solidFill>
                            <a:schemeClr val="tx1"/>
                          </a:solidFill>
                          <a:effectLst/>
                          <a:latin typeface="+mn-ea"/>
                          <a:ea typeface="+mn-ea"/>
                        </a:rPr>
                        <a:t>《</a:t>
                      </a:r>
                      <a:r>
                        <a:rPr kumimoji="0" lang="zh-CN" altLang="en-US" sz="1800" b="1" i="0" u="none" strike="noStrike" cap="none" normalizeH="0" baseline="0" dirty="0">
                          <a:ln>
                            <a:noFill/>
                          </a:ln>
                          <a:solidFill>
                            <a:schemeClr val="tx1"/>
                          </a:solidFill>
                          <a:effectLst/>
                          <a:latin typeface="+mn-ea"/>
                          <a:ea typeface="+mn-ea"/>
                        </a:rPr>
                        <a:t>瑷珲条约</a:t>
                      </a:r>
                      <a:r>
                        <a:rPr kumimoji="0" lang="en-US" altLang="zh-CN" sz="1800" b="1" i="0" u="none" strike="noStrike" cap="none" normalizeH="0" baseline="0" dirty="0">
                          <a:ln>
                            <a:noFill/>
                          </a:ln>
                          <a:solidFill>
                            <a:schemeClr val="tx1"/>
                          </a:solidFill>
                          <a:effectLst/>
                          <a:latin typeface="+mn-ea"/>
                          <a:ea typeface="+mn-ea"/>
                        </a:rPr>
                        <a:t>》</a:t>
                      </a:r>
                      <a:endParaRPr kumimoji="0" lang="en-US" altLang="zh-CN" sz="1800" b="1" i="0" u="none" strike="noStrike" cap="none" normalizeH="0" baseline="0" dirty="0">
                        <a:ln>
                          <a:noFill/>
                        </a:ln>
                        <a:solidFill>
                          <a:schemeClr val="tx1"/>
                        </a:solidFill>
                        <a:effectLst/>
                        <a:latin typeface="+mn-ea"/>
                        <a:ea typeface="+mn-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mn-ea"/>
                          <a:ea typeface="+mn-ea"/>
                        </a:rPr>
                        <a:t>外兴安岭以南</a:t>
                      </a:r>
                      <a:r>
                        <a:rPr lang="en-US" altLang="zh-CN" sz="1800" b="1" dirty="0">
                          <a:solidFill>
                            <a:schemeClr val="tx1"/>
                          </a:solidFill>
                          <a:latin typeface="+mn-ea"/>
                          <a:ea typeface="+mn-ea"/>
                        </a:rPr>
                        <a:t>,</a:t>
                      </a:r>
                      <a:r>
                        <a:rPr lang="zh-CN" altLang="en-US" sz="1800" b="1" dirty="0">
                          <a:solidFill>
                            <a:schemeClr val="tx1"/>
                          </a:solidFill>
                          <a:latin typeface="+mn-ea"/>
                          <a:ea typeface="+mn-ea"/>
                        </a:rPr>
                        <a:t>黑龙江以北</a:t>
                      </a:r>
                      <a:endParaRPr lang="zh-CN" altLang="en-US" sz="1800" b="1" dirty="0">
                        <a:solidFill>
                          <a:schemeClr val="tx1"/>
                        </a:solidFill>
                        <a:latin typeface="+mn-ea"/>
                        <a:ea typeface="+mn-ea"/>
                      </a:endParaRPr>
                    </a:p>
                  </a:txBody>
                  <a:tcPr/>
                </a:tc>
                <a:tc rowSpan="4">
                  <a:txBody>
                    <a:bodyPr/>
                    <a:lstStyle/>
                    <a:p>
                      <a:pPr algn="l"/>
                      <a:endParaRPr lang="en-US" altLang="zh-CN" sz="1800" b="1" dirty="0">
                        <a:solidFill>
                          <a:schemeClr val="tx1"/>
                        </a:solidFill>
                        <a:latin typeface="+mn-ea"/>
                        <a:ea typeface="+mn-ea"/>
                      </a:endParaRPr>
                    </a:p>
                    <a:p>
                      <a:pPr algn="l"/>
                      <a:r>
                        <a:rPr lang="zh-CN" altLang="en-US" sz="1800" b="1" dirty="0">
                          <a:solidFill>
                            <a:schemeClr val="tx1"/>
                          </a:solidFill>
                          <a:latin typeface="+mn-ea"/>
                          <a:ea typeface="+mn-ea"/>
                        </a:rPr>
                        <a:t>共计</a:t>
                      </a:r>
                      <a:r>
                        <a:rPr lang="en-US" altLang="zh-CN" sz="1800" b="1" dirty="0">
                          <a:solidFill>
                            <a:schemeClr val="tx1"/>
                          </a:solidFill>
                          <a:latin typeface="+mn-ea"/>
                          <a:ea typeface="+mn-ea"/>
                        </a:rPr>
                        <a:t>150</a:t>
                      </a:r>
                      <a:r>
                        <a:rPr lang="zh-CN" altLang="en-US" sz="1800" b="1" dirty="0">
                          <a:solidFill>
                            <a:schemeClr val="tx1"/>
                          </a:solidFill>
                          <a:latin typeface="+mn-ea"/>
                          <a:ea typeface="+mn-ea"/>
                        </a:rPr>
                        <a:t>多万</a:t>
                      </a:r>
                      <a:endParaRPr lang="en-US" altLang="zh-CN" sz="1800" b="1" dirty="0">
                        <a:solidFill>
                          <a:schemeClr val="tx1"/>
                        </a:solidFill>
                        <a:latin typeface="+mn-ea"/>
                        <a:ea typeface="+mn-ea"/>
                      </a:endParaRPr>
                    </a:p>
                    <a:p>
                      <a:pPr algn="l"/>
                      <a:r>
                        <a:rPr lang="zh-CN" altLang="en-US" sz="1800" b="1" dirty="0">
                          <a:solidFill>
                            <a:schemeClr val="tx1"/>
                          </a:solidFill>
                          <a:latin typeface="+mn-ea"/>
                          <a:ea typeface="+mn-ea"/>
                        </a:rPr>
                        <a:t>平方公里</a:t>
                      </a:r>
                      <a:r>
                        <a:rPr lang="en-US" altLang="zh-CN" sz="1800" b="1" dirty="0">
                          <a:solidFill>
                            <a:schemeClr val="tx1"/>
                          </a:solidFill>
                          <a:latin typeface="+mn-ea"/>
                          <a:ea typeface="+mn-ea"/>
                        </a:rPr>
                        <a:t>,</a:t>
                      </a:r>
                      <a:r>
                        <a:rPr lang="zh-CN" altLang="en-US" sz="1800" b="1" dirty="0">
                          <a:solidFill>
                            <a:schemeClr val="tx1"/>
                          </a:solidFill>
                          <a:latin typeface="+mn-ea"/>
                          <a:ea typeface="+mn-ea"/>
                        </a:rPr>
                        <a:t>相当于两个半法国</a:t>
                      </a:r>
                      <a:endParaRPr lang="zh-CN" altLang="en-US" sz="1800" b="1" dirty="0">
                        <a:solidFill>
                          <a:schemeClr val="tx1"/>
                        </a:solidFill>
                        <a:latin typeface="+mn-ea"/>
                        <a:ea typeface="+mn-ea"/>
                      </a:endParaRPr>
                    </a:p>
                    <a:p>
                      <a:pPr algn="ctr"/>
                      <a:endParaRPr lang="zh-CN" altLang="en-US" dirty="0">
                        <a:solidFill>
                          <a:schemeClr val="tx1"/>
                        </a:solidFill>
                        <a:latin typeface="+mn-ea"/>
                        <a:ea typeface="+mn-ea"/>
                      </a:endParaRPr>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cap="none" normalizeH="0" baseline="0" dirty="0">
                          <a:ln>
                            <a:noFill/>
                          </a:ln>
                          <a:solidFill>
                            <a:schemeClr val="tx1"/>
                          </a:solidFill>
                          <a:effectLst/>
                          <a:latin typeface="+mn-ea"/>
                          <a:ea typeface="+mn-ea"/>
                        </a:rPr>
                        <a:t>《</a:t>
                      </a:r>
                      <a:r>
                        <a:rPr kumimoji="0" lang="zh-CN" altLang="en-US" sz="1800" b="1" i="0" u="none" strike="noStrike" cap="none" normalizeH="0" baseline="0" dirty="0">
                          <a:ln>
                            <a:noFill/>
                          </a:ln>
                          <a:solidFill>
                            <a:schemeClr val="tx1"/>
                          </a:solidFill>
                          <a:effectLst/>
                          <a:latin typeface="+mn-ea"/>
                          <a:ea typeface="+mn-ea"/>
                        </a:rPr>
                        <a:t>北京条约</a:t>
                      </a:r>
                      <a:r>
                        <a:rPr kumimoji="0" lang="en-US" altLang="zh-CN" sz="1800" b="1" i="0" u="none" strike="noStrike" cap="none" normalizeH="0" baseline="0" dirty="0">
                          <a:ln>
                            <a:noFill/>
                          </a:ln>
                          <a:solidFill>
                            <a:schemeClr val="tx1"/>
                          </a:solidFill>
                          <a:effectLst/>
                          <a:latin typeface="+mn-ea"/>
                          <a:ea typeface="+mn-ea"/>
                        </a:rPr>
                        <a:t>》</a:t>
                      </a:r>
                      <a:endParaRPr kumimoji="0" lang="en-US" altLang="zh-CN" sz="1800" b="1" i="0" u="none" strike="noStrike" cap="none" normalizeH="0" baseline="0" dirty="0">
                        <a:ln>
                          <a:noFill/>
                        </a:ln>
                        <a:solidFill>
                          <a:schemeClr val="tx1"/>
                        </a:solidFill>
                        <a:effectLst/>
                        <a:latin typeface="+mn-ea"/>
                        <a:ea typeface="+mn-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mn-ea"/>
                          <a:ea typeface="+mn-ea"/>
                        </a:rPr>
                        <a:t>乌苏里江以东</a:t>
                      </a:r>
                      <a:r>
                        <a:rPr lang="en-US" altLang="zh-CN" sz="1800" b="1" dirty="0">
                          <a:solidFill>
                            <a:schemeClr val="tx1"/>
                          </a:solidFill>
                          <a:latin typeface="+mn-ea"/>
                          <a:ea typeface="+mn-ea"/>
                        </a:rPr>
                        <a:t>,</a:t>
                      </a:r>
                      <a:r>
                        <a:rPr lang="zh-CN" altLang="en-US" sz="1800" b="1" dirty="0">
                          <a:solidFill>
                            <a:schemeClr val="tx1"/>
                          </a:solidFill>
                          <a:latin typeface="+mn-ea"/>
                          <a:ea typeface="+mn-ea"/>
                        </a:rPr>
                        <a:t>包括库页岛在内</a:t>
                      </a:r>
                      <a:endParaRPr lang="zh-CN" altLang="en-US" sz="1800" b="1" dirty="0">
                        <a:solidFill>
                          <a:schemeClr val="tx1"/>
                        </a:solidFill>
                        <a:latin typeface="+mn-ea"/>
                        <a:ea typeface="+mn-ea"/>
                      </a:endParaRPr>
                    </a:p>
                  </a:txBody>
                  <a:tcPr/>
                </a:tc>
                <a:tc vMerge="1">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cap="none" normalizeH="0" baseline="0" dirty="0">
                          <a:ln>
                            <a:noFill/>
                          </a:ln>
                          <a:solidFill>
                            <a:schemeClr val="tx1"/>
                          </a:solidFill>
                          <a:effectLst/>
                          <a:latin typeface="+mn-ea"/>
                          <a:ea typeface="+mn-ea"/>
                        </a:rPr>
                        <a:t>《</a:t>
                      </a:r>
                      <a:r>
                        <a:rPr kumimoji="0" lang="zh-CN" altLang="en-US" sz="1800" b="1" i="0" u="none" strike="noStrike" cap="none" normalizeH="0" baseline="0" dirty="0">
                          <a:ln>
                            <a:noFill/>
                          </a:ln>
                          <a:solidFill>
                            <a:schemeClr val="tx1"/>
                          </a:solidFill>
                          <a:effectLst/>
                          <a:latin typeface="+mn-ea"/>
                          <a:ea typeface="+mn-ea"/>
                        </a:rPr>
                        <a:t>勘分西北界约记</a:t>
                      </a:r>
                      <a:r>
                        <a:rPr kumimoji="0" lang="en-US" altLang="zh-CN" sz="1800" b="1" i="0" u="none" strike="noStrike" cap="none" normalizeH="0" baseline="0" dirty="0">
                          <a:ln>
                            <a:noFill/>
                          </a:ln>
                          <a:solidFill>
                            <a:schemeClr val="tx1"/>
                          </a:solidFill>
                          <a:effectLst/>
                          <a:latin typeface="+mn-ea"/>
                          <a:ea typeface="+mn-ea"/>
                        </a:rPr>
                        <a:t>》</a:t>
                      </a:r>
                      <a:endParaRPr kumimoji="0" lang="en-US" altLang="zh-CN" sz="1800" b="1" i="0" u="none" strike="noStrike" cap="none" normalizeH="0" baseline="0" dirty="0">
                        <a:ln>
                          <a:noFill/>
                        </a:ln>
                        <a:solidFill>
                          <a:schemeClr val="tx1"/>
                        </a:solidFill>
                        <a:effectLst/>
                        <a:latin typeface="+mn-ea"/>
                        <a:ea typeface="+mn-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mn-ea"/>
                          <a:ea typeface="+mn-ea"/>
                        </a:rPr>
                        <a:t>巴尔喀什湖以东以南</a:t>
                      </a:r>
                      <a:endParaRPr lang="zh-CN" altLang="en-US" sz="1800" b="1" dirty="0">
                        <a:solidFill>
                          <a:schemeClr val="tx1"/>
                        </a:solidFill>
                        <a:latin typeface="+mn-ea"/>
                        <a:ea typeface="+mn-ea"/>
                      </a:endParaRPr>
                    </a:p>
                  </a:txBody>
                  <a:tcPr/>
                </a:tc>
                <a:tc vMerge="1">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cap="none" normalizeH="0" baseline="0" dirty="0">
                          <a:ln>
                            <a:noFill/>
                          </a:ln>
                          <a:solidFill>
                            <a:schemeClr val="tx1"/>
                          </a:solidFill>
                          <a:effectLst/>
                          <a:latin typeface="+mn-ea"/>
                          <a:ea typeface="+mn-ea"/>
                        </a:rPr>
                        <a:t>《</a:t>
                      </a:r>
                      <a:r>
                        <a:rPr kumimoji="0" lang="zh-CN" altLang="en-US" sz="1800" b="1" i="0" u="none" strike="noStrike" cap="none" normalizeH="0" baseline="0" dirty="0">
                          <a:ln>
                            <a:noFill/>
                          </a:ln>
                          <a:solidFill>
                            <a:schemeClr val="tx1"/>
                          </a:solidFill>
                          <a:effectLst/>
                          <a:latin typeface="+mn-ea"/>
                          <a:ea typeface="+mn-ea"/>
                        </a:rPr>
                        <a:t>改订条约</a:t>
                      </a:r>
                      <a:r>
                        <a:rPr kumimoji="0" lang="en-US" altLang="zh-CN" sz="1800" b="1" i="0" u="none" strike="noStrike" cap="none" normalizeH="0" baseline="0" dirty="0">
                          <a:ln>
                            <a:noFill/>
                          </a:ln>
                          <a:solidFill>
                            <a:schemeClr val="tx1"/>
                          </a:solidFill>
                          <a:effectLst/>
                          <a:latin typeface="+mn-ea"/>
                          <a:ea typeface="+mn-ea"/>
                        </a:rPr>
                        <a:t>》</a:t>
                      </a:r>
                      <a:endParaRPr kumimoji="0" lang="en-US" altLang="zh-CN" sz="1800" b="1" i="0" u="none" strike="noStrike" cap="none" normalizeH="0" baseline="0" dirty="0">
                        <a:ln>
                          <a:noFill/>
                        </a:ln>
                        <a:solidFill>
                          <a:schemeClr val="tx1"/>
                        </a:solidFill>
                        <a:effectLst/>
                        <a:latin typeface="+mn-ea"/>
                        <a:ea typeface="+mn-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mn-ea"/>
                          <a:ea typeface="+mn-ea"/>
                        </a:rPr>
                        <a:t>西北地区</a:t>
                      </a:r>
                      <a:endParaRPr lang="zh-CN" altLang="en-US" sz="1800" b="1" dirty="0">
                        <a:solidFill>
                          <a:schemeClr val="tx1"/>
                        </a:solidFill>
                        <a:latin typeface="+mn-ea"/>
                        <a:ea typeface="+mn-ea"/>
                      </a:endParaRPr>
                    </a:p>
                  </a:txBody>
                  <a:tcPr/>
                </a:tc>
                <a:tc vMerge="1">
                  <a:tcPr/>
                </a:tc>
              </a:tr>
            </a:tbl>
          </a:graphicData>
        </a:graphic>
      </p:graphicFrame>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4"/>
          <p:cNvGrpSpPr/>
          <p:nvPr/>
        </p:nvGrpSpPr>
        <p:grpSpPr>
          <a:xfrm>
            <a:off x="142844" y="2071678"/>
            <a:ext cx="1571636" cy="2428891"/>
            <a:chOff x="1524001" y="2522751"/>
            <a:chExt cx="3094037" cy="1494228"/>
          </a:xfrm>
        </p:grpSpPr>
        <p:sp>
          <p:nvSpPr>
            <p:cNvPr id="16" name="矩形 15"/>
            <p:cNvSpPr/>
            <p:nvPr/>
          </p:nvSpPr>
          <p:spPr>
            <a:xfrm>
              <a:off x="1664639" y="2566698"/>
              <a:ext cx="2910838" cy="1450281"/>
            </a:xfrm>
            <a:prstGeom prst="rect">
              <a:avLst/>
            </a:prstGeom>
            <a:solidFill>
              <a:schemeClr val="bg1"/>
            </a:solidFill>
            <a:ln w="76200">
              <a:gradFill>
                <a:gsLst>
                  <a:gs pos="0">
                    <a:srgbClr val="3B9FD1"/>
                  </a:gs>
                  <a:gs pos="100000">
                    <a:srgbClr val="115CAF"/>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微软雅黑" panose="020B0503020204020204" pitchFamily="34" charset="-122"/>
                <a:sym typeface="Century Gothic" panose="020B0502020202020204" pitchFamily="34" charset="0"/>
              </a:endParaRPr>
            </a:p>
          </p:txBody>
        </p:sp>
        <p:grpSp>
          <p:nvGrpSpPr>
            <p:cNvPr id="3" name="组合 16"/>
            <p:cNvGrpSpPr/>
            <p:nvPr/>
          </p:nvGrpSpPr>
          <p:grpSpPr>
            <a:xfrm>
              <a:off x="1524001" y="2522751"/>
              <a:ext cx="3094037" cy="1281958"/>
              <a:chOff x="1569718" y="2445211"/>
              <a:chExt cx="3094037" cy="1281958"/>
            </a:xfrm>
          </p:grpSpPr>
          <p:sp>
            <p:nvSpPr>
              <p:cNvPr id="18" name="文本框 4"/>
              <p:cNvSpPr txBox="1"/>
              <p:nvPr/>
            </p:nvSpPr>
            <p:spPr>
              <a:xfrm>
                <a:off x="1710356" y="2445211"/>
                <a:ext cx="2953397" cy="965638"/>
              </a:xfrm>
              <a:prstGeom prst="rect">
                <a:avLst/>
              </a:prstGeom>
              <a:noFill/>
            </p:spPr>
            <p:txBody>
              <a:bodyPr wrap="square" rtlCol="0">
                <a:spAutoFit/>
              </a:bodyPr>
              <a:lstStyle/>
              <a:p>
                <a:pPr algn="ctr"/>
                <a:r>
                  <a:rPr lang="zh-CN" altLang="en-US" sz="4800" b="1"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目</a:t>
                </a:r>
                <a:endParaRPr lang="en-US" altLang="zh-CN" sz="4800" b="1"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endParaRPr>
              </a:p>
              <a:p>
                <a:pPr algn="ctr"/>
                <a:r>
                  <a:rPr lang="zh-CN" altLang="en-US" sz="4800" b="1"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录</a:t>
                </a:r>
                <a:endParaRPr lang="zh-CN" altLang="en-US" sz="4800" b="1"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9" name="文本框 6"/>
              <p:cNvSpPr txBox="1"/>
              <p:nvPr/>
            </p:nvSpPr>
            <p:spPr>
              <a:xfrm>
                <a:off x="1569718" y="3499960"/>
                <a:ext cx="3094037" cy="227209"/>
              </a:xfrm>
              <a:prstGeom prst="rect">
                <a:avLst/>
              </a:prstGeom>
              <a:noFill/>
            </p:spPr>
            <p:txBody>
              <a:bodyPr wrap="square" rtlCol="0">
                <a:spAutoFit/>
              </a:bodyPr>
              <a:lstStyle/>
              <a:p>
                <a:pPr algn="ctr"/>
                <a:r>
                  <a:rPr lang="en-US" altLang="zh-CN" b="1" dirty="0">
                    <a:solidFill>
                      <a:schemeClr val="tx1">
                        <a:lumMod val="85000"/>
                        <a:lumOff val="15000"/>
                      </a:schemeClr>
                    </a:solidFill>
                    <a:latin typeface="Bodoni MT Black" pitchFamily="18" charset="0"/>
                    <a:ea typeface="微软雅黑" panose="020B0503020204020204" pitchFamily="34" charset="-122"/>
                    <a:sym typeface="Century Gothic" panose="020B0502020202020204" pitchFamily="34" charset="0"/>
                  </a:rPr>
                  <a:t>CONTENTS</a:t>
                </a:r>
                <a:endParaRPr lang="zh-CN" altLang="en-US" b="1" dirty="0">
                  <a:solidFill>
                    <a:schemeClr val="tx1">
                      <a:lumMod val="85000"/>
                      <a:lumOff val="15000"/>
                    </a:schemeClr>
                  </a:solidFill>
                  <a:latin typeface="Bodoni MT Black" pitchFamily="18" charset="0"/>
                  <a:ea typeface="微软雅黑" panose="020B0503020204020204" pitchFamily="34" charset="-122"/>
                  <a:sym typeface="Century Gothic" panose="020B0502020202020204" pitchFamily="34" charset="0"/>
                </a:endParaRPr>
              </a:p>
            </p:txBody>
          </p:sp>
        </p:grpSp>
      </p:grpSp>
      <p:grpSp>
        <p:nvGrpSpPr>
          <p:cNvPr id="4" name="组合 20"/>
          <p:cNvGrpSpPr/>
          <p:nvPr/>
        </p:nvGrpSpPr>
        <p:grpSpPr>
          <a:xfrm>
            <a:off x="1785918" y="1857364"/>
            <a:ext cx="7215237" cy="644530"/>
            <a:chOff x="4455236" y="1586259"/>
            <a:chExt cx="4521104" cy="1036344"/>
          </a:xfrm>
        </p:grpSpPr>
        <p:sp>
          <p:nvSpPr>
            <p:cNvPr id="22" name="任意多边形 21"/>
            <p:cNvSpPr/>
            <p:nvPr/>
          </p:nvSpPr>
          <p:spPr>
            <a:xfrm>
              <a:off x="4455236" y="1586259"/>
              <a:ext cx="358107" cy="103379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6">
                <a:lumMod val="75000"/>
              </a:schemeClr>
            </a:solidFill>
            <a:ln w="12700" cap="flat" cmpd="sng" algn="ctr">
              <a:noFill/>
              <a:prstDash val="solid"/>
              <a:miter lim="800000"/>
            </a:ln>
            <a:effectLst/>
          </p:spPr>
          <p:txBody>
            <a:bodyPr anchor="ctr"/>
            <a:lstStyle/>
            <a:p>
              <a:pPr algn="ctr" fontAlgn="auto">
                <a:spcBef>
                  <a:spcPts val="0"/>
                </a:spcBef>
                <a:spcAft>
                  <a:spcPts val="0"/>
                </a:spcAft>
                <a:defRPr/>
              </a:pPr>
              <a:r>
                <a:rPr lang="zh-CN" altLang="en-US" sz="2400" b="1" kern="0" dirty="0">
                  <a:solidFill>
                    <a:srgbClr val="FFFFFF"/>
                  </a:solidFill>
                  <a:latin typeface="黑体" panose="02010609060101010101" pitchFamily="49" charset="-122"/>
                  <a:ea typeface="黑体" panose="02010609060101010101" pitchFamily="49" charset="-122"/>
                </a:rPr>
                <a:t>一</a:t>
              </a:r>
              <a:endParaRPr lang="zh-CN" altLang="en-US" sz="2400" b="1" kern="0" dirty="0">
                <a:solidFill>
                  <a:srgbClr val="FFFFFF"/>
                </a:solidFill>
                <a:latin typeface="黑体" panose="02010609060101010101" pitchFamily="49" charset="-122"/>
                <a:ea typeface="黑体" panose="02010609060101010101" pitchFamily="49" charset="-122"/>
              </a:endParaRPr>
            </a:p>
          </p:txBody>
        </p:sp>
        <p:cxnSp>
          <p:nvCxnSpPr>
            <p:cNvPr id="23" name="直接连接符 22"/>
            <p:cNvCxnSpPr>
              <a:stCxn id="22" idx="3"/>
            </p:cNvCxnSpPr>
            <p:nvPr/>
          </p:nvCxnSpPr>
          <p:spPr>
            <a:xfrm>
              <a:off x="4634290" y="2620050"/>
              <a:ext cx="4342050" cy="2553"/>
            </a:xfrm>
            <a:prstGeom prst="line">
              <a:avLst/>
            </a:prstGeom>
            <a:noFill/>
            <a:ln w="12700" cap="flat" cmpd="sng" algn="ctr">
              <a:solidFill>
                <a:srgbClr val="83B40D"/>
              </a:solidFill>
              <a:prstDash val="dash"/>
              <a:miter lim="800000"/>
            </a:ln>
            <a:effectLst>
              <a:outerShdw blurRad="38100" dist="38100" dir="2700000" algn="tl" rotWithShape="0">
                <a:srgbClr val="FFFFFF">
                  <a:lumMod val="85000"/>
                  <a:alpha val="40000"/>
                </a:srgbClr>
              </a:outerShdw>
            </a:effectLst>
          </p:spPr>
        </p:cxnSp>
        <p:sp>
          <p:nvSpPr>
            <p:cNvPr id="24" name="文本框 37"/>
            <p:cNvSpPr txBox="1"/>
            <p:nvPr/>
          </p:nvSpPr>
          <p:spPr>
            <a:xfrm>
              <a:off x="4858106" y="1586259"/>
              <a:ext cx="3983944" cy="940264"/>
            </a:xfrm>
            <a:prstGeom prst="rect">
              <a:avLst/>
            </a:prstGeom>
            <a:noFill/>
          </p:spPr>
          <p:txBody>
            <a:bodyPr wrap="square">
              <a:spAutoFit/>
            </a:bodyPr>
            <a:lstStyle/>
            <a:p>
              <a:r>
                <a:rPr lang="zh-CN" altLang="en-US" sz="3200" b="1" dirty="0">
                  <a:solidFill>
                    <a:schemeClr val="tx2"/>
                  </a:solidFill>
                </a:rPr>
                <a:t>资本</a:t>
              </a:r>
              <a:r>
                <a:rPr lang="en-US" altLang="zh-CN" sz="3200" b="1" dirty="0">
                  <a:solidFill>
                    <a:schemeClr val="tx2"/>
                  </a:solidFill>
                </a:rPr>
                <a:t>-</a:t>
              </a:r>
              <a:r>
                <a:rPr lang="zh-CN" altLang="en-US" sz="3200" b="1" dirty="0">
                  <a:solidFill>
                    <a:schemeClr val="tx2"/>
                  </a:solidFill>
                </a:rPr>
                <a:t>帝国主义对中国的侵略</a:t>
              </a:r>
              <a:endParaRPr lang="zh-CN" altLang="en-US" sz="3200" b="1" dirty="0">
                <a:solidFill>
                  <a:schemeClr val="tx2"/>
                </a:solidFill>
              </a:endParaRPr>
            </a:p>
          </p:txBody>
        </p:sp>
      </p:grpSp>
      <p:grpSp>
        <p:nvGrpSpPr>
          <p:cNvPr id="5" name="组合 25"/>
          <p:cNvGrpSpPr/>
          <p:nvPr/>
        </p:nvGrpSpPr>
        <p:grpSpPr>
          <a:xfrm>
            <a:off x="1714480" y="2786058"/>
            <a:ext cx="7429519" cy="1077218"/>
            <a:chOff x="4544921" y="1392810"/>
            <a:chExt cx="4663593" cy="1624343"/>
          </a:xfrm>
        </p:grpSpPr>
        <p:sp>
          <p:nvSpPr>
            <p:cNvPr id="27" name="任意多边形 26"/>
            <p:cNvSpPr/>
            <p:nvPr/>
          </p:nvSpPr>
          <p:spPr>
            <a:xfrm>
              <a:off x="4544921" y="1500532"/>
              <a:ext cx="358739" cy="1005777"/>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6">
                <a:lumMod val="75000"/>
              </a:schemeClr>
            </a:solidFill>
            <a:ln w="12700" cap="flat" cmpd="sng" algn="ctr">
              <a:noFill/>
              <a:prstDash val="solid"/>
              <a:miter lim="800000"/>
            </a:ln>
            <a:effectLst/>
          </p:spPr>
          <p:txBody>
            <a:bodyPr anchor="ctr"/>
            <a:lstStyle/>
            <a:p>
              <a:pPr algn="ctr" fontAlgn="auto">
                <a:spcBef>
                  <a:spcPts val="0"/>
                </a:spcBef>
                <a:spcAft>
                  <a:spcPts val="0"/>
                </a:spcAft>
                <a:defRPr/>
              </a:pPr>
              <a:r>
                <a:rPr lang="zh-CN" altLang="en-US" sz="2400" b="1" kern="0" dirty="0">
                  <a:solidFill>
                    <a:srgbClr val="FFFFFF"/>
                  </a:solidFill>
                  <a:latin typeface="黑体" panose="02010609060101010101" pitchFamily="49" charset="-122"/>
                  <a:ea typeface="黑体" panose="02010609060101010101" pitchFamily="49" charset="-122"/>
                </a:rPr>
                <a:t>二</a:t>
              </a:r>
              <a:endParaRPr lang="zh-CN" altLang="en-US" sz="2400" b="1" kern="0" dirty="0">
                <a:solidFill>
                  <a:srgbClr val="FFFFFF"/>
                </a:solidFill>
                <a:latin typeface="黑体" panose="02010609060101010101" pitchFamily="49" charset="-122"/>
                <a:ea typeface="黑体" panose="02010609060101010101" pitchFamily="49" charset="-122"/>
              </a:endParaRPr>
            </a:p>
          </p:txBody>
        </p:sp>
        <p:cxnSp>
          <p:nvCxnSpPr>
            <p:cNvPr id="28" name="直接连接符 27"/>
            <p:cNvCxnSpPr/>
            <p:nvPr/>
          </p:nvCxnSpPr>
          <p:spPr>
            <a:xfrm>
              <a:off x="4589763" y="2900915"/>
              <a:ext cx="4618751" cy="2395"/>
            </a:xfrm>
            <a:prstGeom prst="line">
              <a:avLst/>
            </a:prstGeom>
            <a:noFill/>
            <a:ln w="12700" cap="flat" cmpd="sng" algn="ctr">
              <a:solidFill>
                <a:srgbClr val="83B40D"/>
              </a:solidFill>
              <a:prstDash val="dash"/>
              <a:miter lim="800000"/>
            </a:ln>
            <a:effectLst>
              <a:outerShdw blurRad="38100" dist="38100" dir="2700000" algn="tl" rotWithShape="0">
                <a:srgbClr val="FFFFFF">
                  <a:lumMod val="85000"/>
                  <a:alpha val="40000"/>
                </a:srgbClr>
              </a:outerShdw>
            </a:effectLst>
          </p:spPr>
        </p:cxnSp>
        <p:sp>
          <p:nvSpPr>
            <p:cNvPr id="29" name="文本框 37"/>
            <p:cNvSpPr txBox="1"/>
            <p:nvPr/>
          </p:nvSpPr>
          <p:spPr>
            <a:xfrm>
              <a:off x="4948503" y="1392810"/>
              <a:ext cx="4125483" cy="1624343"/>
            </a:xfrm>
            <a:prstGeom prst="rect">
              <a:avLst/>
            </a:prstGeom>
            <a:noFill/>
          </p:spPr>
          <p:txBody>
            <a:bodyPr wrap="square">
              <a:spAutoFit/>
            </a:bodyPr>
            <a:lstStyle/>
            <a:p>
              <a:r>
                <a:rPr lang="zh-CN" altLang="en-US" sz="3200" b="1" dirty="0">
                  <a:solidFill>
                    <a:schemeClr val="tx2"/>
                  </a:solidFill>
                </a:rPr>
                <a:t>抵御外国武装侵略  争取民族独立的斗争</a:t>
              </a:r>
              <a:endParaRPr lang="zh-CN" altLang="en-US" sz="3200" b="1" dirty="0">
                <a:solidFill>
                  <a:schemeClr val="tx2"/>
                </a:solidFill>
              </a:endParaRPr>
            </a:p>
          </p:txBody>
        </p:sp>
      </p:grpSp>
      <p:grpSp>
        <p:nvGrpSpPr>
          <p:cNvPr id="6" name="组合 29"/>
          <p:cNvGrpSpPr/>
          <p:nvPr/>
        </p:nvGrpSpPr>
        <p:grpSpPr>
          <a:xfrm>
            <a:off x="1714480" y="4071942"/>
            <a:ext cx="7429520" cy="785820"/>
            <a:chOff x="4455235" y="1304138"/>
            <a:chExt cx="4459301" cy="890596"/>
          </a:xfrm>
        </p:grpSpPr>
        <p:sp>
          <p:nvSpPr>
            <p:cNvPr id="31" name="任意多边形 30"/>
            <p:cNvSpPr/>
            <p:nvPr/>
          </p:nvSpPr>
          <p:spPr>
            <a:xfrm>
              <a:off x="4455235" y="1304138"/>
              <a:ext cx="343025" cy="647703"/>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6">
                <a:lumMod val="75000"/>
              </a:schemeClr>
            </a:solidFill>
            <a:ln w="12700" cap="flat" cmpd="sng" algn="ctr">
              <a:noFill/>
              <a:prstDash val="solid"/>
              <a:miter lim="800000"/>
            </a:ln>
            <a:effectLst/>
          </p:spPr>
          <p:txBody>
            <a:bodyPr anchor="ctr"/>
            <a:lstStyle/>
            <a:p>
              <a:pPr algn="ctr" fontAlgn="auto">
                <a:spcBef>
                  <a:spcPts val="0"/>
                </a:spcBef>
                <a:spcAft>
                  <a:spcPts val="0"/>
                </a:spcAft>
                <a:defRPr/>
              </a:pPr>
              <a:r>
                <a:rPr lang="zh-CN" altLang="en-US" sz="2400" b="1" kern="0" dirty="0">
                  <a:solidFill>
                    <a:srgbClr val="FFFFFF"/>
                  </a:solidFill>
                  <a:latin typeface="黑体" panose="02010609060101010101" pitchFamily="49" charset="-122"/>
                  <a:ea typeface="黑体" panose="02010609060101010101" pitchFamily="49" charset="-122"/>
                </a:rPr>
                <a:t>三</a:t>
              </a:r>
              <a:endParaRPr lang="zh-CN" altLang="en-US" sz="2400" b="1" kern="0" dirty="0">
                <a:solidFill>
                  <a:srgbClr val="FFFFFF"/>
                </a:solidFill>
                <a:latin typeface="黑体" panose="02010609060101010101" pitchFamily="49" charset="-122"/>
                <a:ea typeface="黑体" panose="02010609060101010101" pitchFamily="49" charset="-122"/>
              </a:endParaRPr>
            </a:p>
          </p:txBody>
        </p:sp>
        <p:cxnSp>
          <p:nvCxnSpPr>
            <p:cNvPr id="32" name="直接连接符 31"/>
            <p:cNvCxnSpPr/>
            <p:nvPr/>
          </p:nvCxnSpPr>
          <p:spPr>
            <a:xfrm>
              <a:off x="4500507" y="2194732"/>
              <a:ext cx="4414029" cy="2"/>
            </a:xfrm>
            <a:prstGeom prst="line">
              <a:avLst/>
            </a:prstGeom>
            <a:noFill/>
            <a:ln w="12700" cap="flat" cmpd="sng" algn="ctr">
              <a:solidFill>
                <a:srgbClr val="83B40D"/>
              </a:solidFill>
              <a:prstDash val="dash"/>
              <a:miter lim="800000"/>
            </a:ln>
            <a:effectLst>
              <a:outerShdw blurRad="38100" dist="38100" dir="2700000" algn="tl" rotWithShape="0">
                <a:srgbClr val="FFFFFF">
                  <a:lumMod val="85000"/>
                  <a:alpha val="40000"/>
                </a:srgbClr>
              </a:outerShdw>
            </a:effectLst>
          </p:spPr>
        </p:cxnSp>
        <p:sp>
          <p:nvSpPr>
            <p:cNvPr id="33" name="文本框 37"/>
            <p:cNvSpPr txBox="1"/>
            <p:nvPr/>
          </p:nvSpPr>
          <p:spPr>
            <a:xfrm>
              <a:off x="4798260" y="1385101"/>
              <a:ext cx="4019784" cy="662745"/>
            </a:xfrm>
            <a:prstGeom prst="rect">
              <a:avLst/>
            </a:prstGeom>
            <a:noFill/>
          </p:spPr>
          <p:txBody>
            <a:bodyPr wrap="square">
              <a:spAutoFit/>
            </a:bodyPr>
            <a:lstStyle/>
            <a:p>
              <a:r>
                <a:rPr lang="zh-CN" altLang="en-US" sz="3200" b="1" dirty="0">
                  <a:solidFill>
                    <a:schemeClr val="tx2"/>
                  </a:solidFill>
                </a:rPr>
                <a:t>反侵略战争的失败与民族意识的觉醒</a:t>
              </a:r>
              <a:endParaRPr lang="zh-CN" altLang="en-US" sz="3200" b="1" dirty="0">
                <a:solidFill>
                  <a:schemeClr val="tx2"/>
                </a:solidFill>
              </a:endParaRPr>
            </a:p>
          </p:txBody>
        </p:sp>
      </p:grpSp>
      <p:pic>
        <p:nvPicPr>
          <p:cNvPr id="25" name="Picture 2" descr="http://p2.so.qhmsg.com/bdr/_240_/t01d4df1d439b5467f2.jpg"/>
          <p:cNvPicPr>
            <a:picLocks noChangeAspect="1" noChangeArrowheads="1"/>
          </p:cNvPicPr>
          <p:nvPr/>
        </p:nvPicPr>
        <p:blipFill>
          <a:blip r:embed="rId1" cstate="print"/>
          <a:srcRect/>
          <a:stretch>
            <a:fillRect/>
          </a:stretch>
        </p:blipFill>
        <p:spPr bwMode="auto">
          <a:xfrm>
            <a:off x="7358082" y="285728"/>
            <a:ext cx="1603778" cy="141509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马关条约"/>
          <p:cNvPicPr>
            <a:picLocks noChangeAspect="1" noChangeArrowheads="1"/>
          </p:cNvPicPr>
          <p:nvPr/>
        </p:nvPicPr>
        <p:blipFill>
          <a:blip r:embed="rId1" cstate="print"/>
          <a:srcRect/>
          <a:stretch>
            <a:fillRect/>
          </a:stretch>
        </p:blipFill>
        <p:spPr bwMode="auto">
          <a:xfrm>
            <a:off x="3124200" y="990600"/>
            <a:ext cx="5478463" cy="3811588"/>
          </a:xfrm>
          <a:prstGeom prst="rect">
            <a:avLst/>
          </a:prstGeom>
          <a:noFill/>
          <a:ln w="9525">
            <a:noFill/>
            <a:miter lim="800000"/>
            <a:headEnd/>
            <a:tailEnd/>
          </a:ln>
        </p:spPr>
      </p:pic>
      <p:sp>
        <p:nvSpPr>
          <p:cNvPr id="26627" name="AutoShape 3"/>
          <p:cNvSpPr>
            <a:spLocks noChangeArrowheads="1"/>
          </p:cNvSpPr>
          <p:nvPr/>
        </p:nvSpPr>
        <p:spPr bwMode="auto">
          <a:xfrm>
            <a:off x="2438400" y="5181600"/>
            <a:ext cx="2592388" cy="1295400"/>
          </a:xfrm>
          <a:prstGeom prst="wedgeEllipseCallout">
            <a:avLst>
              <a:gd name="adj1" fmla="val 78412"/>
              <a:gd name="adj2" fmla="val -134435"/>
            </a:avLst>
          </a:prstGeom>
          <a:solidFill>
            <a:schemeClr val="bg1"/>
          </a:solidFill>
          <a:ln w="9525">
            <a:solidFill>
              <a:schemeClr val="tx1"/>
            </a:solidFill>
            <a:miter lim="800000"/>
          </a:ln>
        </p:spPr>
        <p:txBody>
          <a:bodyPr/>
          <a:lstStyle/>
          <a:p>
            <a:r>
              <a:rPr lang="zh-CN" altLang="en-US" sz="2000" b="1">
                <a:solidFill>
                  <a:schemeClr val="tx2"/>
                </a:solidFill>
                <a:latin typeface="Times New Roman" panose="02020603050405020304" pitchFamily="18" charset="0"/>
                <a:ea typeface="宋体" panose="02010600030101010101" pitchFamily="2" charset="-122"/>
              </a:rPr>
              <a:t>中日</a:t>
            </a:r>
            <a:r>
              <a:rPr lang="en-US" altLang="zh-CN" sz="2000" b="1">
                <a:solidFill>
                  <a:schemeClr val="tx2"/>
                </a:solidFill>
                <a:latin typeface="Times New Roman" panose="02020603050405020304" pitchFamily="18" charset="0"/>
                <a:ea typeface="宋体" panose="02010600030101010101" pitchFamily="2" charset="-122"/>
              </a:rPr>
              <a:t>《</a:t>
            </a:r>
            <a:r>
              <a:rPr lang="zh-CN" altLang="en-US" sz="2000" b="1">
                <a:solidFill>
                  <a:schemeClr val="tx2"/>
                </a:solidFill>
                <a:latin typeface="Times New Roman" panose="02020603050405020304" pitchFamily="18" charset="0"/>
                <a:ea typeface="宋体" panose="02010600030101010101" pitchFamily="2" charset="-122"/>
              </a:rPr>
              <a:t>马关条约</a:t>
            </a:r>
            <a:r>
              <a:rPr lang="en-US" altLang="zh-CN" sz="2000" b="1">
                <a:solidFill>
                  <a:schemeClr val="tx2"/>
                </a:solidFill>
                <a:latin typeface="Times New Roman" panose="02020603050405020304" pitchFamily="18" charset="0"/>
                <a:ea typeface="宋体" panose="02010600030101010101" pitchFamily="2" charset="-122"/>
              </a:rPr>
              <a:t>》</a:t>
            </a:r>
            <a:r>
              <a:rPr lang="zh-CN" altLang="en-US" sz="2000" b="1">
                <a:solidFill>
                  <a:schemeClr val="tx2"/>
                </a:solidFill>
                <a:latin typeface="Times New Roman" panose="02020603050405020304" pitchFamily="18" charset="0"/>
                <a:ea typeface="宋体" panose="02010600030101010101" pitchFamily="2" charset="-122"/>
              </a:rPr>
              <a:t>规定中国割让台湾</a:t>
            </a:r>
            <a:endParaRPr lang="zh-CN" altLang="en-US" sz="2000" b="1">
              <a:solidFill>
                <a:schemeClr val="tx2"/>
              </a:solidFill>
              <a:latin typeface="Times New Roman" panose="02020603050405020304" pitchFamily="18" charset="0"/>
              <a:ea typeface="宋体" panose="02010600030101010101" pitchFamily="2" charset="-122"/>
            </a:endParaRPr>
          </a:p>
        </p:txBody>
      </p:sp>
      <p:sp>
        <p:nvSpPr>
          <p:cNvPr id="26628" name="AutoShape 4"/>
          <p:cNvSpPr>
            <a:spLocks noChangeArrowheads="1"/>
          </p:cNvSpPr>
          <p:nvPr/>
        </p:nvSpPr>
        <p:spPr bwMode="auto">
          <a:xfrm>
            <a:off x="6019800" y="3886200"/>
            <a:ext cx="2971800" cy="2016125"/>
          </a:xfrm>
          <a:prstGeom prst="wedgeEllipseCallout">
            <a:avLst>
              <a:gd name="adj1" fmla="val -69176"/>
              <a:gd name="adj2" fmla="val -152282"/>
            </a:avLst>
          </a:prstGeom>
          <a:solidFill>
            <a:schemeClr val="bg1"/>
          </a:solidFill>
          <a:ln w="9525">
            <a:solidFill>
              <a:schemeClr val="tx1"/>
            </a:solidFill>
            <a:miter lim="800000"/>
          </a:ln>
        </p:spPr>
        <p:txBody>
          <a:bodyPr/>
          <a:lstStyle/>
          <a:p>
            <a:r>
              <a:rPr lang="zh-CN" altLang="en-US" b="1">
                <a:solidFill>
                  <a:schemeClr val="tx2"/>
                </a:solidFill>
                <a:latin typeface="Times New Roman" panose="02020603050405020304" pitchFamily="18" charset="0"/>
                <a:ea typeface="宋体" panose="02010600030101010101" pitchFamily="2" charset="-122"/>
              </a:rPr>
              <a:t>中日</a:t>
            </a:r>
            <a:r>
              <a:rPr lang="en-US" altLang="zh-CN" b="1">
                <a:solidFill>
                  <a:schemeClr val="tx2"/>
                </a:solidFill>
                <a:latin typeface="Times New Roman" panose="02020603050405020304" pitchFamily="18" charset="0"/>
                <a:ea typeface="宋体" panose="02010600030101010101" pitchFamily="2" charset="-122"/>
              </a:rPr>
              <a:t>《</a:t>
            </a:r>
            <a:r>
              <a:rPr lang="zh-CN" altLang="en-US" b="1">
                <a:solidFill>
                  <a:schemeClr val="tx2"/>
                </a:solidFill>
                <a:latin typeface="Times New Roman" panose="02020603050405020304" pitchFamily="18" charset="0"/>
                <a:ea typeface="宋体" panose="02010600030101010101" pitchFamily="2" charset="-122"/>
              </a:rPr>
              <a:t>马关条约</a:t>
            </a:r>
            <a:r>
              <a:rPr lang="en-US" altLang="zh-CN" b="1">
                <a:solidFill>
                  <a:schemeClr val="tx2"/>
                </a:solidFill>
                <a:latin typeface="Times New Roman" panose="02020603050405020304" pitchFamily="18" charset="0"/>
                <a:ea typeface="宋体" panose="02010600030101010101" pitchFamily="2" charset="-122"/>
              </a:rPr>
              <a:t>》</a:t>
            </a:r>
            <a:r>
              <a:rPr lang="zh-CN" altLang="en-US" b="1">
                <a:solidFill>
                  <a:schemeClr val="tx2"/>
                </a:solidFill>
                <a:latin typeface="Times New Roman" panose="02020603050405020304" pitchFamily="18" charset="0"/>
                <a:ea typeface="宋体" panose="02010600030101010101" pitchFamily="2" charset="-122"/>
              </a:rPr>
              <a:t>规定中国割辽东半岛，经俄、法、德三国干预，清政府以</a:t>
            </a:r>
            <a:r>
              <a:rPr lang="en-US" altLang="zh-CN" b="1">
                <a:solidFill>
                  <a:schemeClr val="tx2"/>
                </a:solidFill>
                <a:latin typeface="Times New Roman" panose="02020603050405020304" pitchFamily="18" charset="0"/>
                <a:ea typeface="宋体" panose="02010600030101010101" pitchFamily="2" charset="-122"/>
              </a:rPr>
              <a:t>3000</a:t>
            </a:r>
            <a:r>
              <a:rPr lang="zh-CN" altLang="en-US" b="1">
                <a:solidFill>
                  <a:schemeClr val="tx2"/>
                </a:solidFill>
                <a:latin typeface="Times New Roman" panose="02020603050405020304" pitchFamily="18" charset="0"/>
                <a:ea typeface="宋体" panose="02010600030101010101" pitchFamily="2" charset="-122"/>
              </a:rPr>
              <a:t>万两白银赎回辽东半岛</a:t>
            </a:r>
            <a:endParaRPr lang="zh-CN" altLang="en-US" b="1">
              <a:solidFill>
                <a:schemeClr val="tx2"/>
              </a:solidFill>
              <a:latin typeface="Times New Roman" panose="02020603050405020304" pitchFamily="18" charset="0"/>
              <a:ea typeface="宋体" panose="02010600030101010101" pitchFamily="2" charset="-122"/>
            </a:endParaRPr>
          </a:p>
        </p:txBody>
      </p:sp>
      <p:sp>
        <p:nvSpPr>
          <p:cNvPr id="30725" name="Rectangle 5"/>
          <p:cNvSpPr>
            <a:spLocks noChangeArrowheads="1"/>
          </p:cNvSpPr>
          <p:nvPr/>
        </p:nvSpPr>
        <p:spPr bwMode="auto">
          <a:xfrm>
            <a:off x="179512" y="228600"/>
            <a:ext cx="8431088" cy="1139825"/>
          </a:xfrm>
          <a:prstGeom prst="rect">
            <a:avLst/>
          </a:prstGeom>
          <a:noFill/>
          <a:ln w="9525">
            <a:noFill/>
            <a:miter lim="800000"/>
          </a:ln>
        </p:spPr>
        <p:txBody>
          <a:bodyPr/>
          <a:lstStyle/>
          <a:p>
            <a:pPr>
              <a:buFontTx/>
              <a:buNone/>
            </a:pPr>
            <a:r>
              <a:rPr lang="zh-CN" altLang="en-US" sz="4200" b="1" dirty="0">
                <a:solidFill>
                  <a:schemeClr val="tx2"/>
                </a:solidFill>
                <a:latin typeface="Garamond" pitchFamily="18" charset="0"/>
                <a:ea typeface="宋体" panose="02010600030101010101" pitchFamily="2" charset="-122"/>
              </a:rPr>
              <a:t>④</a:t>
            </a:r>
            <a:r>
              <a:rPr lang="zh-CN" altLang="en-US" sz="4200" b="1" dirty="0">
                <a:solidFill>
                  <a:schemeClr val="tx2"/>
                </a:solidFill>
                <a:latin typeface="华文新魏" pitchFamily="2" charset="-122"/>
              </a:rPr>
              <a:t>日本</a:t>
            </a:r>
            <a:endParaRPr lang="zh-CN" altLang="en-US" sz="4200" b="1" dirty="0">
              <a:solidFill>
                <a:schemeClr val="tx2"/>
              </a:solidFill>
              <a:latin typeface="华文新魏" pitchFamily="2" charset="-122"/>
            </a:endParaRPr>
          </a:p>
        </p:txBody>
      </p:sp>
      <p:sp>
        <p:nvSpPr>
          <p:cNvPr id="30726" name="Rectangle 6"/>
          <p:cNvSpPr>
            <a:spLocks noChangeArrowheads="1"/>
          </p:cNvSpPr>
          <p:nvPr/>
        </p:nvSpPr>
        <p:spPr bwMode="auto">
          <a:xfrm>
            <a:off x="323528" y="1340768"/>
            <a:ext cx="2212032" cy="4104456"/>
          </a:xfrm>
          <a:prstGeom prst="rect">
            <a:avLst/>
          </a:prstGeom>
          <a:noFill/>
          <a:ln w="9525">
            <a:noFill/>
            <a:miter lim="800000"/>
          </a:ln>
        </p:spPr>
        <p:txBody>
          <a:bodyPr/>
          <a:lstStyle/>
          <a:p>
            <a:pPr marL="342900" indent="-342900">
              <a:lnSpc>
                <a:spcPct val="80000"/>
              </a:lnSpc>
              <a:spcBef>
                <a:spcPct val="20000"/>
              </a:spcBef>
              <a:buClr>
                <a:schemeClr val="accent1"/>
              </a:buClr>
              <a:buSzPct val="65000"/>
              <a:buFont typeface="Wingdings" panose="05000000000000000000" pitchFamily="2" charset="2"/>
              <a:buChar char="n"/>
            </a:pPr>
            <a:r>
              <a:rPr lang="zh-CN" altLang="en-US" sz="2600" dirty="0">
                <a:ea typeface="宋体" panose="02010600030101010101" pitchFamily="2" charset="-122"/>
              </a:rPr>
              <a:t> </a:t>
            </a:r>
            <a:r>
              <a:rPr lang="en-US" altLang="zh-CN" sz="3200" b="1" dirty="0">
                <a:latin typeface="华文新魏" pitchFamily="2" charset="-122"/>
              </a:rPr>
              <a:t>1895</a:t>
            </a:r>
            <a:r>
              <a:rPr lang="zh-CN" altLang="en-US" sz="3200" b="1" dirty="0">
                <a:latin typeface="华文新魏" pitchFamily="2" charset="-122"/>
              </a:rPr>
              <a:t>年，日本强迫清政府签订</a:t>
            </a:r>
            <a:r>
              <a:rPr lang="en-US" altLang="zh-CN" sz="3200" b="1" dirty="0">
                <a:latin typeface="华文新魏" pitchFamily="2" charset="-122"/>
              </a:rPr>
              <a:t>《</a:t>
            </a:r>
            <a:r>
              <a:rPr lang="zh-CN" altLang="en-US" sz="3200" b="1" dirty="0">
                <a:latin typeface="华文新魏" pitchFamily="2" charset="-122"/>
              </a:rPr>
              <a:t>马关条约</a:t>
            </a:r>
            <a:r>
              <a:rPr lang="en-US" altLang="zh-CN" sz="3200" b="1" dirty="0">
                <a:latin typeface="华文新魏" pitchFamily="2" charset="-122"/>
              </a:rPr>
              <a:t>》</a:t>
            </a:r>
            <a:r>
              <a:rPr lang="zh-CN" altLang="en-US" sz="3200" b="1" dirty="0">
                <a:latin typeface="华文新魏" pitchFamily="2" charset="-122"/>
              </a:rPr>
              <a:t>，割去中国台湾全岛及所有附属岛屿和澎湖列岛。</a:t>
            </a:r>
            <a:endParaRPr lang="zh-CN" altLang="en-US" sz="3200" b="1" dirty="0">
              <a:latin typeface="华文新魏" pitchFamily="2" charset="-122"/>
            </a:endParaRPr>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box(out)">
                                      <p:cBhvr>
                                        <p:cTn id="7" dur="500"/>
                                        <p:tgtEl>
                                          <p:spTgt spid="266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6628"/>
                                        </p:tgtEl>
                                        <p:attrNameLst>
                                          <p:attrName>style.visibility</p:attrName>
                                        </p:attrNameLst>
                                      </p:cBhvr>
                                      <p:to>
                                        <p:strVal val="visible"/>
                                      </p:to>
                                    </p:set>
                                    <p:animEffect transition="in" filter="box(out)">
                                      <p:cBhvr>
                                        <p:cTn id="12"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nimBg="1" autoUpdateAnimBg="0"/>
      <p:bldP spid="26628"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1" cstate="print"/>
          <a:srcRect/>
          <a:stretch>
            <a:fillRect/>
          </a:stretch>
        </p:blipFill>
        <p:spPr bwMode="auto">
          <a:xfrm>
            <a:off x="251520" y="332656"/>
            <a:ext cx="8712968" cy="577215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214282" y="214290"/>
            <a:ext cx="3357586" cy="928710"/>
          </a:xfrm>
        </p:spPr>
        <p:txBody>
          <a:bodyPr>
            <a:normAutofit/>
          </a:bodyPr>
          <a:lstStyle/>
          <a:p>
            <a:r>
              <a:rPr lang="en-US" altLang="zh-CN" sz="4400" b="1" dirty="0">
                <a:solidFill>
                  <a:schemeClr val="tx1"/>
                </a:solidFill>
                <a:latin typeface="+mn-ea"/>
                <a:ea typeface="+mn-ea"/>
              </a:rPr>
              <a:t>《</a:t>
            </a:r>
            <a:r>
              <a:rPr lang="zh-CN" altLang="en-US" sz="4400" b="1" dirty="0">
                <a:solidFill>
                  <a:schemeClr val="tx1"/>
                </a:solidFill>
                <a:latin typeface="+mn-ea"/>
                <a:ea typeface="+mn-ea"/>
              </a:rPr>
              <a:t>菊与刀</a:t>
            </a:r>
            <a:r>
              <a:rPr lang="en-US" altLang="zh-CN" sz="4400" b="1" dirty="0">
                <a:solidFill>
                  <a:schemeClr val="tx1"/>
                </a:solidFill>
                <a:latin typeface="+mn-ea"/>
                <a:ea typeface="+mn-ea"/>
              </a:rPr>
              <a:t>》</a:t>
            </a:r>
            <a:endParaRPr lang="zh-CN" altLang="en-US" sz="4400" b="1" dirty="0">
              <a:solidFill>
                <a:schemeClr val="tx1"/>
              </a:solidFill>
              <a:latin typeface="+mn-ea"/>
              <a:ea typeface="+mn-ea"/>
            </a:endParaRPr>
          </a:p>
        </p:txBody>
      </p:sp>
      <p:pic>
        <p:nvPicPr>
          <p:cNvPr id="136194" name="Picture 2" descr="https://p1.ssl.qhmsg.com/t01850b37148e1959f6.jpg"/>
          <p:cNvPicPr>
            <a:picLocks noChangeAspect="1" noChangeArrowheads="1"/>
          </p:cNvPicPr>
          <p:nvPr/>
        </p:nvPicPr>
        <p:blipFill>
          <a:blip r:embed="rId1"/>
          <a:srcRect/>
          <a:stretch>
            <a:fillRect/>
          </a:stretch>
        </p:blipFill>
        <p:spPr bwMode="auto">
          <a:xfrm>
            <a:off x="684213" y="1412875"/>
            <a:ext cx="3271837" cy="5040313"/>
          </a:xfrm>
          <a:prstGeom prst="rect">
            <a:avLst/>
          </a:prstGeom>
          <a:ln>
            <a:noFill/>
          </a:ln>
          <a:effectLst>
            <a:outerShdw blurRad="190500" algn="tl" rotWithShape="0">
              <a:srgbClr val="000000">
                <a:alpha val="70000"/>
              </a:srgbClr>
            </a:outerShdw>
          </a:effectLst>
        </p:spPr>
      </p:pic>
      <p:sp>
        <p:nvSpPr>
          <p:cNvPr id="5" name="矩形 4"/>
          <p:cNvSpPr/>
          <p:nvPr/>
        </p:nvSpPr>
        <p:spPr>
          <a:xfrm>
            <a:off x="4284663" y="2060575"/>
            <a:ext cx="4572000" cy="4154488"/>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zh-CN" altLang="en-US" sz="2400" b="1" dirty="0">
                <a:latin typeface="华文新魏" pitchFamily="2" charset="-122"/>
                <a:ea typeface="华文新魏" pitchFamily="2" charset="-122"/>
              </a:rPr>
              <a:t>“菊”是日本皇室的象征，“刀”是日本武士道精神的体现。本尼迪克特用这两个词表示了日本人的两种矛盾的性格：好战而祥和，黩武而好美，傲慢而尚礼，呆板而善变，驯服而倔强，忠贞而叛逆，勇敢而懦弱，保守而喜新。对于日本人的这种国民性格，本尼迪克特从等级制度、报恩意识、义理、日本儿童的养育方面展开分析。</a:t>
            </a:r>
            <a:endParaRPr lang="zh-CN" altLang="en-US" sz="2400" b="1" dirty="0">
              <a:latin typeface="华文新魏" pitchFamily="2" charset="-122"/>
              <a:ea typeface="华文新魏" pitchFamily="2"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2"/>
          <p:cNvPicPr>
            <a:picLocks noChangeAspect="1" noChangeArrowheads="1"/>
          </p:cNvPicPr>
          <p:nvPr/>
        </p:nvPicPr>
        <p:blipFill>
          <a:blip r:embed="rId1" cstate="print"/>
          <a:srcRect/>
          <a:stretch>
            <a:fillRect/>
          </a:stretch>
        </p:blipFill>
        <p:spPr bwMode="auto">
          <a:xfrm>
            <a:off x="107504" y="3140968"/>
            <a:ext cx="4032448" cy="2979440"/>
          </a:xfrm>
          <a:prstGeom prst="rect">
            <a:avLst/>
          </a:prstGeom>
          <a:noFill/>
          <a:ln w="9525">
            <a:noFill/>
            <a:miter lim="800000"/>
            <a:headEnd/>
            <a:tailEnd/>
          </a:ln>
        </p:spPr>
      </p:pic>
      <p:pic>
        <p:nvPicPr>
          <p:cNvPr id="28675" name="Picture 3" descr="qiupengjia"/>
          <p:cNvPicPr>
            <a:picLocks noChangeAspect="1" noChangeArrowheads="1"/>
          </p:cNvPicPr>
          <p:nvPr/>
        </p:nvPicPr>
        <p:blipFill>
          <a:blip r:embed="rId2" cstate="print"/>
          <a:srcRect/>
          <a:stretch>
            <a:fillRect/>
          </a:stretch>
        </p:blipFill>
        <p:spPr bwMode="auto">
          <a:xfrm>
            <a:off x="4716016" y="476672"/>
            <a:ext cx="3887788" cy="3095625"/>
          </a:xfrm>
          <a:prstGeom prst="rect">
            <a:avLst/>
          </a:prstGeom>
          <a:noFill/>
          <a:ln w="9525">
            <a:noFill/>
            <a:miter lim="800000"/>
            <a:headEnd/>
            <a:tailEnd/>
          </a:ln>
        </p:spPr>
      </p:pic>
      <p:sp>
        <p:nvSpPr>
          <p:cNvPr id="28676" name="Text Box 4"/>
          <p:cNvSpPr txBox="1">
            <a:spLocks noChangeArrowheads="1"/>
          </p:cNvSpPr>
          <p:nvPr/>
        </p:nvSpPr>
        <p:spPr bwMode="auto">
          <a:xfrm>
            <a:off x="179512" y="548680"/>
            <a:ext cx="4464496" cy="1569660"/>
          </a:xfrm>
          <a:prstGeom prst="rect">
            <a:avLst/>
          </a:prstGeom>
          <a:noFill/>
          <a:ln w="9525">
            <a:noFill/>
            <a:miter lim="800000"/>
          </a:ln>
          <a:effectLst/>
        </p:spPr>
        <p:txBody>
          <a:bodyPr wrap="square">
            <a:spAutoFit/>
          </a:bodyPr>
          <a:lstStyle/>
          <a:p>
            <a:pPr>
              <a:buFont typeface="Arial" panose="020B0604020202020204" pitchFamily="34" charset="0"/>
              <a:buNone/>
              <a:defRPr/>
            </a:pPr>
            <a:r>
              <a:rPr lang="zh-CN" altLang="en-US" sz="2400" b="1" dirty="0">
                <a:effectLst>
                  <a:outerShdw blurRad="38100" dist="38100" dir="2700000" algn="tl">
                    <a:srgbClr val="C0C0C0"/>
                  </a:outerShdw>
                </a:effectLst>
                <a:latin typeface="+mn-ea"/>
              </a:rPr>
              <a:t>“城头逢逢雷大鼓，</a:t>
            </a:r>
            <a:endParaRPr lang="zh-CN" altLang="en-US" sz="2400" b="1" dirty="0">
              <a:effectLst>
                <a:outerShdw blurRad="38100" dist="38100" dir="2700000" algn="tl">
                  <a:srgbClr val="C0C0C0"/>
                </a:outerShdw>
              </a:effectLst>
              <a:latin typeface="+mn-ea"/>
            </a:endParaRPr>
          </a:p>
          <a:p>
            <a:pPr>
              <a:buFont typeface="Arial" panose="020B0604020202020204" pitchFamily="34" charset="0"/>
              <a:buNone/>
              <a:defRPr/>
            </a:pPr>
            <a:r>
              <a:rPr lang="zh-CN" altLang="en-US" sz="2400" b="1" dirty="0">
                <a:effectLst>
                  <a:outerShdw blurRad="38100" dist="38100" dir="2700000" algn="tl">
                    <a:srgbClr val="C0C0C0"/>
                  </a:outerShdw>
                </a:effectLst>
                <a:latin typeface="+mn-ea"/>
              </a:rPr>
              <a:t>苍天苍天泪如雨，</a:t>
            </a:r>
            <a:endParaRPr lang="zh-CN" altLang="en-US" sz="2400" b="1" dirty="0">
              <a:effectLst>
                <a:outerShdw blurRad="38100" dist="38100" dir="2700000" algn="tl">
                  <a:srgbClr val="C0C0C0"/>
                </a:outerShdw>
              </a:effectLst>
              <a:latin typeface="+mn-ea"/>
            </a:endParaRPr>
          </a:p>
          <a:p>
            <a:pPr>
              <a:buFont typeface="Arial" panose="020B0604020202020204" pitchFamily="34" charset="0"/>
              <a:buNone/>
              <a:defRPr/>
            </a:pPr>
            <a:r>
              <a:rPr lang="zh-CN" altLang="en-US" sz="2400" b="1" dirty="0">
                <a:effectLst>
                  <a:outerShdw blurRad="38100" dist="38100" dir="2700000" algn="tl">
                    <a:srgbClr val="C0C0C0"/>
                  </a:outerShdw>
                </a:effectLst>
                <a:latin typeface="+mn-ea"/>
              </a:rPr>
              <a:t>倭人竟割台湾去”</a:t>
            </a:r>
            <a:endParaRPr lang="zh-CN" altLang="en-US" sz="2400" b="1" dirty="0">
              <a:effectLst>
                <a:outerShdw blurRad="38100" dist="38100" dir="2700000" algn="tl">
                  <a:srgbClr val="C0C0C0"/>
                </a:outerShdw>
              </a:effectLst>
              <a:latin typeface="+mn-ea"/>
            </a:endParaRPr>
          </a:p>
          <a:p>
            <a:pPr>
              <a:buFont typeface="Arial" panose="020B0604020202020204" pitchFamily="34" charset="0"/>
              <a:buNone/>
              <a:defRPr/>
            </a:pPr>
            <a:r>
              <a:rPr lang="zh-CN" altLang="en-US" sz="2400" b="1" dirty="0">
                <a:effectLst>
                  <a:outerShdw blurRad="38100" dist="38100" dir="2700000" algn="tl">
                    <a:srgbClr val="C0C0C0"/>
                  </a:outerShdw>
                </a:effectLst>
                <a:latin typeface="+mn-ea"/>
              </a:rPr>
              <a:t> </a:t>
            </a:r>
            <a:r>
              <a:rPr lang="en-US" altLang="zh-CN" sz="2400" b="1" dirty="0">
                <a:effectLst>
                  <a:outerShdw blurRad="38100" dist="38100" dir="2700000" algn="tl">
                    <a:srgbClr val="C0C0C0"/>
                  </a:outerShdw>
                </a:effectLst>
                <a:latin typeface="+mn-ea"/>
              </a:rPr>
              <a:t>----</a:t>
            </a:r>
            <a:r>
              <a:rPr lang="zh-CN" altLang="en-US" b="1" dirty="0">
                <a:effectLst>
                  <a:outerShdw blurRad="38100" dist="38100" dir="2700000" algn="tl">
                    <a:srgbClr val="C0C0C0"/>
                  </a:outerShdw>
                </a:effectLst>
                <a:latin typeface="+mn-ea"/>
              </a:rPr>
              <a:t>黄遵宪（</a:t>
            </a:r>
            <a:r>
              <a:rPr lang="en-US" altLang="zh-CN" b="1" dirty="0">
                <a:effectLst>
                  <a:outerShdw blurRad="38100" dist="38100" dir="2700000" algn="tl">
                    <a:srgbClr val="C0C0C0"/>
                  </a:outerShdw>
                </a:effectLst>
                <a:latin typeface="+mn-ea"/>
              </a:rPr>
              <a:t>1848--1905</a:t>
            </a:r>
            <a:r>
              <a:rPr lang="zh-CN" altLang="en-US" b="1" dirty="0">
                <a:effectLst>
                  <a:outerShdw blurRad="38100" dist="38100" dir="2700000" algn="tl">
                    <a:srgbClr val="C0C0C0"/>
                  </a:outerShdw>
                </a:effectLst>
                <a:latin typeface="+mn-ea"/>
              </a:rPr>
              <a:t>，</a:t>
            </a:r>
            <a:r>
              <a:rPr lang="en-US" altLang="zh-CN" b="1" dirty="0">
                <a:effectLst>
                  <a:outerShdw blurRad="38100" dist="38100" dir="2700000" algn="tl">
                    <a:srgbClr val="C0C0C0"/>
                  </a:outerShdw>
                </a:effectLst>
                <a:latin typeface="+mn-ea"/>
              </a:rPr>
              <a:t>《</a:t>
            </a:r>
            <a:r>
              <a:rPr lang="zh-CN" altLang="en-US" b="1" dirty="0">
                <a:effectLst>
                  <a:outerShdw blurRad="38100" dist="38100" dir="2700000" algn="tl">
                    <a:srgbClr val="C0C0C0"/>
                  </a:outerShdw>
                </a:effectLst>
                <a:latin typeface="+mn-ea"/>
              </a:rPr>
              <a:t>台湾行</a:t>
            </a:r>
            <a:r>
              <a:rPr lang="en-US" altLang="zh-CN" b="1" dirty="0">
                <a:effectLst>
                  <a:outerShdw blurRad="38100" dist="38100" dir="2700000" algn="tl">
                    <a:srgbClr val="C0C0C0"/>
                  </a:outerShdw>
                </a:effectLst>
                <a:latin typeface="+mn-ea"/>
              </a:rPr>
              <a:t>》</a:t>
            </a:r>
            <a:r>
              <a:rPr lang="zh-CN" altLang="en-US" b="1" dirty="0">
                <a:effectLst>
                  <a:outerShdw blurRad="38100" dist="38100" dir="2700000" algn="tl">
                    <a:srgbClr val="C0C0C0"/>
                  </a:outerShdw>
                </a:effectLst>
                <a:latin typeface="+mn-ea"/>
              </a:rPr>
              <a:t>）</a:t>
            </a:r>
            <a:endParaRPr lang="en-US" altLang="zh-CN" b="1" dirty="0">
              <a:effectLst>
                <a:outerShdw blurRad="38100" dist="38100" dir="2700000" algn="tl">
                  <a:srgbClr val="C0C0C0"/>
                </a:outerShdw>
              </a:effectLst>
              <a:latin typeface="+mn-ea"/>
            </a:endParaRPr>
          </a:p>
        </p:txBody>
      </p:sp>
      <p:sp>
        <p:nvSpPr>
          <p:cNvPr id="32773" name="Rectangle 5"/>
          <p:cNvSpPr>
            <a:spLocks noChangeArrowheads="1"/>
          </p:cNvSpPr>
          <p:nvPr/>
        </p:nvSpPr>
        <p:spPr bwMode="auto">
          <a:xfrm>
            <a:off x="4067944" y="3717032"/>
            <a:ext cx="4919464" cy="1938992"/>
          </a:xfrm>
          <a:prstGeom prst="rect">
            <a:avLst/>
          </a:prstGeom>
          <a:noFill/>
          <a:ln w="9525">
            <a:noFill/>
            <a:miter lim="800000"/>
          </a:ln>
        </p:spPr>
        <p:txBody>
          <a:bodyPr wrap="square" anchor="ctr">
            <a:spAutoFit/>
          </a:bodyPr>
          <a:lstStyle/>
          <a:p>
            <a:pPr algn="ctr"/>
            <a:r>
              <a:rPr lang="en-US" altLang="zh-CN" sz="2400" b="1" dirty="0">
                <a:effectLst>
                  <a:outerShdw blurRad="38100" dist="38100" dir="2700000" algn="tl">
                    <a:srgbClr val="C0C0C0"/>
                  </a:outerShdw>
                </a:effectLst>
                <a:latin typeface="+mn-ea"/>
              </a:rPr>
              <a:t>《</a:t>
            </a:r>
            <a:r>
              <a:rPr lang="zh-CN" altLang="en-US" sz="2400" b="1" dirty="0">
                <a:effectLst>
                  <a:outerShdw blurRad="38100" dist="38100" dir="2700000" algn="tl">
                    <a:srgbClr val="C0C0C0"/>
                  </a:outerShdw>
                </a:effectLst>
                <a:latin typeface="+mn-ea"/>
              </a:rPr>
              <a:t>春愁</a:t>
            </a:r>
            <a:r>
              <a:rPr lang="en-US" altLang="zh-CN" sz="2400" b="1" dirty="0">
                <a:effectLst>
                  <a:outerShdw blurRad="38100" dist="38100" dir="2700000" algn="tl">
                    <a:srgbClr val="C0C0C0"/>
                  </a:outerShdw>
                </a:effectLst>
                <a:latin typeface="+mn-ea"/>
              </a:rPr>
              <a:t>》</a:t>
            </a:r>
            <a:endParaRPr lang="en-US" altLang="zh-CN" sz="2400" b="1" dirty="0">
              <a:effectLst>
                <a:outerShdw blurRad="38100" dist="38100" dir="2700000" algn="tl">
                  <a:srgbClr val="C0C0C0"/>
                </a:outerShdw>
              </a:effectLst>
              <a:latin typeface="+mn-ea"/>
            </a:endParaRPr>
          </a:p>
          <a:p>
            <a:pPr algn="ctr"/>
            <a:r>
              <a:rPr lang="zh-CN" altLang="en-US" sz="2400" b="1" dirty="0">
                <a:effectLst>
                  <a:outerShdw blurRad="38100" dist="38100" dir="2700000" algn="tl">
                    <a:srgbClr val="C0C0C0"/>
                  </a:outerShdw>
                </a:effectLst>
                <a:latin typeface="+mn-ea"/>
              </a:rPr>
              <a:t>春愁难遣强看山，往事惊心泪欲潸。</a:t>
            </a:r>
            <a:endParaRPr lang="zh-CN" altLang="en-US" sz="2400" b="1" dirty="0">
              <a:effectLst>
                <a:outerShdw blurRad="38100" dist="38100" dir="2700000" algn="tl">
                  <a:srgbClr val="C0C0C0"/>
                </a:outerShdw>
              </a:effectLst>
              <a:latin typeface="+mn-ea"/>
            </a:endParaRPr>
          </a:p>
          <a:p>
            <a:pPr algn="ctr"/>
            <a:r>
              <a:rPr lang="zh-CN" altLang="en-US" sz="2400" b="1" dirty="0">
                <a:effectLst>
                  <a:outerShdw blurRad="38100" dist="38100" dir="2700000" algn="tl">
                    <a:srgbClr val="C0C0C0"/>
                  </a:outerShdw>
                </a:effectLst>
                <a:latin typeface="+mn-ea"/>
              </a:rPr>
              <a:t>四百万人同一哭，去年今日割台湾。</a:t>
            </a:r>
            <a:endParaRPr lang="zh-CN" altLang="en-US" sz="2400" b="1" dirty="0">
              <a:effectLst>
                <a:outerShdw blurRad="38100" dist="38100" dir="2700000" algn="tl">
                  <a:srgbClr val="C0C0C0"/>
                </a:outerShdw>
              </a:effectLst>
              <a:latin typeface="+mn-ea"/>
            </a:endParaRPr>
          </a:p>
          <a:p>
            <a:pPr algn="ctr"/>
            <a:endParaRPr lang="zh-CN" altLang="en-US" sz="2400" b="1" dirty="0">
              <a:effectLst>
                <a:outerShdw blurRad="38100" dist="38100" dir="2700000" algn="tl">
                  <a:srgbClr val="C0C0C0"/>
                </a:outerShdw>
              </a:effectLst>
              <a:latin typeface="+mn-ea"/>
            </a:endParaRPr>
          </a:p>
          <a:p>
            <a:pPr algn="ctr"/>
            <a:r>
              <a:rPr lang="en-US" altLang="zh-CN" sz="2400" b="1" dirty="0">
                <a:effectLst>
                  <a:outerShdw blurRad="38100" dist="38100" dir="2700000" algn="tl">
                    <a:srgbClr val="C0C0C0"/>
                  </a:outerShdw>
                </a:effectLst>
                <a:latin typeface="+mn-ea"/>
              </a:rPr>
              <a:t>----</a:t>
            </a:r>
            <a:r>
              <a:rPr lang="zh-CN" altLang="en-US" b="1" dirty="0">
                <a:effectLst>
                  <a:outerShdw blurRad="38100" dist="38100" dir="2700000" algn="tl">
                    <a:srgbClr val="C0C0C0"/>
                  </a:outerShdw>
                </a:effectLst>
                <a:latin typeface="+mn-ea"/>
              </a:rPr>
              <a:t>丘逢甲 （</a:t>
            </a:r>
            <a:r>
              <a:rPr lang="en-US" altLang="zh-CN" b="1" dirty="0">
                <a:effectLst>
                  <a:outerShdw blurRad="38100" dist="38100" dir="2700000" algn="tl">
                    <a:srgbClr val="C0C0C0"/>
                  </a:outerShdw>
                </a:effectLst>
                <a:latin typeface="+mn-ea"/>
              </a:rPr>
              <a:t>1864--1912</a:t>
            </a:r>
            <a:r>
              <a:rPr lang="zh-CN" altLang="en-US" b="1" dirty="0">
                <a:effectLst>
                  <a:outerShdw blurRad="38100" dist="38100" dir="2700000" algn="tl">
                    <a:srgbClr val="C0C0C0"/>
                  </a:outerShdw>
                </a:effectLst>
                <a:latin typeface="+mn-ea"/>
              </a:rPr>
              <a:t>）</a:t>
            </a:r>
            <a:endParaRPr lang="zh-CN" altLang="en-US" b="1" dirty="0">
              <a:effectLst>
                <a:outerShdw blurRad="38100" dist="38100" dir="2700000" algn="tl">
                  <a:srgbClr val="C0C0C0"/>
                </a:outerShdw>
              </a:effectLst>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499"/>
                                          </p:stCondLst>
                                        </p:cTn>
                                        <p:tgtEl>
                                          <p:spTgt spid="28674"/>
                                        </p:tgtEl>
                                        <p:attrNameLst>
                                          <p:attrName>style.visibility</p:attrName>
                                        </p:attrNameLst>
                                      </p:cBhvr>
                                      <p:to>
                                        <p:strVal val="visible"/>
                                      </p:to>
                                    </p:set>
                                    <p:anim to="" calcmode="lin" valueType="num">
                                      <p:cBhvr>
                                        <p:cTn id="7" dur="1" fill="hold"/>
                                        <p:tgtEl>
                                          <p:spTgt spid="2867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499"/>
                                          </p:stCondLst>
                                        </p:cTn>
                                        <p:tgtEl>
                                          <p:spTgt spid="28675"/>
                                        </p:tgtEl>
                                        <p:attrNameLst>
                                          <p:attrName>style.visibility</p:attrName>
                                        </p:attrNameLst>
                                      </p:cBhvr>
                                      <p:to>
                                        <p:strVal val="visible"/>
                                      </p:to>
                                    </p:set>
                                    <p:anim to="" calcmode="lin" valueType="num">
                                      <p:cBhvr>
                                        <p:cTn id="12" dur="1" fill="hold"/>
                                        <p:tgtEl>
                                          <p:spTgt spid="28675"/>
                                        </p:tgtEl>
                                      </p:cBhvr>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75"/>
                                  </p:iterate>
                                  <p:childTnLst>
                                    <p:set>
                                      <p:cBhvr>
                                        <p:cTn id="16" dur="1" fill="hold">
                                          <p:stCondLst>
                                            <p:cond delay="74"/>
                                          </p:stCondLst>
                                        </p:cTn>
                                        <p:tgtEl>
                                          <p:spTgt spid="28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95536" y="1196752"/>
            <a:ext cx="8568952" cy="5127848"/>
            <a:chOff x="395536" y="1196752"/>
            <a:chExt cx="8568952" cy="5127848"/>
          </a:xfrm>
        </p:grpSpPr>
        <p:pic>
          <p:nvPicPr>
            <p:cNvPr id="33794" name="Picture 2"/>
            <p:cNvPicPr>
              <a:picLocks noChangeAspect="1" noChangeArrowheads="1"/>
            </p:cNvPicPr>
            <p:nvPr/>
          </p:nvPicPr>
          <p:blipFill>
            <a:blip r:embed="rId1" cstate="print"/>
            <a:srcRect/>
            <a:stretch>
              <a:fillRect/>
            </a:stretch>
          </p:blipFill>
          <p:spPr bwMode="auto">
            <a:xfrm>
              <a:off x="395536" y="1196752"/>
              <a:ext cx="8519864" cy="5127848"/>
            </a:xfrm>
            <a:prstGeom prst="rect">
              <a:avLst/>
            </a:prstGeom>
            <a:solidFill>
              <a:srgbClr val="339966"/>
            </a:solidFill>
            <a:ln w="38100">
              <a:solidFill>
                <a:srgbClr val="339966"/>
              </a:solidFill>
              <a:miter lim="800000"/>
              <a:headEnd/>
              <a:tailEnd/>
            </a:ln>
          </p:spPr>
        </p:pic>
        <p:sp>
          <p:nvSpPr>
            <p:cNvPr id="33795" name="Text Box 3"/>
            <p:cNvSpPr txBox="1">
              <a:spLocks noChangeArrowheads="1"/>
            </p:cNvSpPr>
            <p:nvPr/>
          </p:nvSpPr>
          <p:spPr bwMode="auto">
            <a:xfrm>
              <a:off x="3733800" y="2743200"/>
              <a:ext cx="1569660" cy="369332"/>
            </a:xfrm>
            <a:prstGeom prst="rect">
              <a:avLst/>
            </a:prstGeom>
            <a:solidFill>
              <a:srgbClr val="FFFF00"/>
            </a:solidFill>
            <a:ln w="19050">
              <a:solidFill>
                <a:srgbClr val="FF6600"/>
              </a:solidFill>
              <a:miter lim="800000"/>
            </a:ln>
          </p:spPr>
          <p:txBody>
            <a:bodyPr wrap="none">
              <a:spAutoFit/>
            </a:bodyPr>
            <a:lstStyle/>
            <a:p>
              <a:r>
                <a:rPr lang="zh-CN" altLang="en-US" b="1" dirty="0">
                  <a:solidFill>
                    <a:srgbClr val="000066"/>
                  </a:solidFill>
                  <a:latin typeface="华文新魏" pitchFamily="2" charset="-122"/>
                  <a:ea typeface="华文新魏" pitchFamily="2" charset="-122"/>
                </a:rPr>
                <a:t>俄国势力范围</a:t>
              </a:r>
              <a:endParaRPr lang="zh-CN" altLang="en-US" b="1" dirty="0">
                <a:solidFill>
                  <a:srgbClr val="000066"/>
                </a:solidFill>
                <a:latin typeface="华文新魏" pitchFamily="2" charset="-122"/>
                <a:ea typeface="华文新魏" pitchFamily="2" charset="-122"/>
              </a:endParaRPr>
            </a:p>
          </p:txBody>
        </p:sp>
        <p:sp>
          <p:nvSpPr>
            <p:cNvPr id="33796" name="Text Box 4"/>
            <p:cNvSpPr txBox="1">
              <a:spLocks noChangeArrowheads="1"/>
            </p:cNvSpPr>
            <p:nvPr/>
          </p:nvSpPr>
          <p:spPr bwMode="auto">
            <a:xfrm>
              <a:off x="5004048" y="4509120"/>
              <a:ext cx="1569660" cy="369332"/>
            </a:xfrm>
            <a:prstGeom prst="rect">
              <a:avLst/>
            </a:prstGeom>
            <a:solidFill>
              <a:srgbClr val="FFFF00"/>
            </a:solidFill>
            <a:ln w="9525">
              <a:noFill/>
              <a:miter lim="800000"/>
            </a:ln>
          </p:spPr>
          <p:txBody>
            <a:bodyPr wrap="none">
              <a:spAutoFit/>
            </a:bodyPr>
            <a:lstStyle/>
            <a:p>
              <a:r>
                <a:rPr lang="zh-CN" altLang="en-US" b="1" dirty="0">
                  <a:solidFill>
                    <a:srgbClr val="000066"/>
                  </a:solidFill>
                  <a:latin typeface="华文新魏" pitchFamily="2" charset="-122"/>
                  <a:ea typeface="华文新魏" pitchFamily="2" charset="-122"/>
                </a:rPr>
                <a:t>英国势力范围</a:t>
              </a:r>
              <a:endParaRPr lang="zh-CN" altLang="en-US" b="1" dirty="0">
                <a:solidFill>
                  <a:srgbClr val="000066"/>
                </a:solidFill>
                <a:latin typeface="华文新魏" pitchFamily="2" charset="-122"/>
                <a:ea typeface="华文新魏" pitchFamily="2" charset="-122"/>
              </a:endParaRPr>
            </a:p>
          </p:txBody>
        </p:sp>
        <p:sp>
          <p:nvSpPr>
            <p:cNvPr id="33797" name="AutoShape 5"/>
            <p:cNvSpPr>
              <a:spLocks noChangeArrowheads="1"/>
            </p:cNvSpPr>
            <p:nvPr/>
          </p:nvSpPr>
          <p:spPr bwMode="auto">
            <a:xfrm>
              <a:off x="7391400" y="4365103"/>
              <a:ext cx="1573088" cy="360041"/>
            </a:xfrm>
            <a:prstGeom prst="wedgeRectCallout">
              <a:avLst>
                <a:gd name="adj1" fmla="val -42187"/>
                <a:gd name="adj2" fmla="val 156342"/>
              </a:avLst>
            </a:prstGeom>
            <a:solidFill>
              <a:srgbClr val="FF99CC"/>
            </a:solidFill>
            <a:ln w="9525">
              <a:solidFill>
                <a:srgbClr val="FF00FF"/>
              </a:solidFill>
              <a:miter lim="800000"/>
            </a:ln>
          </p:spPr>
          <p:txBody>
            <a:bodyPr/>
            <a:lstStyle/>
            <a:p>
              <a:r>
                <a:rPr lang="zh-CN" altLang="en-US" b="1" dirty="0">
                  <a:solidFill>
                    <a:srgbClr val="000066"/>
                  </a:solidFill>
                  <a:latin typeface="华文新魏" pitchFamily="2" charset="-122"/>
                  <a:ea typeface="华文新魏" pitchFamily="2" charset="-122"/>
                </a:rPr>
                <a:t>日本势力范围</a:t>
              </a:r>
              <a:endParaRPr lang="zh-CN" altLang="en-US" b="1" dirty="0">
                <a:solidFill>
                  <a:srgbClr val="000066"/>
                </a:solidFill>
                <a:latin typeface="华文新魏" pitchFamily="2" charset="-122"/>
                <a:ea typeface="华文新魏" pitchFamily="2" charset="-122"/>
              </a:endParaRPr>
            </a:p>
          </p:txBody>
        </p:sp>
        <p:sp>
          <p:nvSpPr>
            <p:cNvPr id="33798" name="AutoShape 6"/>
            <p:cNvSpPr>
              <a:spLocks noChangeArrowheads="1"/>
            </p:cNvSpPr>
            <p:nvPr/>
          </p:nvSpPr>
          <p:spPr bwMode="auto">
            <a:xfrm>
              <a:off x="7086600" y="2971801"/>
              <a:ext cx="1661864" cy="313184"/>
            </a:xfrm>
            <a:prstGeom prst="wedgeRectCallout">
              <a:avLst>
                <a:gd name="adj1" fmla="val -34155"/>
                <a:gd name="adj2" fmla="val 215594"/>
              </a:avLst>
            </a:prstGeom>
            <a:solidFill>
              <a:srgbClr val="FF9900"/>
            </a:solidFill>
            <a:ln w="9525">
              <a:solidFill>
                <a:srgbClr val="FF9900"/>
              </a:solidFill>
              <a:miter lim="800000"/>
            </a:ln>
          </p:spPr>
          <p:txBody>
            <a:bodyPr/>
            <a:lstStyle/>
            <a:p>
              <a:r>
                <a:rPr lang="zh-CN" altLang="en-US" b="1" dirty="0">
                  <a:solidFill>
                    <a:srgbClr val="000066"/>
                  </a:solidFill>
                  <a:latin typeface="华文新魏" pitchFamily="2" charset="-122"/>
                  <a:ea typeface="华文新魏" pitchFamily="2" charset="-122"/>
                </a:rPr>
                <a:t>德国势力范围</a:t>
              </a:r>
              <a:endParaRPr lang="zh-CN" altLang="en-US" b="1" dirty="0">
                <a:solidFill>
                  <a:srgbClr val="000066"/>
                </a:solidFill>
                <a:latin typeface="华文新魏" pitchFamily="2" charset="-122"/>
                <a:ea typeface="华文新魏" pitchFamily="2" charset="-122"/>
              </a:endParaRPr>
            </a:p>
          </p:txBody>
        </p:sp>
        <p:sp>
          <p:nvSpPr>
            <p:cNvPr id="33799" name="AutoShape 7"/>
            <p:cNvSpPr>
              <a:spLocks noChangeArrowheads="1"/>
            </p:cNvSpPr>
            <p:nvPr/>
          </p:nvSpPr>
          <p:spPr bwMode="auto">
            <a:xfrm>
              <a:off x="5292725" y="5661025"/>
              <a:ext cx="1655539" cy="360263"/>
            </a:xfrm>
            <a:prstGeom prst="wedgeRectCallout">
              <a:avLst>
                <a:gd name="adj1" fmla="val -43097"/>
                <a:gd name="adj2" fmla="val -46856"/>
              </a:avLst>
            </a:prstGeom>
            <a:solidFill>
              <a:srgbClr val="FF66CC"/>
            </a:solidFill>
            <a:ln w="28575">
              <a:solidFill>
                <a:srgbClr val="FF66CC"/>
              </a:solidFill>
              <a:miter lim="800000"/>
            </a:ln>
          </p:spPr>
          <p:txBody>
            <a:bodyPr/>
            <a:lstStyle/>
            <a:p>
              <a:r>
                <a:rPr lang="zh-CN" altLang="en-US" b="1" dirty="0">
                  <a:solidFill>
                    <a:srgbClr val="000066"/>
                  </a:solidFill>
                  <a:latin typeface="华文新魏" pitchFamily="2" charset="-122"/>
                  <a:ea typeface="华文新魏" pitchFamily="2" charset="-122"/>
                </a:rPr>
                <a:t>法国势力范围</a:t>
              </a:r>
              <a:endParaRPr lang="zh-CN" altLang="en-US" b="1" dirty="0">
                <a:solidFill>
                  <a:srgbClr val="000066"/>
                </a:solidFill>
                <a:latin typeface="华文新魏" pitchFamily="2" charset="-122"/>
                <a:ea typeface="华文新魏" pitchFamily="2" charset="-122"/>
              </a:endParaRPr>
            </a:p>
          </p:txBody>
        </p:sp>
      </p:grpSp>
      <p:sp>
        <p:nvSpPr>
          <p:cNvPr id="33800" name="Rectangle 8"/>
          <p:cNvSpPr>
            <a:spLocks noChangeArrowheads="1"/>
          </p:cNvSpPr>
          <p:nvPr/>
        </p:nvSpPr>
        <p:spPr bwMode="auto">
          <a:xfrm>
            <a:off x="323528" y="193675"/>
            <a:ext cx="8545834" cy="1139825"/>
          </a:xfrm>
          <a:prstGeom prst="rect">
            <a:avLst/>
          </a:prstGeom>
          <a:noFill/>
          <a:ln w="9525">
            <a:noFill/>
            <a:miter lim="800000"/>
          </a:ln>
        </p:spPr>
        <p:txBody>
          <a:bodyPr/>
          <a:lstStyle/>
          <a:p>
            <a:pPr>
              <a:buFontTx/>
              <a:buNone/>
            </a:pPr>
            <a:r>
              <a:rPr lang="zh-CN" altLang="en-US" sz="4200" b="1" dirty="0">
                <a:solidFill>
                  <a:schemeClr val="tx2"/>
                </a:solidFill>
                <a:latin typeface="+mn-ea"/>
              </a:rPr>
              <a:t>（</a:t>
            </a:r>
            <a:r>
              <a:rPr lang="en-US" altLang="zh-CN" sz="4200" b="1" dirty="0">
                <a:solidFill>
                  <a:schemeClr val="tx2"/>
                </a:solidFill>
                <a:latin typeface="+mn-ea"/>
              </a:rPr>
              <a:t>2</a:t>
            </a:r>
            <a:r>
              <a:rPr lang="zh-CN" altLang="en-US" sz="4200" b="1" dirty="0">
                <a:solidFill>
                  <a:schemeClr val="tx2"/>
                </a:solidFill>
                <a:latin typeface="+mn-ea"/>
              </a:rPr>
              <a:t>）划分实力范围</a:t>
            </a:r>
            <a:endParaRPr lang="zh-CN" altLang="en-US" sz="4200" b="1" dirty="0">
              <a:solidFill>
                <a:schemeClr val="tx2"/>
              </a:solidFill>
              <a:latin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hlinkClick r:id="rId1" action="ppaction://hlinksldjump"/>
            <a:hlinkHover r:id="" action="ppaction://noaction" highlightClick="1"/>
          </p:cNvPr>
          <p:cNvSpPr txBox="1">
            <a:spLocks noChangeArrowheads="1"/>
          </p:cNvSpPr>
          <p:nvPr/>
        </p:nvSpPr>
        <p:spPr bwMode="auto">
          <a:xfrm>
            <a:off x="7868964" y="980728"/>
            <a:ext cx="1046440" cy="5191472"/>
          </a:xfrm>
          <a:prstGeom prst="rect">
            <a:avLst/>
          </a:prstGeom>
          <a:solidFill>
            <a:schemeClr val="bg1"/>
          </a:solidFill>
          <a:ln w="28575">
            <a:solidFill>
              <a:srgbClr val="800000"/>
            </a:solidFill>
            <a:miter lim="800000"/>
          </a:ln>
        </p:spPr>
        <p:txBody>
          <a:bodyPr vert="eaVert" wrap="square">
            <a:spAutoFit/>
          </a:bodyPr>
          <a:lstStyle/>
          <a:p>
            <a:pPr>
              <a:spcBef>
                <a:spcPct val="50000"/>
              </a:spcBef>
            </a:pPr>
            <a:r>
              <a:rPr lang="zh-CN" altLang="en-US" sz="2800" b="1" dirty="0">
                <a:latin typeface="+mj-ea"/>
                <a:ea typeface="+mj-ea"/>
              </a:rPr>
              <a:t>       德国强占胶州湾（</a:t>
            </a:r>
            <a:r>
              <a:rPr lang="en-US" altLang="zh-CN" sz="2800" b="1" dirty="0">
                <a:latin typeface="+mj-ea"/>
                <a:ea typeface="+mj-ea"/>
              </a:rPr>
              <a:t>99</a:t>
            </a:r>
            <a:r>
              <a:rPr lang="zh-CN" altLang="en-US" sz="2800" b="1" dirty="0">
                <a:latin typeface="+mj-ea"/>
                <a:ea typeface="+mj-ea"/>
              </a:rPr>
              <a:t>年），并把山东作为他的势力范围。</a:t>
            </a:r>
            <a:endParaRPr lang="zh-CN" altLang="en-US" sz="2800" b="1" dirty="0">
              <a:latin typeface="+mj-ea"/>
              <a:ea typeface="+mj-ea"/>
            </a:endParaRPr>
          </a:p>
        </p:txBody>
      </p:sp>
      <p:grpSp>
        <p:nvGrpSpPr>
          <p:cNvPr id="27" name="组合 26"/>
          <p:cNvGrpSpPr/>
          <p:nvPr/>
        </p:nvGrpSpPr>
        <p:grpSpPr>
          <a:xfrm>
            <a:off x="107504" y="260648"/>
            <a:ext cx="7344816" cy="6216352"/>
            <a:chOff x="107504" y="260648"/>
            <a:chExt cx="7344816" cy="6216352"/>
          </a:xfrm>
        </p:grpSpPr>
        <p:grpSp>
          <p:nvGrpSpPr>
            <p:cNvPr id="26" name="组合 25"/>
            <p:cNvGrpSpPr/>
            <p:nvPr/>
          </p:nvGrpSpPr>
          <p:grpSpPr>
            <a:xfrm>
              <a:off x="1043608" y="2132856"/>
              <a:ext cx="6408712" cy="4344144"/>
              <a:chOff x="1259632" y="2276872"/>
              <a:chExt cx="6408712" cy="4344144"/>
            </a:xfrm>
          </p:grpSpPr>
          <p:grpSp>
            <p:nvGrpSpPr>
              <p:cNvPr id="3" name="Group 4"/>
              <p:cNvGrpSpPr/>
              <p:nvPr/>
            </p:nvGrpSpPr>
            <p:grpSpPr bwMode="auto">
              <a:xfrm>
                <a:off x="1259632" y="2276872"/>
                <a:ext cx="6408712" cy="4344144"/>
                <a:chOff x="0" y="0"/>
                <a:chExt cx="4512" cy="3296"/>
              </a:xfrm>
            </p:grpSpPr>
            <p:grpSp>
              <p:nvGrpSpPr>
                <p:cNvPr id="4" name="Group 5"/>
                <p:cNvGrpSpPr/>
                <p:nvPr/>
              </p:nvGrpSpPr>
              <p:grpSpPr bwMode="auto">
                <a:xfrm>
                  <a:off x="0" y="0"/>
                  <a:ext cx="4512" cy="3296"/>
                  <a:chOff x="0" y="0"/>
                  <a:chExt cx="4512" cy="3296"/>
                </a:xfrm>
              </p:grpSpPr>
              <p:pic>
                <p:nvPicPr>
                  <p:cNvPr id="34830" name="Picture 6" descr="1"/>
                  <p:cNvPicPr>
                    <a:picLocks noChangeAspect="1" noChangeArrowheads="1"/>
                  </p:cNvPicPr>
                  <p:nvPr/>
                </p:nvPicPr>
                <p:blipFill>
                  <a:blip r:embed="rId2" cstate="print"/>
                  <a:srcRect l="1299" t="1740" r="1299" b="4347"/>
                  <a:stretch>
                    <a:fillRect/>
                  </a:stretch>
                </p:blipFill>
                <p:spPr bwMode="auto">
                  <a:xfrm>
                    <a:off x="0" y="48"/>
                    <a:ext cx="4512" cy="3248"/>
                  </a:xfrm>
                  <a:prstGeom prst="rect">
                    <a:avLst/>
                  </a:prstGeom>
                  <a:noFill/>
                  <a:ln w="76200" cmpd="tri">
                    <a:solidFill>
                      <a:srgbClr val="800000"/>
                    </a:solidFill>
                    <a:miter lim="800000"/>
                    <a:headEnd/>
                    <a:tailEnd/>
                  </a:ln>
                </p:spPr>
              </p:pic>
              <p:sp>
                <p:nvSpPr>
                  <p:cNvPr id="34831" name="Text Box 7"/>
                  <p:cNvSpPr txBox="1">
                    <a:spLocks noChangeArrowheads="1"/>
                  </p:cNvSpPr>
                  <p:nvPr/>
                </p:nvSpPr>
                <p:spPr bwMode="auto">
                  <a:xfrm>
                    <a:off x="3264" y="816"/>
                    <a:ext cx="690" cy="280"/>
                  </a:xfrm>
                  <a:prstGeom prst="rect">
                    <a:avLst/>
                  </a:prstGeom>
                  <a:noFill/>
                  <a:ln w="9525">
                    <a:noFill/>
                    <a:miter lim="800000"/>
                  </a:ln>
                </p:spPr>
                <p:txBody>
                  <a:bodyPr wrap="square">
                    <a:spAutoFit/>
                  </a:bodyPr>
                  <a:lstStyle/>
                  <a:p>
                    <a:pPr>
                      <a:spcBef>
                        <a:spcPct val="50000"/>
                      </a:spcBef>
                    </a:pPr>
                    <a:r>
                      <a:rPr lang="zh-CN" altLang="en-US" b="1" dirty="0">
                        <a:solidFill>
                          <a:srgbClr val="800000"/>
                        </a:solidFill>
                        <a:latin typeface="华文新魏" pitchFamily="2" charset="-122"/>
                        <a:ea typeface="华文新魏" pitchFamily="2" charset="-122"/>
                      </a:rPr>
                      <a:t>威海卫</a:t>
                    </a:r>
                    <a:endParaRPr lang="zh-CN" altLang="en-US" b="1" dirty="0">
                      <a:solidFill>
                        <a:srgbClr val="800000"/>
                      </a:solidFill>
                      <a:latin typeface="华文新魏" pitchFamily="2" charset="-122"/>
                      <a:ea typeface="华文新魏" pitchFamily="2" charset="-122"/>
                    </a:endParaRPr>
                  </a:p>
                </p:txBody>
              </p:sp>
              <p:sp>
                <p:nvSpPr>
                  <p:cNvPr id="34832" name="Text Box 8"/>
                  <p:cNvSpPr txBox="1">
                    <a:spLocks noChangeArrowheads="1"/>
                  </p:cNvSpPr>
                  <p:nvPr/>
                </p:nvSpPr>
                <p:spPr bwMode="auto">
                  <a:xfrm>
                    <a:off x="1728" y="384"/>
                    <a:ext cx="576" cy="304"/>
                  </a:xfrm>
                  <a:prstGeom prst="rect">
                    <a:avLst/>
                  </a:prstGeom>
                  <a:noFill/>
                  <a:ln w="9525">
                    <a:noFill/>
                    <a:miter lim="800000"/>
                  </a:ln>
                </p:spPr>
                <p:txBody>
                  <a:bodyPr>
                    <a:spAutoFit/>
                  </a:bodyPr>
                  <a:lstStyle/>
                  <a:p>
                    <a:pPr>
                      <a:spcBef>
                        <a:spcPct val="50000"/>
                      </a:spcBef>
                    </a:pPr>
                    <a:r>
                      <a:rPr lang="zh-CN" altLang="en-US" sz="2000" b="1" dirty="0">
                        <a:solidFill>
                          <a:srgbClr val="800000"/>
                        </a:solidFill>
                        <a:latin typeface="华文新魏" pitchFamily="2" charset="-122"/>
                        <a:ea typeface="华文新魏" pitchFamily="2" charset="-122"/>
                      </a:rPr>
                      <a:t>天津</a:t>
                    </a:r>
                    <a:endParaRPr lang="zh-CN" altLang="en-US" sz="2000" b="1" dirty="0">
                      <a:solidFill>
                        <a:srgbClr val="800000"/>
                      </a:solidFill>
                      <a:latin typeface="华文新魏" pitchFamily="2" charset="-122"/>
                      <a:ea typeface="华文新魏" pitchFamily="2" charset="-122"/>
                    </a:endParaRPr>
                  </a:p>
                </p:txBody>
              </p:sp>
              <p:sp>
                <p:nvSpPr>
                  <p:cNvPr id="34833" name="Text Box 9"/>
                  <p:cNvSpPr txBox="1">
                    <a:spLocks noChangeArrowheads="1"/>
                  </p:cNvSpPr>
                  <p:nvPr/>
                </p:nvSpPr>
                <p:spPr bwMode="auto">
                  <a:xfrm>
                    <a:off x="1152" y="0"/>
                    <a:ext cx="672" cy="291"/>
                  </a:xfrm>
                  <a:prstGeom prst="rect">
                    <a:avLst/>
                  </a:prstGeom>
                  <a:noFill/>
                  <a:ln w="9525">
                    <a:noFill/>
                    <a:miter lim="800000"/>
                  </a:ln>
                </p:spPr>
                <p:txBody>
                  <a:bodyPr>
                    <a:spAutoFit/>
                  </a:bodyPr>
                  <a:lstStyle/>
                  <a:p>
                    <a:pPr>
                      <a:spcBef>
                        <a:spcPct val="50000"/>
                      </a:spcBef>
                    </a:pPr>
                    <a:r>
                      <a:rPr lang="zh-CN" altLang="en-US" sz="2400" b="1">
                        <a:solidFill>
                          <a:srgbClr val="800000"/>
                        </a:solidFill>
                        <a:ea typeface="宋体" panose="02010600030101010101" pitchFamily="2" charset="-122"/>
                      </a:rPr>
                      <a:t>北京</a:t>
                    </a:r>
                    <a:endParaRPr lang="zh-CN" altLang="en-US" sz="2400" b="1">
                      <a:solidFill>
                        <a:srgbClr val="800000"/>
                      </a:solidFill>
                      <a:ea typeface="宋体" panose="02010600030101010101" pitchFamily="2" charset="-122"/>
                    </a:endParaRPr>
                  </a:p>
                </p:txBody>
              </p:sp>
              <p:sp>
                <p:nvSpPr>
                  <p:cNvPr id="34834" name="Text Box 10"/>
                  <p:cNvSpPr txBox="1">
                    <a:spLocks noChangeArrowheads="1"/>
                  </p:cNvSpPr>
                  <p:nvPr/>
                </p:nvSpPr>
                <p:spPr bwMode="auto">
                  <a:xfrm>
                    <a:off x="2976" y="1776"/>
                    <a:ext cx="674" cy="291"/>
                  </a:xfrm>
                  <a:prstGeom prst="rect">
                    <a:avLst/>
                  </a:prstGeom>
                  <a:noFill/>
                  <a:ln w="9525">
                    <a:noFill/>
                    <a:miter lim="800000"/>
                  </a:ln>
                </p:spPr>
                <p:txBody>
                  <a:bodyPr wrap="square">
                    <a:spAutoFit/>
                  </a:bodyPr>
                  <a:lstStyle/>
                  <a:p>
                    <a:pPr>
                      <a:spcBef>
                        <a:spcPct val="50000"/>
                      </a:spcBef>
                    </a:pPr>
                    <a:r>
                      <a:rPr lang="zh-CN" altLang="en-US" b="1" dirty="0">
                        <a:solidFill>
                          <a:srgbClr val="800000"/>
                        </a:solidFill>
                        <a:latin typeface="华文新魏" pitchFamily="2" charset="-122"/>
                        <a:ea typeface="华文新魏" pitchFamily="2" charset="-122"/>
                      </a:rPr>
                      <a:t>胶州湾</a:t>
                    </a:r>
                    <a:endParaRPr lang="zh-CN" altLang="en-US" b="1" dirty="0">
                      <a:solidFill>
                        <a:srgbClr val="800000"/>
                      </a:solidFill>
                      <a:latin typeface="华文新魏" pitchFamily="2" charset="-122"/>
                      <a:ea typeface="华文新魏" pitchFamily="2" charset="-122"/>
                    </a:endParaRPr>
                  </a:p>
                </p:txBody>
              </p:sp>
              <p:sp>
                <p:nvSpPr>
                  <p:cNvPr id="34835" name="Text Box 11"/>
                  <p:cNvSpPr txBox="1">
                    <a:spLocks noChangeArrowheads="1"/>
                  </p:cNvSpPr>
                  <p:nvPr/>
                </p:nvSpPr>
                <p:spPr bwMode="auto">
                  <a:xfrm>
                    <a:off x="2688" y="567"/>
                    <a:ext cx="528" cy="304"/>
                  </a:xfrm>
                  <a:prstGeom prst="rect">
                    <a:avLst/>
                  </a:prstGeom>
                  <a:noFill/>
                  <a:ln w="9525">
                    <a:noFill/>
                    <a:miter lim="800000"/>
                  </a:ln>
                </p:spPr>
                <p:txBody>
                  <a:bodyPr>
                    <a:spAutoFit/>
                  </a:bodyPr>
                  <a:lstStyle/>
                  <a:p>
                    <a:pPr>
                      <a:spcBef>
                        <a:spcPct val="50000"/>
                      </a:spcBef>
                    </a:pPr>
                    <a:r>
                      <a:rPr lang="zh-CN" altLang="en-US" sz="2000" b="1" dirty="0">
                        <a:solidFill>
                          <a:srgbClr val="800000"/>
                        </a:solidFill>
                        <a:latin typeface="华文新魏" pitchFamily="2" charset="-122"/>
                        <a:ea typeface="华文新魏" pitchFamily="2" charset="-122"/>
                      </a:rPr>
                      <a:t>旅顺</a:t>
                    </a:r>
                    <a:endParaRPr lang="zh-CN" altLang="en-US" sz="2000" b="1" dirty="0">
                      <a:solidFill>
                        <a:srgbClr val="800000"/>
                      </a:solidFill>
                      <a:latin typeface="华文新魏" pitchFamily="2" charset="-122"/>
                      <a:ea typeface="华文新魏" pitchFamily="2" charset="-122"/>
                    </a:endParaRPr>
                  </a:p>
                </p:txBody>
              </p:sp>
              <p:sp>
                <p:nvSpPr>
                  <p:cNvPr id="34836" name="Oval 12"/>
                  <p:cNvSpPr>
                    <a:spLocks noChangeArrowheads="1"/>
                  </p:cNvSpPr>
                  <p:nvPr/>
                </p:nvSpPr>
                <p:spPr bwMode="auto">
                  <a:xfrm>
                    <a:off x="3072" y="528"/>
                    <a:ext cx="96" cy="96"/>
                  </a:xfrm>
                  <a:prstGeom prst="ellipse">
                    <a:avLst/>
                  </a:prstGeom>
                  <a:solidFill>
                    <a:srgbClr val="CC0000"/>
                  </a:solidFill>
                  <a:ln w="9525">
                    <a:solidFill>
                      <a:schemeClr val="tx1"/>
                    </a:solidFill>
                    <a:round/>
                  </a:ln>
                </p:spPr>
                <p:txBody>
                  <a:bodyPr wrap="none" anchor="ctr"/>
                  <a:lstStyle/>
                  <a:p>
                    <a:endParaRPr lang="zh-CN" altLang="en-US"/>
                  </a:p>
                </p:txBody>
              </p:sp>
              <p:sp>
                <p:nvSpPr>
                  <p:cNvPr id="34837" name="Oval 13"/>
                  <p:cNvSpPr>
                    <a:spLocks noChangeArrowheads="1"/>
                  </p:cNvSpPr>
                  <p:nvPr/>
                </p:nvSpPr>
                <p:spPr bwMode="auto">
                  <a:xfrm>
                    <a:off x="1344" y="288"/>
                    <a:ext cx="192" cy="192"/>
                  </a:xfrm>
                  <a:prstGeom prst="ellipse">
                    <a:avLst/>
                  </a:prstGeom>
                  <a:solidFill>
                    <a:srgbClr val="CC0000"/>
                  </a:solidFill>
                  <a:ln w="9525">
                    <a:solidFill>
                      <a:schemeClr val="tx1"/>
                    </a:solidFill>
                    <a:round/>
                  </a:ln>
                </p:spPr>
                <p:txBody>
                  <a:bodyPr wrap="none" anchor="ctr"/>
                  <a:lstStyle/>
                  <a:p>
                    <a:endParaRPr lang="zh-CN" altLang="en-US"/>
                  </a:p>
                </p:txBody>
              </p:sp>
              <p:sp>
                <p:nvSpPr>
                  <p:cNvPr id="34838" name="Oval 14"/>
                  <p:cNvSpPr>
                    <a:spLocks noChangeArrowheads="1"/>
                  </p:cNvSpPr>
                  <p:nvPr/>
                </p:nvSpPr>
                <p:spPr bwMode="auto">
                  <a:xfrm>
                    <a:off x="1680" y="624"/>
                    <a:ext cx="144" cy="144"/>
                  </a:xfrm>
                  <a:prstGeom prst="ellipse">
                    <a:avLst/>
                  </a:prstGeom>
                  <a:solidFill>
                    <a:srgbClr val="CC0000"/>
                  </a:solidFill>
                  <a:ln w="9525">
                    <a:solidFill>
                      <a:schemeClr val="tx1"/>
                    </a:solidFill>
                    <a:round/>
                  </a:ln>
                </p:spPr>
                <p:txBody>
                  <a:bodyPr wrap="none" anchor="ctr"/>
                  <a:lstStyle/>
                  <a:p>
                    <a:endParaRPr lang="zh-CN" altLang="en-US"/>
                  </a:p>
                </p:txBody>
              </p:sp>
              <p:sp>
                <p:nvSpPr>
                  <p:cNvPr id="34839" name="Oval 15"/>
                  <p:cNvSpPr>
                    <a:spLocks noChangeArrowheads="1"/>
                  </p:cNvSpPr>
                  <p:nvPr/>
                </p:nvSpPr>
                <p:spPr bwMode="auto">
                  <a:xfrm>
                    <a:off x="2880" y="1728"/>
                    <a:ext cx="144" cy="144"/>
                  </a:xfrm>
                  <a:prstGeom prst="ellipse">
                    <a:avLst/>
                  </a:prstGeom>
                  <a:solidFill>
                    <a:srgbClr val="CC0000"/>
                  </a:solidFill>
                  <a:ln w="9525">
                    <a:solidFill>
                      <a:schemeClr val="tx1"/>
                    </a:solidFill>
                    <a:round/>
                  </a:ln>
                </p:spPr>
                <p:txBody>
                  <a:bodyPr wrap="none" anchor="ctr"/>
                  <a:lstStyle/>
                  <a:p>
                    <a:endParaRPr lang="zh-CN" altLang="en-US"/>
                  </a:p>
                </p:txBody>
              </p:sp>
              <p:sp>
                <p:nvSpPr>
                  <p:cNvPr id="34840" name="Oval 16"/>
                  <p:cNvSpPr>
                    <a:spLocks noChangeArrowheads="1"/>
                  </p:cNvSpPr>
                  <p:nvPr/>
                </p:nvSpPr>
                <p:spPr bwMode="auto">
                  <a:xfrm>
                    <a:off x="3504" y="1104"/>
                    <a:ext cx="144" cy="144"/>
                  </a:xfrm>
                  <a:prstGeom prst="ellipse">
                    <a:avLst/>
                  </a:prstGeom>
                  <a:solidFill>
                    <a:srgbClr val="CC0000"/>
                  </a:solidFill>
                  <a:ln w="9525">
                    <a:solidFill>
                      <a:schemeClr val="tx1"/>
                    </a:solidFill>
                    <a:round/>
                  </a:ln>
                </p:spPr>
                <p:txBody>
                  <a:bodyPr wrap="none" anchor="ctr"/>
                  <a:lstStyle/>
                  <a:p>
                    <a:endParaRPr lang="zh-CN" altLang="en-US"/>
                  </a:p>
                </p:txBody>
              </p:sp>
              <p:sp>
                <p:nvSpPr>
                  <p:cNvPr id="34841" name="Oval 17"/>
                  <p:cNvSpPr>
                    <a:spLocks noChangeArrowheads="1"/>
                  </p:cNvSpPr>
                  <p:nvPr/>
                </p:nvSpPr>
                <p:spPr bwMode="auto">
                  <a:xfrm>
                    <a:off x="3216" y="432"/>
                    <a:ext cx="96" cy="96"/>
                  </a:xfrm>
                  <a:prstGeom prst="ellipse">
                    <a:avLst/>
                  </a:prstGeom>
                  <a:solidFill>
                    <a:srgbClr val="CC0000"/>
                  </a:solidFill>
                  <a:ln w="9525">
                    <a:solidFill>
                      <a:schemeClr val="tx1"/>
                    </a:solidFill>
                    <a:round/>
                  </a:ln>
                </p:spPr>
                <p:txBody>
                  <a:bodyPr wrap="none" anchor="ctr"/>
                  <a:lstStyle/>
                  <a:p>
                    <a:endParaRPr lang="zh-CN" altLang="en-US"/>
                  </a:p>
                </p:txBody>
              </p:sp>
              <p:sp>
                <p:nvSpPr>
                  <p:cNvPr id="34842" name="Text Box 18"/>
                  <p:cNvSpPr txBox="1">
                    <a:spLocks noChangeArrowheads="1"/>
                  </p:cNvSpPr>
                  <p:nvPr/>
                </p:nvSpPr>
                <p:spPr bwMode="auto">
                  <a:xfrm>
                    <a:off x="3264" y="432"/>
                    <a:ext cx="488" cy="280"/>
                  </a:xfrm>
                  <a:prstGeom prst="rect">
                    <a:avLst/>
                  </a:prstGeom>
                  <a:noFill/>
                  <a:ln w="9525">
                    <a:noFill/>
                    <a:miter lim="800000"/>
                  </a:ln>
                </p:spPr>
                <p:txBody>
                  <a:bodyPr wrap="square">
                    <a:spAutoFit/>
                  </a:bodyPr>
                  <a:lstStyle/>
                  <a:p>
                    <a:pPr>
                      <a:spcBef>
                        <a:spcPct val="50000"/>
                      </a:spcBef>
                    </a:pPr>
                    <a:r>
                      <a:rPr lang="zh-CN" altLang="en-US" b="1" dirty="0">
                        <a:solidFill>
                          <a:srgbClr val="800000"/>
                        </a:solidFill>
                        <a:latin typeface="华文新魏" pitchFamily="2" charset="-122"/>
                        <a:ea typeface="华文新魏" pitchFamily="2" charset="-122"/>
                      </a:rPr>
                      <a:t>大连</a:t>
                    </a:r>
                    <a:endParaRPr lang="zh-CN" altLang="en-US" b="1" dirty="0">
                      <a:solidFill>
                        <a:srgbClr val="800000"/>
                      </a:solidFill>
                      <a:latin typeface="华文新魏" pitchFamily="2" charset="-122"/>
                      <a:ea typeface="华文新魏" pitchFamily="2" charset="-122"/>
                    </a:endParaRPr>
                  </a:p>
                </p:txBody>
              </p:sp>
            </p:grpSp>
            <p:sp>
              <p:nvSpPr>
                <p:cNvPr id="34829" name="Text Box 19"/>
                <p:cNvSpPr txBox="1">
                  <a:spLocks noChangeArrowheads="1"/>
                </p:cNvSpPr>
                <p:nvPr/>
              </p:nvSpPr>
              <p:spPr bwMode="auto">
                <a:xfrm>
                  <a:off x="1584" y="1769"/>
                  <a:ext cx="1056" cy="350"/>
                </a:xfrm>
                <a:prstGeom prst="rect">
                  <a:avLst/>
                </a:prstGeom>
                <a:noFill/>
                <a:ln w="9525">
                  <a:noFill/>
                  <a:miter lim="800000"/>
                </a:ln>
              </p:spPr>
              <p:txBody>
                <a:bodyPr>
                  <a:spAutoFit/>
                </a:bodyPr>
                <a:lstStyle/>
                <a:p>
                  <a:pPr>
                    <a:spcBef>
                      <a:spcPct val="50000"/>
                    </a:spcBef>
                  </a:pPr>
                  <a:r>
                    <a:rPr lang="zh-CN" altLang="en-US" sz="2400" b="1" dirty="0">
                      <a:solidFill>
                        <a:srgbClr val="0066FF"/>
                      </a:solidFill>
                      <a:latin typeface="华文新魏" pitchFamily="2" charset="-122"/>
                      <a:ea typeface="华文新魏" pitchFamily="2" charset="-122"/>
                    </a:rPr>
                    <a:t>山   东</a:t>
                  </a:r>
                  <a:endParaRPr lang="zh-CN" altLang="en-US" sz="2400" b="1" dirty="0">
                    <a:solidFill>
                      <a:srgbClr val="0066FF"/>
                    </a:solidFill>
                    <a:latin typeface="华文新魏" pitchFamily="2" charset="-122"/>
                    <a:ea typeface="华文新魏" pitchFamily="2" charset="-122"/>
                  </a:endParaRPr>
                </a:p>
              </p:txBody>
            </p:sp>
          </p:grpSp>
          <p:sp>
            <p:nvSpPr>
              <p:cNvPr id="34826" name="Text Box 20"/>
              <p:cNvSpPr txBox="1">
                <a:spLocks noChangeArrowheads="1"/>
              </p:cNvSpPr>
              <p:nvPr/>
            </p:nvSpPr>
            <p:spPr bwMode="auto">
              <a:xfrm>
                <a:off x="4667534" y="3099307"/>
                <a:ext cx="492443" cy="689733"/>
              </a:xfrm>
              <a:prstGeom prst="rect">
                <a:avLst/>
              </a:prstGeom>
              <a:noFill/>
              <a:ln w="9525">
                <a:noFill/>
                <a:miter lim="800000"/>
              </a:ln>
            </p:spPr>
            <p:txBody>
              <a:bodyPr vert="eaVert" wrap="square">
                <a:spAutoFit/>
              </a:bodyPr>
              <a:lstStyle/>
              <a:p>
                <a:pPr>
                  <a:spcBef>
                    <a:spcPct val="50000"/>
                  </a:spcBef>
                </a:pPr>
                <a:r>
                  <a:rPr lang="zh-CN" altLang="en-US" sz="2000" b="1" dirty="0">
                    <a:solidFill>
                      <a:srgbClr val="800000"/>
                    </a:solidFill>
                    <a:latin typeface="华文新魏" pitchFamily="2" charset="-122"/>
                    <a:ea typeface="华文新魏" pitchFamily="2" charset="-122"/>
                  </a:rPr>
                  <a:t>渤海</a:t>
                </a:r>
                <a:endParaRPr lang="zh-CN" altLang="en-US" sz="2000" b="1" dirty="0">
                  <a:solidFill>
                    <a:srgbClr val="800000"/>
                  </a:solidFill>
                  <a:latin typeface="华文新魏" pitchFamily="2" charset="-122"/>
                  <a:ea typeface="华文新魏" pitchFamily="2" charset="-122"/>
                </a:endParaRPr>
              </a:p>
            </p:txBody>
          </p:sp>
          <p:sp>
            <p:nvSpPr>
              <p:cNvPr id="34827" name="Text Box 21"/>
              <p:cNvSpPr txBox="1">
                <a:spLocks noChangeArrowheads="1"/>
              </p:cNvSpPr>
              <p:nvPr/>
            </p:nvSpPr>
            <p:spPr bwMode="auto">
              <a:xfrm>
                <a:off x="6444210" y="4509120"/>
                <a:ext cx="492443" cy="648072"/>
              </a:xfrm>
              <a:prstGeom prst="rect">
                <a:avLst/>
              </a:prstGeom>
              <a:noFill/>
              <a:ln w="9525">
                <a:noFill/>
                <a:miter lim="800000"/>
              </a:ln>
            </p:spPr>
            <p:txBody>
              <a:bodyPr vert="eaVert" wrap="square">
                <a:spAutoFit/>
              </a:bodyPr>
              <a:lstStyle/>
              <a:p>
                <a:pPr>
                  <a:spcBef>
                    <a:spcPct val="50000"/>
                  </a:spcBef>
                </a:pPr>
                <a:r>
                  <a:rPr lang="zh-CN" altLang="en-US" sz="2000" b="1" dirty="0">
                    <a:solidFill>
                      <a:srgbClr val="800000"/>
                    </a:solidFill>
                    <a:latin typeface="华文新魏" pitchFamily="2" charset="-122"/>
                    <a:ea typeface="华文新魏" pitchFamily="2" charset="-122"/>
                  </a:rPr>
                  <a:t>黄海</a:t>
                </a:r>
                <a:endParaRPr lang="zh-CN" altLang="en-US" sz="2000" b="1" dirty="0">
                  <a:solidFill>
                    <a:srgbClr val="800000"/>
                  </a:solidFill>
                  <a:latin typeface="华文新魏" pitchFamily="2" charset="-122"/>
                  <a:ea typeface="华文新魏" pitchFamily="2" charset="-122"/>
                </a:endParaRPr>
              </a:p>
            </p:txBody>
          </p:sp>
        </p:grpSp>
        <p:grpSp>
          <p:nvGrpSpPr>
            <p:cNvPr id="5" name="Group 22"/>
            <p:cNvGrpSpPr/>
            <p:nvPr/>
          </p:nvGrpSpPr>
          <p:grpSpPr bwMode="auto">
            <a:xfrm>
              <a:off x="107504" y="260648"/>
              <a:ext cx="3795464" cy="2795736"/>
              <a:chOff x="0" y="0"/>
              <a:chExt cx="2064" cy="1584"/>
            </a:xfrm>
          </p:grpSpPr>
          <p:sp>
            <p:nvSpPr>
              <p:cNvPr id="34823" name="AutoShape 23"/>
              <p:cNvSpPr>
                <a:spLocks noChangeArrowheads="1"/>
              </p:cNvSpPr>
              <p:nvPr/>
            </p:nvSpPr>
            <p:spPr bwMode="auto">
              <a:xfrm>
                <a:off x="0" y="0"/>
                <a:ext cx="2064" cy="1584"/>
              </a:xfrm>
              <a:prstGeom prst="wedgeRectCallout">
                <a:avLst>
                  <a:gd name="adj1" fmla="val 86281"/>
                  <a:gd name="adj2" fmla="val 95928"/>
                </a:avLst>
              </a:prstGeom>
              <a:noFill/>
              <a:ln w="38100">
                <a:solidFill>
                  <a:srgbClr val="2479A4"/>
                </a:solidFill>
                <a:miter lim="800000"/>
              </a:ln>
            </p:spPr>
            <p:txBody>
              <a:bodyPr/>
              <a:lstStyle/>
              <a:p>
                <a:pPr algn="ctr"/>
                <a:endParaRPr lang="zh-CN" altLang="en-US" sz="2800">
                  <a:solidFill>
                    <a:srgbClr val="800000"/>
                  </a:solidFill>
                </a:endParaRPr>
              </a:p>
            </p:txBody>
          </p:sp>
          <p:pic>
            <p:nvPicPr>
              <p:cNvPr id="34824" name="Picture 24" descr="2_01_1"/>
              <p:cNvPicPr>
                <a:picLocks noChangeAspect="1" noChangeArrowheads="1"/>
              </p:cNvPicPr>
              <p:nvPr/>
            </p:nvPicPr>
            <p:blipFill>
              <a:blip r:embed="rId3" cstate="print"/>
              <a:srcRect l="5956" t="6332" r="8685" b="7123"/>
              <a:stretch>
                <a:fillRect/>
              </a:stretch>
            </p:blipFill>
            <p:spPr bwMode="auto">
              <a:xfrm>
                <a:off x="0" y="0"/>
                <a:ext cx="2064" cy="1584"/>
              </a:xfrm>
              <a:prstGeom prst="rect">
                <a:avLst/>
              </a:prstGeom>
              <a:solidFill>
                <a:srgbClr val="CC0000"/>
              </a:solidFill>
              <a:ln w="28575">
                <a:solidFill>
                  <a:srgbClr val="2479A4"/>
                </a:solidFill>
                <a:miter lim="800000"/>
                <a:headEnd/>
                <a:tailEnd/>
              </a:ln>
            </p:spPr>
          </p:pic>
        </p:grpSp>
      </p:grpSp>
      <p:sp>
        <p:nvSpPr>
          <p:cNvPr id="34821" name="Rectangle 25"/>
          <p:cNvSpPr>
            <a:spLocks noChangeArrowheads="1"/>
          </p:cNvSpPr>
          <p:nvPr/>
        </p:nvSpPr>
        <p:spPr bwMode="auto">
          <a:xfrm>
            <a:off x="4283968" y="188640"/>
            <a:ext cx="3124200" cy="769441"/>
          </a:xfrm>
          <a:prstGeom prst="rect">
            <a:avLst/>
          </a:prstGeom>
          <a:noFill/>
          <a:ln w="9525">
            <a:noFill/>
            <a:miter lim="800000"/>
          </a:ln>
        </p:spPr>
        <p:txBody>
          <a:bodyPr>
            <a:spAutoFit/>
          </a:bodyPr>
          <a:lstStyle/>
          <a:p>
            <a:r>
              <a:rPr lang="zh-CN" altLang="en-US" sz="4400" b="1" dirty="0">
                <a:latin typeface="华文新魏" pitchFamily="2" charset="-122"/>
                <a:ea typeface="华文新魏" pitchFamily="2" charset="-122"/>
              </a:rPr>
              <a:t>①德国</a:t>
            </a:r>
            <a:endParaRPr lang="zh-CN" altLang="en-US" sz="4400" b="1" dirty="0">
              <a:latin typeface="华文新魏" pitchFamily="2" charset="-122"/>
              <a:ea typeface="华文新魏" pitchFamily="2" charset="-122"/>
            </a:endParaRPr>
          </a:p>
        </p:txBody>
      </p:sp>
    </p:spTree>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22"/>
                                        </p:tgtEl>
                                        <p:attrNameLst>
                                          <p:attrName>style.visibility</p:attrName>
                                        </p:attrNameLst>
                                      </p:cBhvr>
                                      <p:to>
                                        <p:strVal val="visible"/>
                                      </p:to>
                                    </p:set>
                                    <p:anim calcmode="lin" valueType="num">
                                      <p:cBhvr additive="base">
                                        <p:cTn id="7" dur="2000" fill="hold"/>
                                        <p:tgtEl>
                                          <p:spTgt spid="30722"/>
                                        </p:tgtEl>
                                        <p:attrNameLst>
                                          <p:attrName>ppt_x</p:attrName>
                                        </p:attrNameLst>
                                      </p:cBhvr>
                                      <p:tavLst>
                                        <p:tav tm="0">
                                          <p:val>
                                            <p:strVal val="0-#ppt_w/2"/>
                                          </p:val>
                                        </p:tav>
                                        <p:tav tm="100000">
                                          <p:val>
                                            <p:strVal val="#ppt_x"/>
                                          </p:val>
                                        </p:tav>
                                      </p:tavLst>
                                    </p:anim>
                                    <p:anim calcmode="lin" valueType="num">
                                      <p:cBhvr additive="base">
                                        <p:cTn id="8" dur="2000" fill="hold"/>
                                        <p:tgtEl>
                                          <p:spTgt spid="307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3">
            <a:hlinkClick r:id="rId1" action="ppaction://hlinksldjump" highlightClick="1"/>
          </p:cNvPr>
          <p:cNvSpPr txBox="1">
            <a:spLocks noChangeArrowheads="1"/>
          </p:cNvSpPr>
          <p:nvPr/>
        </p:nvSpPr>
        <p:spPr bwMode="auto">
          <a:xfrm>
            <a:off x="899592" y="1268760"/>
            <a:ext cx="4392488" cy="1384995"/>
          </a:xfrm>
          <a:prstGeom prst="rect">
            <a:avLst/>
          </a:prstGeom>
          <a:solidFill>
            <a:schemeClr val="bg1"/>
          </a:solidFill>
          <a:ln w="38100">
            <a:solidFill>
              <a:srgbClr val="800000"/>
            </a:solidFill>
            <a:miter lim="800000"/>
          </a:ln>
        </p:spPr>
        <p:txBody>
          <a:bodyPr wrap="square">
            <a:spAutoFit/>
          </a:bodyPr>
          <a:lstStyle/>
          <a:p>
            <a:pPr>
              <a:spcBef>
                <a:spcPct val="50000"/>
              </a:spcBef>
            </a:pPr>
            <a:r>
              <a:rPr lang="zh-CN" altLang="en-US" sz="2800" b="1" dirty="0">
                <a:solidFill>
                  <a:srgbClr val="800000"/>
                </a:solidFill>
              </a:rPr>
              <a:t>    俄国强租旅顺、大连（</a:t>
            </a:r>
            <a:r>
              <a:rPr lang="en-US" altLang="zh-CN" sz="2800" b="1" dirty="0">
                <a:solidFill>
                  <a:srgbClr val="800000"/>
                </a:solidFill>
              </a:rPr>
              <a:t>25</a:t>
            </a:r>
            <a:r>
              <a:rPr lang="zh-CN" altLang="en-US" sz="2800" b="1" dirty="0">
                <a:solidFill>
                  <a:srgbClr val="800000"/>
                </a:solidFill>
              </a:rPr>
              <a:t>年），把长城以北和新疆作为势力范围</a:t>
            </a:r>
            <a:endParaRPr lang="zh-CN" altLang="en-US" sz="2800" b="1" dirty="0">
              <a:solidFill>
                <a:srgbClr val="800000"/>
              </a:solidFill>
            </a:endParaRPr>
          </a:p>
        </p:txBody>
      </p:sp>
      <p:grpSp>
        <p:nvGrpSpPr>
          <p:cNvPr id="8" name="组合 7"/>
          <p:cNvGrpSpPr/>
          <p:nvPr/>
        </p:nvGrpSpPr>
        <p:grpSpPr>
          <a:xfrm>
            <a:off x="1043608" y="188640"/>
            <a:ext cx="7803976" cy="6471890"/>
            <a:chOff x="1043608" y="188640"/>
            <a:chExt cx="7803976" cy="6471890"/>
          </a:xfrm>
        </p:grpSpPr>
        <p:pic>
          <p:nvPicPr>
            <p:cNvPr id="31746" name="Picture 2" descr="5-3"/>
            <p:cNvPicPr>
              <a:picLocks noChangeAspect="1" noChangeArrowheads="1"/>
            </p:cNvPicPr>
            <p:nvPr/>
          </p:nvPicPr>
          <p:blipFill>
            <a:blip r:embed="rId2" cstate="print"/>
            <a:srcRect/>
            <a:stretch>
              <a:fillRect/>
            </a:stretch>
          </p:blipFill>
          <p:spPr bwMode="auto">
            <a:xfrm>
              <a:off x="1043608" y="2636912"/>
              <a:ext cx="7679836" cy="4023618"/>
            </a:xfrm>
            <a:prstGeom prst="rect">
              <a:avLst/>
            </a:prstGeom>
            <a:noFill/>
            <a:ln w="57150">
              <a:solidFill>
                <a:srgbClr val="800000"/>
              </a:solidFill>
              <a:miter lim="800000"/>
              <a:headEnd/>
              <a:tailEnd/>
            </a:ln>
          </p:spPr>
        </p:pic>
        <p:grpSp>
          <p:nvGrpSpPr>
            <p:cNvPr id="2" name="Group 4"/>
            <p:cNvGrpSpPr/>
            <p:nvPr/>
          </p:nvGrpSpPr>
          <p:grpSpPr bwMode="auto">
            <a:xfrm>
              <a:off x="6588233" y="188640"/>
              <a:ext cx="2259351" cy="2270720"/>
              <a:chOff x="-488" y="0"/>
              <a:chExt cx="2552" cy="1632"/>
            </a:xfrm>
          </p:grpSpPr>
          <p:sp>
            <p:nvSpPr>
              <p:cNvPr id="35847" name="AutoShape 5"/>
              <p:cNvSpPr>
                <a:spLocks noChangeArrowheads="1"/>
              </p:cNvSpPr>
              <p:nvPr/>
            </p:nvSpPr>
            <p:spPr bwMode="auto">
              <a:xfrm>
                <a:off x="0" y="0"/>
                <a:ext cx="2064" cy="1632"/>
              </a:xfrm>
              <a:prstGeom prst="wedgeRectCallout">
                <a:avLst>
                  <a:gd name="adj1" fmla="val -35684"/>
                  <a:gd name="adj2" fmla="val 184833"/>
                </a:avLst>
              </a:prstGeom>
              <a:noFill/>
              <a:ln w="38100">
                <a:solidFill>
                  <a:srgbClr val="CC0000"/>
                </a:solidFill>
                <a:miter lim="800000"/>
              </a:ln>
            </p:spPr>
            <p:txBody>
              <a:bodyPr/>
              <a:lstStyle/>
              <a:p>
                <a:pPr algn="ctr"/>
                <a:endParaRPr lang="zh-CN" altLang="en-US" sz="2800">
                  <a:solidFill>
                    <a:srgbClr val="800000"/>
                  </a:solidFill>
                </a:endParaRPr>
              </a:p>
            </p:txBody>
          </p:sp>
          <p:pic>
            <p:nvPicPr>
              <p:cNvPr id="35848" name="Picture 6" descr="2_02_1"/>
              <p:cNvPicPr>
                <a:picLocks noChangeAspect="1" noChangeArrowheads="1"/>
              </p:cNvPicPr>
              <p:nvPr/>
            </p:nvPicPr>
            <p:blipFill>
              <a:blip r:embed="rId3" cstate="print"/>
              <a:srcRect l="8553" t="7143" r="10248" b="11905"/>
              <a:stretch>
                <a:fillRect/>
              </a:stretch>
            </p:blipFill>
            <p:spPr bwMode="auto">
              <a:xfrm>
                <a:off x="-488" y="0"/>
                <a:ext cx="2552" cy="1632"/>
              </a:xfrm>
              <a:prstGeom prst="rect">
                <a:avLst/>
              </a:prstGeom>
              <a:noFill/>
              <a:ln w="38100">
                <a:solidFill>
                  <a:srgbClr val="CC0000"/>
                </a:solidFill>
                <a:miter lim="800000"/>
                <a:headEnd/>
                <a:tailEnd/>
              </a:ln>
            </p:spPr>
          </p:pic>
        </p:grpSp>
      </p:grpSp>
      <p:sp>
        <p:nvSpPr>
          <p:cNvPr id="35845" name="Rectangle 7"/>
          <p:cNvSpPr>
            <a:spLocks noChangeArrowheads="1"/>
          </p:cNvSpPr>
          <p:nvPr/>
        </p:nvSpPr>
        <p:spPr bwMode="auto">
          <a:xfrm>
            <a:off x="323528" y="304800"/>
            <a:ext cx="3943672" cy="769441"/>
          </a:xfrm>
          <a:prstGeom prst="rect">
            <a:avLst/>
          </a:prstGeom>
          <a:noFill/>
          <a:ln w="9525">
            <a:noFill/>
            <a:miter lim="800000"/>
          </a:ln>
        </p:spPr>
        <p:txBody>
          <a:bodyPr wrap="square">
            <a:spAutoFit/>
          </a:bodyPr>
          <a:lstStyle/>
          <a:p>
            <a:r>
              <a:rPr lang="zh-CN" altLang="en-US" sz="4400" b="1" dirty="0">
                <a:latin typeface="华文新魏" pitchFamily="2" charset="-122"/>
                <a:ea typeface="华文新魏" pitchFamily="2" charset="-122"/>
              </a:rPr>
              <a:t>②俄国</a:t>
            </a:r>
            <a:endParaRPr lang="zh-CN" altLang="en-US" sz="4400" b="1" dirty="0">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additive="base">
                                        <p:cTn id="7" dur="2000" fill="hold"/>
                                        <p:tgtEl>
                                          <p:spTgt spid="31747"/>
                                        </p:tgtEl>
                                        <p:attrNameLst>
                                          <p:attrName>ppt_x</p:attrName>
                                        </p:attrNameLst>
                                      </p:cBhvr>
                                      <p:tavLst>
                                        <p:tav tm="0">
                                          <p:val>
                                            <p:strVal val="#ppt_x"/>
                                          </p:val>
                                        </p:tav>
                                        <p:tav tm="100000">
                                          <p:val>
                                            <p:strVal val="#ppt_x"/>
                                          </p:val>
                                        </p:tav>
                                      </p:tavLst>
                                    </p:anim>
                                    <p:anim calcmode="lin" valueType="num">
                                      <p:cBhvr additive="base">
                                        <p:cTn id="8" dur="2000" fill="hold"/>
                                        <p:tgtEl>
                                          <p:spTgt spid="317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23528" y="2348880"/>
            <a:ext cx="6658000" cy="3789040"/>
            <a:chOff x="0" y="0"/>
            <a:chExt cx="4944" cy="3070"/>
          </a:xfrm>
        </p:grpSpPr>
        <p:pic>
          <p:nvPicPr>
            <p:cNvPr id="36873" name="Picture 3" descr="5-2-2"/>
            <p:cNvPicPr>
              <a:picLocks noChangeAspect="1" noChangeArrowheads="1"/>
            </p:cNvPicPr>
            <p:nvPr/>
          </p:nvPicPr>
          <p:blipFill>
            <a:blip r:embed="rId1" cstate="print"/>
            <a:srcRect/>
            <a:stretch>
              <a:fillRect/>
            </a:stretch>
          </p:blipFill>
          <p:spPr bwMode="auto">
            <a:xfrm>
              <a:off x="0" y="0"/>
              <a:ext cx="4944" cy="3070"/>
            </a:xfrm>
            <a:prstGeom prst="rect">
              <a:avLst/>
            </a:prstGeom>
            <a:noFill/>
            <a:ln w="76200">
              <a:solidFill>
                <a:schemeClr val="accent1"/>
              </a:solidFill>
              <a:miter lim="800000"/>
              <a:headEnd/>
              <a:tailEnd/>
            </a:ln>
          </p:spPr>
        </p:pic>
        <p:sp>
          <p:nvSpPr>
            <p:cNvPr id="36874" name="Oval 4"/>
            <p:cNvSpPr>
              <a:spLocks noChangeArrowheads="1"/>
            </p:cNvSpPr>
            <p:nvPr/>
          </p:nvSpPr>
          <p:spPr bwMode="auto">
            <a:xfrm>
              <a:off x="3456" y="2880"/>
              <a:ext cx="96" cy="96"/>
            </a:xfrm>
            <a:prstGeom prst="ellipse">
              <a:avLst/>
            </a:prstGeom>
            <a:solidFill>
              <a:srgbClr val="CC0000"/>
            </a:solidFill>
            <a:ln w="9525">
              <a:solidFill>
                <a:schemeClr val="accent1"/>
              </a:solidFill>
              <a:round/>
            </a:ln>
          </p:spPr>
          <p:txBody>
            <a:bodyPr wrap="none" anchor="ctr"/>
            <a:lstStyle/>
            <a:p>
              <a:endParaRPr lang="zh-CN" altLang="en-US"/>
            </a:p>
          </p:txBody>
        </p:sp>
      </p:grpSp>
      <p:sp>
        <p:nvSpPr>
          <p:cNvPr id="32776" name="Text Box 8"/>
          <p:cNvSpPr txBox="1">
            <a:spLocks noChangeArrowheads="1"/>
          </p:cNvSpPr>
          <p:nvPr/>
        </p:nvSpPr>
        <p:spPr bwMode="auto">
          <a:xfrm>
            <a:off x="395536" y="980728"/>
            <a:ext cx="8496944" cy="1077218"/>
          </a:xfrm>
          <a:prstGeom prst="rect">
            <a:avLst/>
          </a:prstGeom>
          <a:solidFill>
            <a:schemeClr val="bg1"/>
          </a:solidFill>
          <a:ln w="9525">
            <a:solidFill>
              <a:srgbClr val="800000"/>
            </a:solidFill>
            <a:miter lim="800000"/>
          </a:ln>
        </p:spPr>
        <p:txBody>
          <a:bodyPr wrap="square">
            <a:spAutoFit/>
          </a:bodyPr>
          <a:lstStyle/>
          <a:p>
            <a:r>
              <a:rPr lang="zh-CN" altLang="en-US" sz="3200" b="1" dirty="0"/>
              <a:t>强租威海卫（</a:t>
            </a:r>
            <a:r>
              <a:rPr lang="en-US" altLang="zh-CN" sz="3200" b="1" dirty="0"/>
              <a:t>25</a:t>
            </a:r>
            <a:r>
              <a:rPr lang="zh-CN" altLang="en-US" sz="3200" b="1" dirty="0"/>
              <a:t>年）和新界（</a:t>
            </a:r>
            <a:r>
              <a:rPr lang="en-US" altLang="zh-CN" sz="3200" b="1" dirty="0"/>
              <a:t>99</a:t>
            </a:r>
            <a:r>
              <a:rPr lang="zh-CN" altLang="en-US" sz="3200" b="1" dirty="0"/>
              <a:t>年），把长江流域划为自己的“势力范围”</a:t>
            </a:r>
            <a:endParaRPr lang="zh-CN" altLang="en-US" sz="3200" b="1" dirty="0"/>
          </a:p>
        </p:txBody>
      </p:sp>
      <p:sp>
        <p:nvSpPr>
          <p:cNvPr id="36869" name="Rectangle 9"/>
          <p:cNvSpPr>
            <a:spLocks noChangeArrowheads="1"/>
          </p:cNvSpPr>
          <p:nvPr/>
        </p:nvSpPr>
        <p:spPr bwMode="auto">
          <a:xfrm>
            <a:off x="323528" y="116632"/>
            <a:ext cx="4390256" cy="769441"/>
          </a:xfrm>
          <a:prstGeom prst="rect">
            <a:avLst/>
          </a:prstGeom>
          <a:noFill/>
          <a:ln w="9525">
            <a:noFill/>
            <a:miter lim="800000"/>
          </a:ln>
        </p:spPr>
        <p:txBody>
          <a:bodyPr wrap="square">
            <a:spAutoFit/>
          </a:bodyPr>
          <a:lstStyle/>
          <a:p>
            <a:r>
              <a:rPr lang="zh-CN" altLang="en-US" sz="4400" b="1" dirty="0">
                <a:latin typeface="华文新魏" pitchFamily="2" charset="-122"/>
                <a:ea typeface="华文新魏" pitchFamily="2" charset="-122"/>
              </a:rPr>
              <a:t>③英国</a:t>
            </a:r>
            <a:endParaRPr lang="zh-CN" altLang="en-US" sz="4400" b="1" dirty="0">
              <a:latin typeface="华文新魏" pitchFamily="2" charset="-122"/>
              <a:ea typeface="华文新魏" pitchFamily="2" charset="-122"/>
            </a:endParaRPr>
          </a:p>
        </p:txBody>
      </p:sp>
      <p:grpSp>
        <p:nvGrpSpPr>
          <p:cNvPr id="11" name="组合 10"/>
          <p:cNvGrpSpPr/>
          <p:nvPr/>
        </p:nvGrpSpPr>
        <p:grpSpPr>
          <a:xfrm>
            <a:off x="7074887" y="3319942"/>
            <a:ext cx="1904963" cy="1775103"/>
            <a:chOff x="7074887" y="3319942"/>
            <a:chExt cx="1904963" cy="1775103"/>
          </a:xfrm>
        </p:grpSpPr>
        <p:sp>
          <p:nvSpPr>
            <p:cNvPr id="36871" name="AutoShape 6"/>
            <p:cNvSpPr>
              <a:spLocks noChangeArrowheads="1"/>
            </p:cNvSpPr>
            <p:nvPr/>
          </p:nvSpPr>
          <p:spPr bwMode="auto">
            <a:xfrm rot="2227686" flipH="1" flipV="1">
              <a:off x="7074887" y="3319942"/>
              <a:ext cx="1904963" cy="1775103"/>
            </a:xfrm>
            <a:prstGeom prst="wedgeRectCallout">
              <a:avLst>
                <a:gd name="adj1" fmla="val 134267"/>
                <a:gd name="adj2" fmla="val 13000"/>
              </a:avLst>
            </a:prstGeom>
            <a:noFill/>
            <a:ln w="38100">
              <a:solidFill>
                <a:srgbClr val="800000"/>
              </a:solidFill>
              <a:miter lim="800000"/>
            </a:ln>
          </p:spPr>
          <p:txBody>
            <a:bodyPr/>
            <a:lstStyle/>
            <a:p>
              <a:pPr algn="ctr"/>
              <a:endParaRPr lang="zh-CN" altLang="en-US" sz="2800">
                <a:solidFill>
                  <a:srgbClr val="800000"/>
                </a:solidFill>
              </a:endParaRPr>
            </a:p>
          </p:txBody>
        </p:sp>
        <p:pic>
          <p:nvPicPr>
            <p:cNvPr id="10" name="Picture 7" descr="t1"/>
            <p:cNvPicPr>
              <a:picLocks noChangeAspect="1" noChangeArrowheads="1"/>
            </p:cNvPicPr>
            <p:nvPr/>
          </p:nvPicPr>
          <p:blipFill>
            <a:blip r:embed="rId2" cstate="print"/>
            <a:srcRect l="6976" t="2817" r="11629" b="12675"/>
            <a:stretch>
              <a:fillRect/>
            </a:stretch>
          </p:blipFill>
          <p:spPr bwMode="auto">
            <a:xfrm>
              <a:off x="7236296" y="3356992"/>
              <a:ext cx="1682080" cy="1540753"/>
            </a:xfrm>
            <a:prstGeom prst="rect">
              <a:avLst/>
            </a:prstGeom>
            <a:noFill/>
            <a:ln w="38100">
              <a:solidFill>
                <a:srgbClr val="800000"/>
              </a:solidFill>
              <a:miter lim="800000"/>
              <a:headEnd/>
              <a:tailEnd/>
            </a:ln>
          </p:spPr>
        </p:pic>
      </p:grpSp>
    </p:spTree>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cBhvr>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2776"/>
                                        </p:tgtEl>
                                        <p:attrNameLst>
                                          <p:attrName>style.visibility</p:attrName>
                                        </p:attrNameLst>
                                      </p:cBhvr>
                                      <p:to>
                                        <p:strVal val="visible"/>
                                      </p:to>
                                    </p:set>
                                    <p:anim calcmode="lin" valueType="num">
                                      <p:cBhvr additive="base">
                                        <p:cTn id="12" dur="2000" fill="hold"/>
                                        <p:tgtEl>
                                          <p:spTgt spid="32776"/>
                                        </p:tgtEl>
                                        <p:attrNameLst>
                                          <p:attrName>ppt_x</p:attrName>
                                        </p:attrNameLst>
                                      </p:cBhvr>
                                      <p:tavLst>
                                        <p:tav tm="0">
                                          <p:val>
                                            <p:strVal val="#ppt_x"/>
                                          </p:val>
                                        </p:tav>
                                        <p:tav tm="100000">
                                          <p:val>
                                            <p:strVal val="#ppt_x"/>
                                          </p:val>
                                        </p:tav>
                                      </p:tavLst>
                                    </p:anim>
                                    <p:anim calcmode="lin" valueType="num">
                                      <p:cBhvr additive="base">
                                        <p:cTn id="13" dur="2000" fill="hold"/>
                                        <p:tgtEl>
                                          <p:spTgt spid="327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6"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5-1"/>
          <p:cNvPicPr>
            <a:picLocks noChangeAspect="1" noChangeArrowheads="1"/>
          </p:cNvPicPr>
          <p:nvPr/>
        </p:nvPicPr>
        <p:blipFill>
          <a:blip r:embed="rId1" cstate="print"/>
          <a:srcRect/>
          <a:stretch>
            <a:fillRect/>
          </a:stretch>
        </p:blipFill>
        <p:spPr bwMode="auto">
          <a:xfrm>
            <a:off x="323528" y="1556792"/>
            <a:ext cx="6636922" cy="4333478"/>
          </a:xfrm>
          <a:prstGeom prst="rect">
            <a:avLst/>
          </a:prstGeom>
          <a:noFill/>
          <a:ln w="76200">
            <a:solidFill>
              <a:srgbClr val="800000"/>
            </a:solidFill>
            <a:miter lim="800000"/>
            <a:headEnd/>
            <a:tailEnd/>
          </a:ln>
        </p:spPr>
      </p:pic>
      <p:sp>
        <p:nvSpPr>
          <p:cNvPr id="33798" name="Text Box 6">
            <a:hlinkClick r:id="rId2" action="ppaction://hlinksldjump"/>
            <a:hlinkHover r:id="" action="ppaction://noaction" highlightClick="1"/>
          </p:cNvPr>
          <p:cNvSpPr txBox="1">
            <a:spLocks noChangeArrowheads="1"/>
          </p:cNvSpPr>
          <p:nvPr/>
        </p:nvSpPr>
        <p:spPr bwMode="auto">
          <a:xfrm>
            <a:off x="2699792" y="836712"/>
            <a:ext cx="6228184" cy="523220"/>
          </a:xfrm>
          <a:prstGeom prst="rect">
            <a:avLst/>
          </a:prstGeom>
          <a:solidFill>
            <a:schemeClr val="bg1"/>
          </a:solidFill>
          <a:ln w="38100">
            <a:solidFill>
              <a:srgbClr val="800000"/>
            </a:solidFill>
            <a:miter lim="800000"/>
          </a:ln>
        </p:spPr>
        <p:txBody>
          <a:bodyPr wrap="square">
            <a:spAutoFit/>
          </a:bodyPr>
          <a:lstStyle/>
          <a:p>
            <a:pPr>
              <a:spcBef>
                <a:spcPct val="50000"/>
              </a:spcBef>
            </a:pPr>
            <a:r>
              <a:rPr lang="zh-CN" altLang="en-US" sz="2800" b="1" dirty="0">
                <a:solidFill>
                  <a:srgbClr val="800000"/>
                </a:solidFill>
              </a:rPr>
              <a:t>广西、广东、云南是法国的“势力范围”</a:t>
            </a:r>
            <a:endParaRPr lang="zh-CN" altLang="en-US" sz="2800" b="1" dirty="0">
              <a:solidFill>
                <a:srgbClr val="800000"/>
              </a:solidFill>
            </a:endParaRPr>
          </a:p>
        </p:txBody>
      </p:sp>
      <p:sp>
        <p:nvSpPr>
          <p:cNvPr id="37893" name="Rectangle 7"/>
          <p:cNvSpPr>
            <a:spLocks noChangeArrowheads="1"/>
          </p:cNvSpPr>
          <p:nvPr/>
        </p:nvSpPr>
        <p:spPr bwMode="auto">
          <a:xfrm>
            <a:off x="539552" y="332656"/>
            <a:ext cx="4107036" cy="769441"/>
          </a:xfrm>
          <a:prstGeom prst="rect">
            <a:avLst/>
          </a:prstGeom>
          <a:noFill/>
          <a:ln w="9525">
            <a:noFill/>
            <a:miter lim="800000"/>
          </a:ln>
        </p:spPr>
        <p:txBody>
          <a:bodyPr wrap="square">
            <a:spAutoFit/>
          </a:bodyPr>
          <a:lstStyle/>
          <a:p>
            <a:r>
              <a:rPr lang="zh-CN" altLang="en-US" sz="4400" b="1" dirty="0">
                <a:latin typeface="华文新魏" pitchFamily="2" charset="-122"/>
                <a:ea typeface="华文新魏" pitchFamily="2" charset="-122"/>
              </a:rPr>
              <a:t>④法国</a:t>
            </a:r>
            <a:endParaRPr lang="zh-CN" altLang="en-US" sz="4400" b="1" dirty="0">
              <a:latin typeface="华文新魏" pitchFamily="2" charset="-122"/>
              <a:ea typeface="华文新魏" pitchFamily="2" charset="-122"/>
            </a:endParaRPr>
          </a:p>
        </p:txBody>
      </p:sp>
      <p:grpSp>
        <p:nvGrpSpPr>
          <p:cNvPr id="9" name="组合 8"/>
          <p:cNvGrpSpPr/>
          <p:nvPr/>
        </p:nvGrpSpPr>
        <p:grpSpPr>
          <a:xfrm>
            <a:off x="6516216" y="2996952"/>
            <a:ext cx="2627784" cy="3240151"/>
            <a:chOff x="6516216" y="2996952"/>
            <a:chExt cx="2627784" cy="3240151"/>
          </a:xfrm>
        </p:grpSpPr>
        <p:grpSp>
          <p:nvGrpSpPr>
            <p:cNvPr id="2" name="Group 3"/>
            <p:cNvGrpSpPr/>
            <p:nvPr/>
          </p:nvGrpSpPr>
          <p:grpSpPr bwMode="auto">
            <a:xfrm>
              <a:off x="6516216" y="3429000"/>
              <a:ext cx="2627784" cy="2808103"/>
              <a:chOff x="0" y="235"/>
              <a:chExt cx="2304" cy="3059"/>
            </a:xfrm>
          </p:grpSpPr>
          <p:sp>
            <p:nvSpPr>
              <p:cNvPr id="37895" name="AutoShape 4"/>
              <p:cNvSpPr>
                <a:spLocks noChangeArrowheads="1"/>
              </p:cNvSpPr>
              <p:nvPr/>
            </p:nvSpPr>
            <p:spPr bwMode="auto">
              <a:xfrm>
                <a:off x="0" y="235"/>
                <a:ext cx="2210" cy="2902"/>
              </a:xfrm>
              <a:prstGeom prst="wedgeRectCallout">
                <a:avLst>
                  <a:gd name="adj1" fmla="val -138878"/>
                  <a:gd name="adj2" fmla="val 1086"/>
                </a:avLst>
              </a:prstGeom>
              <a:noFill/>
              <a:ln w="38100">
                <a:solidFill>
                  <a:srgbClr val="2479A4"/>
                </a:solidFill>
                <a:miter lim="800000"/>
              </a:ln>
            </p:spPr>
            <p:txBody>
              <a:bodyPr/>
              <a:lstStyle/>
              <a:p>
                <a:pPr algn="ctr"/>
                <a:endParaRPr lang="zh-CN" altLang="en-US" sz="2800">
                  <a:solidFill>
                    <a:srgbClr val="800000"/>
                  </a:solidFill>
                </a:endParaRPr>
              </a:p>
            </p:txBody>
          </p:sp>
          <p:pic>
            <p:nvPicPr>
              <p:cNvPr id="37896" name="Picture 5" descr="2_03_1"/>
              <p:cNvPicPr>
                <a:picLocks noChangeAspect="1" noChangeArrowheads="1"/>
              </p:cNvPicPr>
              <p:nvPr/>
            </p:nvPicPr>
            <p:blipFill>
              <a:blip r:embed="rId3" cstate="print"/>
              <a:srcRect l="6569" t="8443" r="7787" b="9235"/>
              <a:stretch>
                <a:fillRect/>
              </a:stretch>
            </p:blipFill>
            <p:spPr bwMode="auto">
              <a:xfrm>
                <a:off x="0" y="235"/>
                <a:ext cx="2304" cy="3059"/>
              </a:xfrm>
              <a:prstGeom prst="rect">
                <a:avLst/>
              </a:prstGeom>
              <a:solidFill>
                <a:srgbClr val="6666FF"/>
              </a:solidFill>
              <a:ln w="9525">
                <a:solidFill>
                  <a:srgbClr val="2479A4"/>
                </a:solidFill>
                <a:miter lim="800000"/>
                <a:headEnd/>
                <a:tailEnd/>
              </a:ln>
            </p:spPr>
          </p:pic>
        </p:grpSp>
        <p:sp>
          <p:nvSpPr>
            <p:cNvPr id="8" name="矩形 7"/>
            <p:cNvSpPr/>
            <p:nvPr/>
          </p:nvSpPr>
          <p:spPr>
            <a:xfrm>
              <a:off x="7164288" y="2996952"/>
              <a:ext cx="1140056" cy="369332"/>
            </a:xfrm>
            <a:prstGeom prst="rect">
              <a:avLst/>
            </a:prstGeom>
          </p:spPr>
          <p:txBody>
            <a:bodyPr wrap="none">
              <a:spAutoFit/>
            </a:bodyPr>
            <a:lstStyle/>
            <a:p>
              <a:r>
                <a:rPr lang="zh-CN" altLang="en-US" b="1" dirty="0"/>
                <a:t>（</a:t>
              </a:r>
              <a:r>
                <a:rPr lang="en-US" altLang="zh-CN" b="1" dirty="0"/>
                <a:t>99</a:t>
              </a:r>
              <a:r>
                <a:rPr lang="zh-CN" altLang="en-US" b="1" dirty="0"/>
                <a:t>年）</a:t>
              </a:r>
              <a:endParaRPr lang="zh-CN" altLang="en-US" dirty="0"/>
            </a:p>
          </p:txBody>
        </p:sp>
      </p:grpSp>
    </p:spTree>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anim to="" calcmode="lin" valueType="num">
                                      <p:cBhvr>
                                        <p:cTn id="7" dur="1" fill="hold"/>
                                        <p:tgtEl>
                                          <p:spTgt spid="33794"/>
                                        </p:tgtEl>
                                      </p:cBhvr>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3798"/>
                                        </p:tgtEl>
                                        <p:attrNameLst>
                                          <p:attrName>style.visibility</p:attrName>
                                        </p:attrNameLst>
                                      </p:cBhvr>
                                      <p:to>
                                        <p:strVal val="visible"/>
                                      </p:to>
                                    </p:set>
                                    <p:anim calcmode="lin" valueType="num">
                                      <p:cBhvr additive="base">
                                        <p:cTn id="12" dur="2000" fill="hold"/>
                                        <p:tgtEl>
                                          <p:spTgt spid="33798"/>
                                        </p:tgtEl>
                                        <p:attrNameLst>
                                          <p:attrName>ppt_x</p:attrName>
                                        </p:attrNameLst>
                                      </p:cBhvr>
                                      <p:tavLst>
                                        <p:tav tm="0">
                                          <p:val>
                                            <p:strVal val="#ppt_x"/>
                                          </p:val>
                                        </p:tav>
                                        <p:tav tm="100000">
                                          <p:val>
                                            <p:strVal val="#ppt_x"/>
                                          </p:val>
                                        </p:tav>
                                      </p:tavLst>
                                    </p:anim>
                                    <p:anim calcmode="lin" valueType="num">
                                      <p:cBhvr additive="base">
                                        <p:cTn id="13" dur="2000" fill="hold"/>
                                        <p:tgtEl>
                                          <p:spTgt spid="337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t3"/>
          <p:cNvPicPr>
            <a:picLocks noChangeAspect="1" noChangeArrowheads="1"/>
          </p:cNvPicPr>
          <p:nvPr/>
        </p:nvPicPr>
        <p:blipFill>
          <a:blip r:embed="rId1" cstate="print"/>
          <a:srcRect/>
          <a:stretch>
            <a:fillRect/>
          </a:stretch>
        </p:blipFill>
        <p:spPr bwMode="auto">
          <a:xfrm>
            <a:off x="683568" y="1700808"/>
            <a:ext cx="7488832" cy="4828456"/>
          </a:xfrm>
          <a:prstGeom prst="rect">
            <a:avLst/>
          </a:prstGeom>
          <a:noFill/>
          <a:ln w="76200">
            <a:solidFill>
              <a:srgbClr val="800000"/>
            </a:solidFill>
            <a:miter lim="800000"/>
            <a:headEnd/>
            <a:tailEnd/>
          </a:ln>
        </p:spPr>
      </p:pic>
      <p:sp>
        <p:nvSpPr>
          <p:cNvPr id="34819" name="Text Box 3">
            <a:hlinkClick r:id="rId2" action="ppaction://hlinksldjump" highlightClick="1"/>
            <a:hlinkHover r:id="" action="ppaction://noaction" highlightClick="1"/>
          </p:cNvPr>
          <p:cNvSpPr txBox="1">
            <a:spLocks noChangeArrowheads="1"/>
          </p:cNvSpPr>
          <p:nvPr/>
        </p:nvSpPr>
        <p:spPr bwMode="auto">
          <a:xfrm>
            <a:off x="3491880" y="692696"/>
            <a:ext cx="5105400" cy="984250"/>
          </a:xfrm>
          <a:prstGeom prst="rect">
            <a:avLst/>
          </a:prstGeom>
          <a:solidFill>
            <a:schemeClr val="bg1"/>
          </a:solidFill>
          <a:ln w="38100">
            <a:solidFill>
              <a:srgbClr val="800000"/>
            </a:solidFill>
            <a:miter lim="800000"/>
          </a:ln>
        </p:spPr>
        <p:txBody>
          <a:bodyPr>
            <a:spAutoFit/>
          </a:bodyPr>
          <a:lstStyle/>
          <a:p>
            <a:pPr algn="ctr">
              <a:spcBef>
                <a:spcPct val="50000"/>
              </a:spcBef>
            </a:pPr>
            <a:r>
              <a:rPr lang="zh-CN" altLang="en-US" sz="2800" dirty="0"/>
              <a:t>    </a:t>
            </a:r>
            <a:r>
              <a:rPr lang="zh-CN" altLang="en-US" sz="2800" b="1" dirty="0"/>
              <a:t>日本割占台湾和澎湖列岛，并将福建作为他的“势力范围”</a:t>
            </a:r>
            <a:endParaRPr lang="zh-CN" altLang="en-US" sz="2800" b="1" dirty="0"/>
          </a:p>
        </p:txBody>
      </p:sp>
      <p:sp>
        <p:nvSpPr>
          <p:cNvPr id="38916" name="Rectangle 4"/>
          <p:cNvSpPr>
            <a:spLocks noChangeArrowheads="1"/>
          </p:cNvSpPr>
          <p:nvPr/>
        </p:nvSpPr>
        <p:spPr bwMode="auto">
          <a:xfrm>
            <a:off x="395536" y="476672"/>
            <a:ext cx="3171056" cy="707886"/>
          </a:xfrm>
          <a:prstGeom prst="rect">
            <a:avLst/>
          </a:prstGeom>
          <a:noFill/>
          <a:ln w="9525">
            <a:noFill/>
            <a:miter lim="800000"/>
          </a:ln>
        </p:spPr>
        <p:txBody>
          <a:bodyPr wrap="square">
            <a:spAutoFit/>
          </a:bodyPr>
          <a:lstStyle/>
          <a:p>
            <a:r>
              <a:rPr lang="zh-CN" altLang="en-US" sz="4000" b="1" dirty="0">
                <a:latin typeface="华文新魏" pitchFamily="2" charset="-122"/>
                <a:ea typeface="华文新魏" pitchFamily="2" charset="-122"/>
              </a:rPr>
              <a:t>⑤日本</a:t>
            </a:r>
            <a:endParaRPr lang="zh-CN" altLang="en-US" sz="4000" b="1" dirty="0">
              <a:latin typeface="华文新魏" pitchFamily="2" charset="-122"/>
              <a:ea typeface="华文新魏" pitchFamily="2" charset="-122"/>
            </a:endParaRPr>
          </a:p>
        </p:txBody>
      </p:sp>
    </p:spTree>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4818"/>
                                        </p:tgtEl>
                                        <p:attrNameLst>
                                          <p:attrName>style.visibility</p:attrName>
                                        </p:attrNameLst>
                                      </p:cBhvr>
                                      <p:to>
                                        <p:strVal val="visible"/>
                                      </p:to>
                                    </p:set>
                                    <p:anim to="" calcmode="lin" valueType="num">
                                      <p:cBhvr>
                                        <p:cTn id="7" dur="1" fill="hold"/>
                                        <p:tgtEl>
                                          <p:spTgt spid="34818"/>
                                        </p:tgtEl>
                                      </p:cBhvr>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4819"/>
                                        </p:tgtEl>
                                        <p:attrNameLst>
                                          <p:attrName>style.visibility</p:attrName>
                                        </p:attrNameLst>
                                      </p:cBhvr>
                                      <p:to>
                                        <p:strVal val="visible"/>
                                      </p:to>
                                    </p:set>
                                    <p:anim calcmode="lin" valueType="num">
                                      <p:cBhvr additive="base">
                                        <p:cTn id="12" dur="2000" fill="hold"/>
                                        <p:tgtEl>
                                          <p:spTgt spid="34819"/>
                                        </p:tgtEl>
                                        <p:attrNameLst>
                                          <p:attrName>ppt_x</p:attrName>
                                        </p:attrNameLst>
                                      </p:cBhvr>
                                      <p:tavLst>
                                        <p:tav tm="0">
                                          <p:val>
                                            <p:strVal val="#ppt_x"/>
                                          </p:val>
                                        </p:tav>
                                        <p:tav tm="100000">
                                          <p:val>
                                            <p:strVal val="#ppt_x"/>
                                          </p:val>
                                        </p:tav>
                                      </p:tavLst>
                                    </p:anim>
                                    <p:anim calcmode="lin" valueType="num">
                                      <p:cBhvr additive="base">
                                        <p:cTn id="13" dur="2000" fill="hold"/>
                                        <p:tgtEl>
                                          <p:spTgt spid="348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23528" y="304800"/>
            <a:ext cx="8598222" cy="838200"/>
          </a:xfrm>
        </p:spPr>
        <p:txBody>
          <a:bodyPr/>
          <a:lstStyle/>
          <a:p>
            <a:pPr eaLnBrk="1" hangingPunct="1"/>
            <a:r>
              <a:rPr lang="zh-CN" altLang="en-US" b="1" dirty="0">
                <a:solidFill>
                  <a:schemeClr val="tx1"/>
                </a:solidFill>
                <a:ea typeface="华文行楷" pitchFamily="2" charset="-122"/>
              </a:rPr>
              <a:t>两条线索，三个基本问题</a:t>
            </a:r>
            <a:endParaRPr lang="zh-CN" altLang="en-US" b="1" dirty="0">
              <a:solidFill>
                <a:schemeClr val="tx1"/>
              </a:solidFill>
              <a:ea typeface="华文行楷" pitchFamily="2" charset="-122"/>
            </a:endParaRPr>
          </a:p>
        </p:txBody>
      </p:sp>
      <p:sp>
        <p:nvSpPr>
          <p:cNvPr id="11267" name="Rectangle 3"/>
          <p:cNvSpPr>
            <a:spLocks noGrp="1" noChangeArrowheads="1"/>
          </p:cNvSpPr>
          <p:nvPr>
            <p:ph sz="quarter" idx="1"/>
          </p:nvPr>
        </p:nvSpPr>
        <p:spPr>
          <a:xfrm>
            <a:off x="323528" y="1600200"/>
            <a:ext cx="8363272" cy="3052936"/>
          </a:xfrm>
          <a:solidFill>
            <a:schemeClr val="bg1"/>
          </a:solidFill>
        </p:spPr>
        <p:txBody>
          <a:bodyPr>
            <a:normAutofit/>
          </a:bodyPr>
          <a:lstStyle/>
          <a:p>
            <a:pPr eaLnBrk="1" hangingPunct="1">
              <a:lnSpc>
                <a:spcPct val="90000"/>
              </a:lnSpc>
            </a:pPr>
            <a:r>
              <a:rPr lang="zh-CN" altLang="en-US" b="1" dirty="0">
                <a:solidFill>
                  <a:srgbClr val="6600CC"/>
                </a:solidFill>
                <a:latin typeface="华文新魏" pitchFamily="2" charset="-122"/>
                <a:ea typeface="华文新魏" pitchFamily="2" charset="-122"/>
              </a:rPr>
              <a:t>两条基本线索</a:t>
            </a:r>
            <a:r>
              <a:rPr lang="en-US" altLang="zh-CN" b="1" dirty="0">
                <a:solidFill>
                  <a:srgbClr val="6600CC"/>
                </a:solidFill>
                <a:latin typeface="华文新魏" pitchFamily="2" charset="-122"/>
                <a:ea typeface="华文新魏" pitchFamily="2" charset="-122"/>
              </a:rPr>
              <a:t>----</a:t>
            </a:r>
            <a:endParaRPr lang="en-US" altLang="zh-CN" b="1" dirty="0">
              <a:solidFill>
                <a:srgbClr val="6600CC"/>
              </a:solidFill>
              <a:latin typeface="华文新魏" pitchFamily="2" charset="-122"/>
              <a:ea typeface="华文新魏" pitchFamily="2" charset="-122"/>
            </a:endParaRPr>
          </a:p>
          <a:p>
            <a:pPr lvl="1" eaLnBrk="1" hangingPunct="1">
              <a:lnSpc>
                <a:spcPct val="90000"/>
              </a:lnSpc>
            </a:pPr>
            <a:r>
              <a:rPr lang="zh-CN" altLang="en-US" b="1" dirty="0">
                <a:latin typeface="华文新魏" pitchFamily="2" charset="-122"/>
                <a:ea typeface="华文新魏" pitchFamily="2" charset="-122"/>
              </a:rPr>
              <a:t>资本</a:t>
            </a:r>
            <a:r>
              <a:rPr lang="en-US" altLang="zh-CN" b="1" dirty="0">
                <a:latin typeface="华文新魏" pitchFamily="2" charset="-122"/>
                <a:ea typeface="华文新魏" pitchFamily="2" charset="-122"/>
              </a:rPr>
              <a:t>-</a:t>
            </a:r>
            <a:r>
              <a:rPr lang="zh-CN" altLang="en-US" b="1" dirty="0">
                <a:latin typeface="华文新魏" pitchFamily="2" charset="-122"/>
                <a:ea typeface="华文新魏" pitchFamily="2" charset="-122"/>
              </a:rPr>
              <a:t>帝国主义</a:t>
            </a:r>
            <a:r>
              <a:rPr lang="zh-CN" altLang="en-US" b="1" dirty="0">
                <a:solidFill>
                  <a:srgbClr val="FF0000"/>
                </a:solidFill>
                <a:latin typeface="华文新魏" pitchFamily="2" charset="-122"/>
                <a:ea typeface="华文新魏" pitchFamily="2" charset="-122"/>
              </a:rPr>
              <a:t>侵略</a:t>
            </a:r>
            <a:r>
              <a:rPr lang="zh-CN" altLang="en-US" b="1" dirty="0">
                <a:latin typeface="华文新魏" pitchFamily="2" charset="-122"/>
                <a:ea typeface="华文新魏" pitchFamily="2" charset="-122"/>
              </a:rPr>
              <a:t>中国</a:t>
            </a:r>
            <a:endParaRPr lang="zh-CN" altLang="en-US" b="1" dirty="0">
              <a:latin typeface="华文新魏" pitchFamily="2" charset="-122"/>
              <a:ea typeface="华文新魏" pitchFamily="2" charset="-122"/>
            </a:endParaRPr>
          </a:p>
          <a:p>
            <a:pPr lvl="1" eaLnBrk="1" hangingPunct="1">
              <a:lnSpc>
                <a:spcPct val="90000"/>
              </a:lnSpc>
            </a:pPr>
            <a:r>
              <a:rPr lang="zh-CN" altLang="en-US" b="1" dirty="0">
                <a:latin typeface="华文新魏" pitchFamily="2" charset="-122"/>
                <a:ea typeface="华文新魏" pitchFamily="2" charset="-122"/>
              </a:rPr>
              <a:t>中国人民</a:t>
            </a:r>
            <a:r>
              <a:rPr lang="zh-CN" altLang="en-US" b="1" dirty="0">
                <a:solidFill>
                  <a:srgbClr val="FF0000"/>
                </a:solidFill>
                <a:latin typeface="华文新魏" pitchFamily="2" charset="-122"/>
                <a:ea typeface="华文新魏" pitchFamily="2" charset="-122"/>
              </a:rPr>
              <a:t>反</a:t>
            </a:r>
            <a:r>
              <a:rPr lang="zh-CN" altLang="en-US" b="1" dirty="0">
                <a:latin typeface="华文新魏" pitchFamily="2" charset="-122"/>
                <a:ea typeface="华文新魏" pitchFamily="2" charset="-122"/>
              </a:rPr>
              <a:t>抗</a:t>
            </a:r>
            <a:r>
              <a:rPr lang="zh-CN" altLang="en-US" b="1" dirty="0">
                <a:solidFill>
                  <a:srgbClr val="FF0000"/>
                </a:solidFill>
                <a:latin typeface="华文新魏" pitchFamily="2" charset="-122"/>
                <a:ea typeface="华文新魏" pitchFamily="2" charset="-122"/>
              </a:rPr>
              <a:t>侵略</a:t>
            </a:r>
            <a:r>
              <a:rPr lang="zh-CN" altLang="en-US" b="1" dirty="0">
                <a:latin typeface="华文新魏" pitchFamily="2" charset="-122"/>
                <a:ea typeface="华文新魏" pitchFamily="2" charset="-122"/>
              </a:rPr>
              <a:t>的斗争。</a:t>
            </a:r>
            <a:endParaRPr lang="zh-CN" altLang="en-US" b="1" dirty="0">
              <a:latin typeface="华文新魏" pitchFamily="2" charset="-122"/>
              <a:ea typeface="华文新魏" pitchFamily="2" charset="-122"/>
            </a:endParaRPr>
          </a:p>
          <a:p>
            <a:pPr eaLnBrk="1" hangingPunct="1">
              <a:lnSpc>
                <a:spcPct val="90000"/>
              </a:lnSpc>
            </a:pPr>
            <a:r>
              <a:rPr lang="zh-CN" altLang="en-US" b="1" dirty="0">
                <a:solidFill>
                  <a:srgbClr val="6600CC"/>
                </a:solidFill>
                <a:latin typeface="华文新魏" pitchFamily="2" charset="-122"/>
                <a:ea typeface="华文新魏" pitchFamily="2" charset="-122"/>
              </a:rPr>
              <a:t>三个基本问题</a:t>
            </a:r>
            <a:r>
              <a:rPr lang="en-US" altLang="zh-CN" b="1" dirty="0">
                <a:solidFill>
                  <a:srgbClr val="6600CC"/>
                </a:solidFill>
                <a:latin typeface="华文新魏" pitchFamily="2" charset="-122"/>
                <a:ea typeface="华文新魏" pitchFamily="2" charset="-122"/>
              </a:rPr>
              <a:t>----</a:t>
            </a:r>
            <a:endParaRPr lang="en-US" altLang="zh-CN" b="1" dirty="0">
              <a:solidFill>
                <a:srgbClr val="6600CC"/>
              </a:solidFill>
              <a:latin typeface="华文新魏" pitchFamily="2" charset="-122"/>
              <a:ea typeface="华文新魏" pitchFamily="2" charset="-122"/>
            </a:endParaRPr>
          </a:p>
          <a:p>
            <a:pPr lvl="1" eaLnBrk="1" hangingPunct="1">
              <a:lnSpc>
                <a:spcPct val="90000"/>
              </a:lnSpc>
            </a:pPr>
            <a:r>
              <a:rPr lang="zh-CN" altLang="en-US" b="1" dirty="0">
                <a:latin typeface="华文新魏" pitchFamily="2" charset="-122"/>
                <a:ea typeface="华文新魏" pitchFamily="2" charset="-122"/>
              </a:rPr>
              <a:t>资本</a:t>
            </a:r>
            <a:r>
              <a:rPr lang="en-US" altLang="zh-CN" b="1" dirty="0">
                <a:latin typeface="华文新魏" pitchFamily="2" charset="-122"/>
                <a:ea typeface="华文新魏" pitchFamily="2" charset="-122"/>
              </a:rPr>
              <a:t>-</a:t>
            </a:r>
            <a:r>
              <a:rPr lang="zh-CN" altLang="en-US" b="1" dirty="0">
                <a:latin typeface="华文新魏" pitchFamily="2" charset="-122"/>
                <a:ea typeface="华文新魏" pitchFamily="2" charset="-122"/>
              </a:rPr>
              <a:t>帝国主义侵略究竟给中国带来了什么？</a:t>
            </a:r>
            <a:endParaRPr lang="zh-CN" altLang="en-US" b="1" dirty="0">
              <a:latin typeface="华文新魏" pitchFamily="2" charset="-122"/>
              <a:ea typeface="华文新魏" pitchFamily="2" charset="-122"/>
            </a:endParaRPr>
          </a:p>
          <a:p>
            <a:pPr lvl="1" eaLnBrk="1" hangingPunct="1">
              <a:lnSpc>
                <a:spcPct val="90000"/>
              </a:lnSpc>
            </a:pPr>
            <a:r>
              <a:rPr lang="zh-CN" altLang="en-US" b="1" dirty="0">
                <a:latin typeface="华文新魏" pitchFamily="2" charset="-122"/>
                <a:ea typeface="华文新魏" pitchFamily="2" charset="-122"/>
              </a:rPr>
              <a:t>反侵略斗争的意义是什么？</a:t>
            </a:r>
            <a:endParaRPr lang="zh-CN" altLang="en-US" b="1" dirty="0">
              <a:latin typeface="华文新魏" pitchFamily="2" charset="-122"/>
              <a:ea typeface="华文新魏" pitchFamily="2" charset="-122"/>
            </a:endParaRPr>
          </a:p>
          <a:p>
            <a:pPr lvl="1" eaLnBrk="1" hangingPunct="1">
              <a:lnSpc>
                <a:spcPct val="90000"/>
              </a:lnSpc>
            </a:pPr>
            <a:r>
              <a:rPr lang="zh-CN" altLang="en-US" b="1" dirty="0">
                <a:latin typeface="华文新魏" pitchFamily="2" charset="-122"/>
                <a:ea typeface="华文新魏" pitchFamily="2" charset="-122"/>
              </a:rPr>
              <a:t>中国人民反侵略斗争失败的原因是什么？</a:t>
            </a:r>
            <a:endParaRPr lang="zh-CN" altLang="en-US" b="1" dirty="0">
              <a:latin typeface="华文新魏" pitchFamily="2" charset="-122"/>
              <a:ea typeface="华文新魏"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5076056" y="692696"/>
            <a:ext cx="3875856" cy="4893647"/>
          </a:xfrm>
          <a:prstGeom prst="rect">
            <a:avLst/>
          </a:prstGeom>
          <a:solidFill>
            <a:schemeClr val="bg1"/>
          </a:solidFill>
          <a:ln w="9525">
            <a:noFill/>
            <a:miter lim="800000"/>
          </a:ln>
        </p:spPr>
        <p:txBody>
          <a:bodyPr wrap="square">
            <a:spAutoFit/>
          </a:bodyPr>
          <a:lstStyle/>
          <a:p>
            <a:r>
              <a:rPr lang="zh-CN" altLang="en-US" sz="2400" b="1" dirty="0">
                <a:solidFill>
                  <a:srgbClr val="FF0000"/>
                </a:solidFill>
                <a:latin typeface="华文新魏" pitchFamily="2" charset="-122"/>
                <a:ea typeface="华文新魏" pitchFamily="2" charset="-122"/>
              </a:rPr>
              <a:t>北极熊</a:t>
            </a:r>
            <a:r>
              <a:rPr lang="zh-CN" altLang="en-US" sz="2400" b="1" dirty="0">
                <a:latin typeface="华文新魏" pitchFamily="2" charset="-122"/>
                <a:ea typeface="华文新魏" pitchFamily="2" charset="-122"/>
              </a:rPr>
              <a:t>代表俄国，将长城以北和新疆作为其势力范围；</a:t>
            </a:r>
            <a:r>
              <a:rPr lang="zh-CN" altLang="en-US" sz="2400" b="1" dirty="0">
                <a:solidFill>
                  <a:srgbClr val="FF0000"/>
                </a:solidFill>
                <a:latin typeface="华文新魏" pitchFamily="2" charset="-122"/>
                <a:ea typeface="华文新魏" pitchFamily="2" charset="-122"/>
              </a:rPr>
              <a:t>老虎</a:t>
            </a:r>
            <a:r>
              <a:rPr lang="zh-CN" altLang="en-US" sz="2400" b="1" dirty="0">
                <a:latin typeface="华文新魏" pitchFamily="2" charset="-122"/>
                <a:ea typeface="华文新魏" pitchFamily="2" charset="-122"/>
              </a:rPr>
              <a:t>代表英国，将长江流域作为势力范围；德国象一条</a:t>
            </a:r>
            <a:r>
              <a:rPr lang="zh-CN" altLang="en-US" sz="2400" b="1" dirty="0">
                <a:solidFill>
                  <a:srgbClr val="FF0000"/>
                </a:solidFill>
                <a:latin typeface="华文新魏" pitchFamily="2" charset="-122"/>
                <a:ea typeface="华文新魏" pitchFamily="2" charset="-122"/>
              </a:rPr>
              <a:t>毒蛇</a:t>
            </a:r>
            <a:r>
              <a:rPr lang="zh-CN" altLang="en-US" sz="2400" b="1" dirty="0">
                <a:latin typeface="华文新魏" pitchFamily="2" charset="-122"/>
                <a:ea typeface="华文新魏" pitchFamily="2" charset="-122"/>
              </a:rPr>
              <a:t>把山东紧紧缠住；</a:t>
            </a:r>
            <a:r>
              <a:rPr lang="zh-CN" altLang="en-US" sz="2400" b="1" dirty="0">
                <a:solidFill>
                  <a:srgbClr val="FF0000"/>
                </a:solidFill>
                <a:latin typeface="华文新魏" pitchFamily="2" charset="-122"/>
                <a:ea typeface="华文新魏" pitchFamily="2" charset="-122"/>
              </a:rPr>
              <a:t>青蛙</a:t>
            </a:r>
            <a:r>
              <a:rPr lang="zh-CN" altLang="en-US" sz="2400" b="1" dirty="0">
                <a:latin typeface="华文新魏" pitchFamily="2" charset="-122"/>
                <a:ea typeface="华文新魏" pitchFamily="2" charset="-122"/>
              </a:rPr>
              <a:t>代表法国，将两广、云南作为其势力范围；</a:t>
            </a:r>
            <a:r>
              <a:rPr lang="zh-CN" altLang="en-US" sz="2400" b="1" dirty="0">
                <a:solidFill>
                  <a:srgbClr val="FF0000"/>
                </a:solidFill>
                <a:latin typeface="华文新魏" pitchFamily="2" charset="-122"/>
                <a:ea typeface="华文新魏" pitchFamily="2" charset="-122"/>
              </a:rPr>
              <a:t>小太阳</a:t>
            </a:r>
            <a:r>
              <a:rPr lang="zh-CN" altLang="en-US" sz="2400" b="1" dirty="0">
                <a:latin typeface="华文新魏" pitchFamily="2" charset="-122"/>
                <a:ea typeface="华文新魏" pitchFamily="2" charset="-122"/>
              </a:rPr>
              <a:t>代表日本，把福建作为其势力范围。图的东南部还有一只</a:t>
            </a:r>
            <a:r>
              <a:rPr lang="zh-CN" altLang="en-US" sz="2400" b="1" dirty="0">
                <a:solidFill>
                  <a:srgbClr val="FF0000"/>
                </a:solidFill>
                <a:latin typeface="华文新魏" pitchFamily="2" charset="-122"/>
                <a:ea typeface="华文新魏" pitchFamily="2" charset="-122"/>
              </a:rPr>
              <a:t>秃鹰</a:t>
            </a:r>
            <a:r>
              <a:rPr lang="zh-CN" altLang="en-US" sz="2400" b="1" dirty="0">
                <a:latin typeface="华文新魏" pitchFamily="2" charset="-122"/>
                <a:ea typeface="华文新魏" pitchFamily="2" charset="-122"/>
              </a:rPr>
              <a:t>正向中国飞来，它代表美国，是列强瓜分中国的“迟到者”，但它不会善罢甘休，而是另有企图和阴谋</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a:t>
            </a:r>
            <a:endParaRPr lang="zh-CN" altLang="en-US" sz="2400" b="1" dirty="0">
              <a:latin typeface="华文新魏" pitchFamily="2" charset="-122"/>
              <a:ea typeface="华文新魏" pitchFamily="2" charset="-122"/>
            </a:endParaRPr>
          </a:p>
        </p:txBody>
      </p:sp>
      <p:grpSp>
        <p:nvGrpSpPr>
          <p:cNvPr id="9" name="组合 8"/>
          <p:cNvGrpSpPr/>
          <p:nvPr/>
        </p:nvGrpSpPr>
        <p:grpSpPr>
          <a:xfrm>
            <a:off x="323528" y="332656"/>
            <a:ext cx="4536504" cy="6149114"/>
            <a:chOff x="323528" y="332656"/>
            <a:chExt cx="4536504" cy="6149114"/>
          </a:xfrm>
        </p:grpSpPr>
        <p:pic>
          <p:nvPicPr>
            <p:cNvPr id="7" name="图片 2"/>
            <p:cNvPicPr>
              <a:picLocks noChangeAspect="1" noChangeArrowheads="1"/>
            </p:cNvPicPr>
            <p:nvPr/>
          </p:nvPicPr>
          <p:blipFill>
            <a:blip r:embed="rId1" cstate="print"/>
            <a:srcRect/>
            <a:stretch>
              <a:fillRect/>
            </a:stretch>
          </p:blipFill>
          <p:spPr bwMode="auto">
            <a:xfrm>
              <a:off x="323528" y="332656"/>
              <a:ext cx="4536504" cy="5317133"/>
            </a:xfrm>
            <a:prstGeom prst="rect">
              <a:avLst/>
            </a:prstGeom>
            <a:noFill/>
            <a:ln w="9525">
              <a:noFill/>
              <a:miter lim="800000"/>
              <a:headEnd/>
              <a:tailEnd/>
            </a:ln>
          </p:spPr>
        </p:pic>
        <p:sp>
          <p:nvSpPr>
            <p:cNvPr id="8" name="内容占位符 2"/>
            <p:cNvSpPr txBox="1"/>
            <p:nvPr/>
          </p:nvSpPr>
          <p:spPr>
            <a:xfrm>
              <a:off x="785786" y="5715016"/>
              <a:ext cx="3749040" cy="766754"/>
            </a:xfrm>
            <a:prstGeom prst="rect">
              <a:avLst/>
            </a:prstGeom>
          </p:spPr>
          <p:txBody>
            <a:bodyPr>
              <a:normAutofit fontScale="92500" lnSpcReduction="100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defRPr/>
              </a:pPr>
              <a:r>
                <a:rPr kumimoji="0" lang="zh-CN" altLang="en-US" sz="1600" b="1" i="0" u="none" strike="noStrike" kern="1200" cap="none" spc="0" normalizeH="0" baseline="0" noProof="0" dirty="0">
                  <a:ln>
                    <a:noFill/>
                  </a:ln>
                  <a:solidFill>
                    <a:schemeClr val="tx1"/>
                  </a:solidFill>
                  <a:effectLst/>
                  <a:uLnTx/>
                  <a:uFillTx/>
                  <a:latin typeface="+mn-ea"/>
                  <a:ea typeface="+mn-ea"/>
                  <a:cs typeface="+mn-ea"/>
                  <a:sym typeface="+mn-lt"/>
                </a:rPr>
                <a:t>谢缵泰先生于</a:t>
              </a:r>
              <a:r>
                <a:rPr kumimoji="0" lang="en-US" altLang="zh-CN" sz="1600" b="1" i="0" u="none" strike="noStrike" kern="1200" cap="none" spc="0" normalizeH="0" baseline="0" noProof="0" dirty="0">
                  <a:ln>
                    <a:noFill/>
                  </a:ln>
                  <a:solidFill>
                    <a:schemeClr val="tx1"/>
                  </a:solidFill>
                  <a:effectLst/>
                  <a:uLnTx/>
                  <a:uFillTx/>
                  <a:latin typeface="+mn-ea"/>
                  <a:ea typeface="+mn-ea"/>
                  <a:cs typeface="+mn-ea"/>
                  <a:sym typeface="+mn-lt"/>
                </a:rPr>
                <a:t>1898</a:t>
              </a:r>
              <a:r>
                <a:rPr kumimoji="0" lang="zh-CN" altLang="en-US" sz="1600" b="1" i="0" u="none" strike="noStrike" kern="1200" cap="none" spc="0" normalizeH="0" baseline="0" noProof="0" dirty="0">
                  <a:ln>
                    <a:noFill/>
                  </a:ln>
                  <a:solidFill>
                    <a:schemeClr val="tx1"/>
                  </a:solidFill>
                  <a:effectLst/>
                  <a:uLnTx/>
                  <a:uFillTx/>
                  <a:latin typeface="+mn-ea"/>
                  <a:ea typeface="+mn-ea"/>
                  <a:cs typeface="+mn-ea"/>
                  <a:sym typeface="+mn-lt"/>
                </a:rPr>
                <a:t>年发表的一幅漫画，生动地展现了帝国主义瓜分中国的历史。原件藏于美国国立档案馆。</a:t>
              </a:r>
              <a:endParaRPr kumimoji="0" lang="zh-CN" altLang="en-US" sz="1600" b="1" i="0" u="none" strike="noStrike" kern="1200" cap="none" spc="0" normalizeH="0" baseline="0" noProof="0" dirty="0">
                <a:ln>
                  <a:noFill/>
                </a:ln>
                <a:solidFill>
                  <a:schemeClr val="tx1"/>
                </a:solidFill>
                <a:effectLst/>
                <a:uLnTx/>
                <a:uFillTx/>
                <a:latin typeface="+mn-lt"/>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35843"/>
                                        </p:tgtEl>
                                        <p:attrNameLst>
                                          <p:attrName>style.visibility</p:attrName>
                                        </p:attrNameLst>
                                      </p:cBhvr>
                                      <p:to>
                                        <p:strVal val="visible"/>
                                      </p:to>
                                    </p:set>
                                    <p:animEffect transition="in" filter="box(in)">
                                      <p:cBhvr>
                                        <p:cTn id="7" dur="500"/>
                                        <p:tgtEl>
                                          <p:spTgt spid="35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ChangeArrowheads="1"/>
          </p:cNvSpPr>
          <p:nvPr/>
        </p:nvSpPr>
        <p:spPr bwMode="auto">
          <a:xfrm>
            <a:off x="5076056" y="3573016"/>
            <a:ext cx="3758952" cy="1938992"/>
          </a:xfrm>
          <a:prstGeom prst="rect">
            <a:avLst/>
          </a:prstGeom>
          <a:noFill/>
          <a:ln w="9525">
            <a:noFill/>
            <a:miter lim="800000"/>
          </a:ln>
        </p:spPr>
        <p:txBody>
          <a:bodyPr wrap="square">
            <a:spAutoFit/>
          </a:bodyPr>
          <a:lstStyle/>
          <a:p>
            <a:r>
              <a:rPr lang="zh-CN" altLang="en-US" sz="2400" b="1" dirty="0">
                <a:solidFill>
                  <a:srgbClr val="FF0000"/>
                </a:solidFill>
              </a:rPr>
              <a:t>提问： </a:t>
            </a:r>
            <a:r>
              <a:rPr lang="zh-CN" altLang="en-US" sz="2400" b="1" dirty="0"/>
              <a:t>“</a:t>
            </a:r>
            <a:r>
              <a:rPr lang="zh-CN" altLang="en-US" sz="2400" b="1" dirty="0">
                <a:latin typeface="华文新魏" pitchFamily="2" charset="-122"/>
              </a:rPr>
              <a:t>蛙为什么没有头？</a:t>
            </a:r>
            <a:r>
              <a:rPr lang="zh-CN" altLang="en-US" sz="2400" b="1" dirty="0"/>
              <a:t>”</a:t>
            </a:r>
            <a:endParaRPr lang="zh-CN" altLang="en-US" sz="2400" b="1" dirty="0">
              <a:latin typeface="华文新魏" pitchFamily="2" charset="-122"/>
            </a:endParaRPr>
          </a:p>
          <a:p>
            <a:r>
              <a:rPr lang="zh-CN" altLang="en-US" sz="2400" b="1" dirty="0"/>
              <a:t>“</a:t>
            </a:r>
            <a:r>
              <a:rPr lang="zh-CN" altLang="en-US" sz="2400" b="1" dirty="0">
                <a:latin typeface="华文新魏" pitchFamily="2" charset="-122"/>
              </a:rPr>
              <a:t>老鹰为什么来晚？</a:t>
            </a:r>
            <a:r>
              <a:rPr lang="zh-CN" altLang="en-US" sz="2400" b="1" dirty="0"/>
              <a:t>”</a:t>
            </a:r>
            <a:endParaRPr lang="zh-CN" altLang="en-US" sz="2400" b="1" dirty="0">
              <a:latin typeface="华文新魏" pitchFamily="2" charset="-122"/>
            </a:endParaRPr>
          </a:p>
          <a:p>
            <a:r>
              <a:rPr lang="zh-CN" altLang="en-US" sz="2400" b="1" dirty="0"/>
              <a:t>“</a:t>
            </a:r>
            <a:r>
              <a:rPr lang="zh-CN" altLang="en-US" sz="2400" b="1" dirty="0">
                <a:latin typeface="华文新魏" pitchFamily="2" charset="-122"/>
              </a:rPr>
              <a:t>太阳的光芒为何分布不均？</a:t>
            </a:r>
            <a:r>
              <a:rPr lang="zh-CN" altLang="en-US" sz="2400" b="1" dirty="0"/>
              <a:t>”</a:t>
            </a:r>
            <a:r>
              <a:rPr lang="zh-CN" altLang="en-US" sz="2400" dirty="0">
                <a:latin typeface="华文新魏" pitchFamily="2" charset="-122"/>
              </a:rPr>
              <a:t> </a:t>
            </a:r>
            <a:endParaRPr lang="zh-CN" altLang="en-US" sz="2400" dirty="0">
              <a:latin typeface="华文新魏" pitchFamily="2" charset="-122"/>
            </a:endParaRPr>
          </a:p>
        </p:txBody>
      </p:sp>
      <p:sp>
        <p:nvSpPr>
          <p:cNvPr id="40965" name="Rectangle 5"/>
          <p:cNvSpPr>
            <a:spLocks noChangeArrowheads="1"/>
          </p:cNvSpPr>
          <p:nvPr/>
        </p:nvSpPr>
        <p:spPr bwMode="auto">
          <a:xfrm>
            <a:off x="5257800" y="533400"/>
            <a:ext cx="3505200" cy="2209800"/>
          </a:xfrm>
          <a:prstGeom prst="rect">
            <a:avLst/>
          </a:prstGeom>
          <a:noFill/>
          <a:ln w="9525">
            <a:noFill/>
            <a:miter lim="800000"/>
          </a:ln>
        </p:spPr>
        <p:txBody>
          <a:bodyPr>
            <a:spAutoFit/>
          </a:bodyPr>
          <a:lstStyle/>
          <a:p>
            <a:pPr>
              <a:spcBef>
                <a:spcPct val="20000"/>
              </a:spcBef>
              <a:buClr>
                <a:schemeClr val="accent1"/>
              </a:buClr>
              <a:buSzPct val="65000"/>
              <a:buFont typeface="Wingdings" panose="05000000000000000000" pitchFamily="2" charset="2"/>
              <a:buChar char="n"/>
            </a:pPr>
            <a:r>
              <a:rPr lang="zh-CN" altLang="en-US" sz="2400" b="1">
                <a:latin typeface="华文新魏" pitchFamily="2" charset="-122"/>
              </a:rPr>
              <a:t>沉沉酣睡我中华，</a:t>
            </a:r>
            <a:endParaRPr lang="zh-CN" altLang="en-US" sz="2400" b="1">
              <a:latin typeface="华文新魏" pitchFamily="2" charset="-122"/>
            </a:endParaRPr>
          </a:p>
          <a:p>
            <a:pPr>
              <a:spcBef>
                <a:spcPct val="20000"/>
              </a:spcBef>
              <a:buClr>
                <a:schemeClr val="accent1"/>
              </a:buClr>
              <a:buSzPct val="65000"/>
              <a:buFont typeface="Wingdings" panose="05000000000000000000" pitchFamily="2" charset="2"/>
              <a:buChar char="n"/>
            </a:pPr>
            <a:r>
              <a:rPr lang="zh-CN" altLang="en-US" sz="2400" b="1">
                <a:latin typeface="华文新魏" pitchFamily="2" charset="-122"/>
              </a:rPr>
              <a:t>哪知爱国即爱家？</a:t>
            </a:r>
            <a:endParaRPr lang="zh-CN" altLang="en-US" sz="2400" b="1">
              <a:latin typeface="华文新魏" pitchFamily="2" charset="-122"/>
            </a:endParaRPr>
          </a:p>
          <a:p>
            <a:pPr>
              <a:spcBef>
                <a:spcPct val="20000"/>
              </a:spcBef>
              <a:buClr>
                <a:schemeClr val="accent1"/>
              </a:buClr>
              <a:buSzPct val="65000"/>
              <a:buFont typeface="Wingdings" panose="05000000000000000000" pitchFamily="2" charset="2"/>
              <a:buChar char="n"/>
            </a:pPr>
            <a:r>
              <a:rPr lang="zh-CN" altLang="en-US" sz="2400" b="1">
                <a:latin typeface="华文新魏" pitchFamily="2" charset="-122"/>
              </a:rPr>
              <a:t>国民知醒宜今醒，</a:t>
            </a:r>
            <a:endParaRPr lang="zh-CN" altLang="en-US" sz="2400" b="1">
              <a:latin typeface="华文新魏" pitchFamily="2" charset="-122"/>
            </a:endParaRPr>
          </a:p>
          <a:p>
            <a:pPr>
              <a:spcBef>
                <a:spcPct val="20000"/>
              </a:spcBef>
              <a:buClr>
                <a:schemeClr val="accent1"/>
              </a:buClr>
              <a:buSzPct val="65000"/>
              <a:buFont typeface="Wingdings" panose="05000000000000000000" pitchFamily="2" charset="2"/>
              <a:buChar char="n"/>
            </a:pPr>
            <a:r>
              <a:rPr lang="zh-CN" altLang="en-US" sz="2400" b="1">
                <a:latin typeface="华文新魏" pitchFamily="2" charset="-122"/>
              </a:rPr>
              <a:t>莫待土分裂似瓜。</a:t>
            </a:r>
            <a:endParaRPr lang="zh-CN" altLang="en-US" sz="2400" b="1">
              <a:latin typeface="华文新魏" pitchFamily="2" charset="-122"/>
            </a:endParaRPr>
          </a:p>
          <a:p>
            <a:pPr>
              <a:spcBef>
                <a:spcPct val="20000"/>
              </a:spcBef>
              <a:buClr>
                <a:schemeClr val="accent1"/>
              </a:buClr>
              <a:buSzPct val="65000"/>
              <a:buFont typeface="Wingdings" panose="05000000000000000000" pitchFamily="2" charset="2"/>
              <a:buChar char="n"/>
            </a:pPr>
            <a:r>
              <a:rPr lang="zh-CN" altLang="en-US" sz="2400" b="1">
                <a:latin typeface="华文新魏" pitchFamily="2" charset="-122"/>
              </a:rPr>
              <a:t>        </a:t>
            </a:r>
            <a:r>
              <a:rPr lang="en-US" altLang="zh-CN" sz="2400" b="1"/>
              <a:t>——</a:t>
            </a:r>
            <a:r>
              <a:rPr lang="zh-CN" altLang="en-US" sz="2400" b="1">
                <a:latin typeface="华文新魏" pitchFamily="2" charset="-122"/>
              </a:rPr>
              <a:t>黄遵宪 </a:t>
            </a:r>
            <a:endParaRPr lang="zh-CN" altLang="en-US" sz="2400" b="1">
              <a:latin typeface="华文新魏" pitchFamily="2" charset="-122"/>
            </a:endParaRPr>
          </a:p>
        </p:txBody>
      </p:sp>
      <p:sp>
        <p:nvSpPr>
          <p:cNvPr id="6" name="文本框 5"/>
          <p:cNvSpPr txBox="1">
            <a:spLocks noChangeArrowheads="1"/>
          </p:cNvSpPr>
          <p:nvPr/>
        </p:nvSpPr>
        <p:spPr bwMode="auto">
          <a:xfrm>
            <a:off x="251520" y="5368979"/>
            <a:ext cx="4608512" cy="4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lgn="just">
              <a:lnSpc>
                <a:spcPts val="3000"/>
              </a:lnSpc>
              <a:defRPr/>
            </a:pPr>
            <a:endParaRPr lang="zh-CN" altLang="en-US" sz="1200" b="0" dirty="0">
              <a:solidFill>
                <a:schemeClr val="tx1"/>
              </a:solidFill>
              <a:latin typeface="+mn-ea"/>
              <a:ea typeface="+mn-ea"/>
              <a:cs typeface="+mn-ea"/>
              <a:sym typeface="+mn-lt"/>
            </a:endParaRPr>
          </a:p>
        </p:txBody>
      </p:sp>
      <p:grpSp>
        <p:nvGrpSpPr>
          <p:cNvPr id="10" name="组合 9"/>
          <p:cNvGrpSpPr/>
          <p:nvPr/>
        </p:nvGrpSpPr>
        <p:grpSpPr>
          <a:xfrm>
            <a:off x="323528" y="260648"/>
            <a:ext cx="4536504" cy="6006808"/>
            <a:chOff x="323528" y="260648"/>
            <a:chExt cx="4536504" cy="6006808"/>
          </a:xfrm>
        </p:grpSpPr>
        <p:pic>
          <p:nvPicPr>
            <p:cNvPr id="8" name="图片 2"/>
            <p:cNvPicPr>
              <a:picLocks noChangeAspect="1" noChangeArrowheads="1"/>
            </p:cNvPicPr>
            <p:nvPr/>
          </p:nvPicPr>
          <p:blipFill>
            <a:blip r:embed="rId1" cstate="print"/>
            <a:srcRect/>
            <a:stretch>
              <a:fillRect/>
            </a:stretch>
          </p:blipFill>
          <p:spPr bwMode="auto">
            <a:xfrm>
              <a:off x="323528" y="260648"/>
              <a:ext cx="4536504" cy="5238939"/>
            </a:xfrm>
            <a:prstGeom prst="rect">
              <a:avLst/>
            </a:prstGeom>
            <a:noFill/>
            <a:ln w="9525">
              <a:noFill/>
              <a:miter lim="800000"/>
              <a:headEnd/>
              <a:tailEnd/>
            </a:ln>
          </p:spPr>
        </p:pic>
        <p:sp>
          <p:nvSpPr>
            <p:cNvPr id="7" name="内容占位符 2"/>
            <p:cNvSpPr txBox="1"/>
            <p:nvPr/>
          </p:nvSpPr>
          <p:spPr>
            <a:xfrm>
              <a:off x="785786" y="5500702"/>
              <a:ext cx="3749040" cy="766754"/>
            </a:xfrm>
            <a:prstGeom prst="rect">
              <a:avLst/>
            </a:prstGeom>
          </p:spPr>
          <p:txBody>
            <a:bodyPr>
              <a:normAutofit fontScale="92500" lnSpcReduction="100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defRPr/>
              </a:pPr>
              <a:r>
                <a:rPr kumimoji="0" lang="zh-CN" altLang="en-US" sz="1600" b="1" i="0" u="none" strike="noStrike" kern="1200" cap="none" spc="0" normalizeH="0" baseline="0" noProof="0" dirty="0">
                  <a:ln>
                    <a:noFill/>
                  </a:ln>
                  <a:solidFill>
                    <a:schemeClr val="tx1"/>
                  </a:solidFill>
                  <a:effectLst/>
                  <a:uLnTx/>
                  <a:uFillTx/>
                  <a:latin typeface="+mn-ea"/>
                  <a:ea typeface="+mn-ea"/>
                  <a:cs typeface="+mn-ea"/>
                  <a:sym typeface="+mn-lt"/>
                </a:rPr>
                <a:t>谢缵泰先生于</a:t>
              </a:r>
              <a:r>
                <a:rPr kumimoji="0" lang="en-US" altLang="zh-CN" sz="1600" b="1" i="0" u="none" strike="noStrike" kern="1200" cap="none" spc="0" normalizeH="0" baseline="0" noProof="0" dirty="0">
                  <a:ln>
                    <a:noFill/>
                  </a:ln>
                  <a:solidFill>
                    <a:schemeClr val="tx1"/>
                  </a:solidFill>
                  <a:effectLst/>
                  <a:uLnTx/>
                  <a:uFillTx/>
                  <a:latin typeface="+mn-ea"/>
                  <a:ea typeface="+mn-ea"/>
                  <a:cs typeface="+mn-ea"/>
                  <a:sym typeface="+mn-lt"/>
                </a:rPr>
                <a:t>1898</a:t>
              </a:r>
              <a:r>
                <a:rPr kumimoji="0" lang="zh-CN" altLang="en-US" sz="1600" b="1" i="0" u="none" strike="noStrike" kern="1200" cap="none" spc="0" normalizeH="0" baseline="0" noProof="0" dirty="0">
                  <a:ln>
                    <a:noFill/>
                  </a:ln>
                  <a:solidFill>
                    <a:schemeClr val="tx1"/>
                  </a:solidFill>
                  <a:effectLst/>
                  <a:uLnTx/>
                  <a:uFillTx/>
                  <a:latin typeface="+mn-ea"/>
                  <a:ea typeface="+mn-ea"/>
                  <a:cs typeface="+mn-ea"/>
                  <a:sym typeface="+mn-lt"/>
                </a:rPr>
                <a:t>年发表的一幅漫画，生动地展现了帝国主义瓜分中国的历史。原件藏于美国国立档案馆。</a:t>
              </a:r>
              <a:endParaRPr kumimoji="0" lang="zh-CN" altLang="en-US" sz="1600" b="1" i="0" u="none" strike="noStrike" kern="1200" cap="none" spc="0" normalizeH="0" baseline="0" noProof="0" dirty="0">
                <a:ln>
                  <a:noFill/>
                </a:ln>
                <a:solidFill>
                  <a:schemeClr val="tx1"/>
                </a:solidFill>
                <a:effectLst/>
                <a:uLnTx/>
                <a:uFillTx/>
                <a:latin typeface="+mn-lt"/>
                <a:ea typeface="+mn-ea"/>
                <a:cs typeface="+mn-cs"/>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395536" y="260648"/>
            <a:ext cx="5688632" cy="769441"/>
          </a:xfrm>
          <a:prstGeom prst="rect">
            <a:avLst/>
          </a:prstGeom>
          <a:noFill/>
          <a:ln w="9525">
            <a:noFill/>
            <a:miter lim="800000"/>
          </a:ln>
        </p:spPr>
        <p:txBody>
          <a:bodyPr wrap="square">
            <a:spAutoFit/>
          </a:bodyPr>
          <a:lstStyle/>
          <a:p>
            <a:pPr>
              <a:spcBef>
                <a:spcPct val="50000"/>
              </a:spcBef>
            </a:pPr>
            <a:r>
              <a:rPr lang="zh-CN" altLang="en-US" sz="4400" b="1" dirty="0">
                <a:latin typeface="+mj-ea"/>
                <a:ea typeface="+mj-ea"/>
              </a:rPr>
              <a:t>知识拓展</a:t>
            </a:r>
            <a:r>
              <a:rPr lang="en-US" altLang="zh-CN" sz="4400" b="1" dirty="0">
                <a:latin typeface="+mj-ea"/>
                <a:ea typeface="+mj-ea"/>
              </a:rPr>
              <a:t>----</a:t>
            </a:r>
            <a:r>
              <a:rPr lang="zh-CN" altLang="en-US" sz="4400" b="1" dirty="0">
                <a:latin typeface="+mj-ea"/>
                <a:ea typeface="+mj-ea"/>
              </a:rPr>
              <a:t>七子之歌</a:t>
            </a:r>
            <a:endParaRPr lang="zh-CN" altLang="en-US" sz="4400" b="1" dirty="0">
              <a:latin typeface="+mj-ea"/>
              <a:ea typeface="+mj-ea"/>
            </a:endParaRPr>
          </a:p>
        </p:txBody>
      </p:sp>
      <p:pic>
        <p:nvPicPr>
          <p:cNvPr id="41988" name="Picture 4" descr="0e655ca74f89f686d043586a">
            <a:hlinkClick r:id="rId1"/>
          </p:cNvPr>
          <p:cNvPicPr>
            <a:picLocks noChangeAspect="1" noChangeArrowheads="1"/>
          </p:cNvPicPr>
          <p:nvPr/>
        </p:nvPicPr>
        <p:blipFill>
          <a:blip r:embed="rId2" cstate="print"/>
          <a:srcRect/>
          <a:stretch>
            <a:fillRect/>
          </a:stretch>
        </p:blipFill>
        <p:spPr bwMode="auto">
          <a:xfrm>
            <a:off x="5940152" y="1844824"/>
            <a:ext cx="2971800" cy="2133600"/>
          </a:xfrm>
          <a:prstGeom prst="rect">
            <a:avLst/>
          </a:prstGeom>
          <a:noFill/>
          <a:ln w="9525">
            <a:noFill/>
            <a:miter lim="800000"/>
            <a:headEnd/>
            <a:tailEnd/>
          </a:ln>
        </p:spPr>
      </p:pic>
      <p:sp>
        <p:nvSpPr>
          <p:cNvPr id="41989" name="Rectangle 5"/>
          <p:cNvSpPr>
            <a:spLocks noChangeArrowheads="1"/>
          </p:cNvSpPr>
          <p:nvPr/>
        </p:nvSpPr>
        <p:spPr bwMode="auto">
          <a:xfrm>
            <a:off x="539552" y="1447800"/>
            <a:ext cx="5175448" cy="4530725"/>
          </a:xfrm>
          <a:prstGeom prst="rect">
            <a:avLst/>
          </a:prstGeom>
          <a:noFill/>
          <a:ln w="9525">
            <a:noFill/>
            <a:miter lim="800000"/>
          </a:ln>
        </p:spPr>
        <p:txBody>
          <a:bodyPr/>
          <a:lstStyle/>
          <a:p>
            <a:pPr marL="342900" indent="-342900">
              <a:lnSpc>
                <a:spcPct val="90000"/>
              </a:lnSpc>
              <a:spcBef>
                <a:spcPct val="20000"/>
              </a:spcBef>
              <a:buClr>
                <a:schemeClr val="accent1"/>
              </a:buClr>
              <a:buSzPct val="65000"/>
              <a:buFont typeface="Wingdings" panose="05000000000000000000" pitchFamily="2" charset="2"/>
              <a:buChar char="n"/>
            </a:pPr>
            <a:r>
              <a:rPr lang="en-US" altLang="zh-CN" sz="2400" b="1" dirty="0">
                <a:latin typeface="华文新魏" pitchFamily="2" charset="-122"/>
                <a:ea typeface="华文新魏" pitchFamily="2" charset="-122"/>
              </a:rPr>
              <a:t>《</a:t>
            </a:r>
            <a:r>
              <a:rPr lang="zh-CN" altLang="en-US" sz="2400" b="1" dirty="0">
                <a:solidFill>
                  <a:srgbClr val="FF0000"/>
                </a:solidFill>
                <a:latin typeface="华文新魏" pitchFamily="2" charset="-122"/>
                <a:ea typeface="华文新魏" pitchFamily="2" charset="-122"/>
                <a:hlinkClick r:id="rId3"/>
              </a:rPr>
              <a:t>七子</a:t>
            </a:r>
            <a:r>
              <a:rPr lang="zh-CN" altLang="en-US" sz="2400" b="1" dirty="0">
                <a:latin typeface="华文新魏" pitchFamily="2" charset="-122"/>
                <a:ea typeface="华文新魏" pitchFamily="2" charset="-122"/>
              </a:rPr>
              <a:t>之歌</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是</a:t>
            </a:r>
            <a:r>
              <a:rPr lang="zh-CN" altLang="en-US" sz="2400" b="1" dirty="0">
                <a:solidFill>
                  <a:srgbClr val="FF0000"/>
                </a:solidFill>
                <a:latin typeface="华文新魏" pitchFamily="2" charset="-122"/>
                <a:ea typeface="华文新魏" pitchFamily="2" charset="-122"/>
                <a:hlinkClick r:id="rId4"/>
              </a:rPr>
              <a:t>闻一多</a:t>
            </a:r>
            <a:r>
              <a:rPr lang="zh-CN" altLang="en-US" sz="2400" b="1" dirty="0">
                <a:latin typeface="华文新魏" pitchFamily="2" charset="-122"/>
                <a:ea typeface="华文新魏" pitchFamily="2" charset="-122"/>
              </a:rPr>
              <a:t>于</a:t>
            </a:r>
            <a:r>
              <a:rPr lang="en-US" altLang="zh-CN" sz="2400" b="1" dirty="0">
                <a:latin typeface="华文新魏" pitchFamily="2" charset="-122"/>
                <a:ea typeface="华文新魏" pitchFamily="2" charset="-122"/>
              </a:rPr>
              <a:t>1925</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3</a:t>
            </a:r>
            <a:r>
              <a:rPr lang="zh-CN" altLang="en-US" sz="2400" b="1" dirty="0">
                <a:latin typeface="华文新魏" pitchFamily="2" charset="-122"/>
                <a:ea typeface="华文新魏" pitchFamily="2" charset="-122"/>
              </a:rPr>
              <a:t>月在</a:t>
            </a:r>
            <a:r>
              <a:rPr lang="zh-CN" altLang="en-US" sz="2400" b="1" dirty="0">
                <a:latin typeface="华文新魏" pitchFamily="2" charset="-122"/>
                <a:ea typeface="华文新魏" pitchFamily="2" charset="-122"/>
                <a:hlinkClick r:id="rId5"/>
              </a:rPr>
              <a:t>美国</a:t>
            </a:r>
            <a:r>
              <a:rPr lang="zh-CN" altLang="en-US" sz="2400" b="1" dirty="0">
                <a:latin typeface="华文新魏" pitchFamily="2" charset="-122"/>
                <a:ea typeface="华文新魏" pitchFamily="2" charset="-122"/>
              </a:rPr>
              <a:t>留学期间创作的一首组诗，共七首，分别是</a:t>
            </a:r>
            <a:r>
              <a:rPr lang="zh-CN" altLang="en-US" sz="2400" b="1" dirty="0">
                <a:latin typeface="华文新魏" pitchFamily="2" charset="-122"/>
                <a:ea typeface="华文新魏" pitchFamily="2" charset="-122"/>
                <a:hlinkClick r:id="rId6"/>
              </a:rPr>
              <a:t>澳门</a:t>
            </a:r>
            <a:r>
              <a:rPr lang="zh-CN" altLang="en-US"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hlinkClick r:id="rId7"/>
              </a:rPr>
              <a:t>香港</a:t>
            </a:r>
            <a:r>
              <a:rPr lang="zh-CN" altLang="en-US"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hlinkClick r:id="rId8"/>
              </a:rPr>
              <a:t>台湾</a:t>
            </a:r>
            <a:r>
              <a:rPr lang="zh-CN" altLang="en-US"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hlinkClick r:id="rId9"/>
              </a:rPr>
              <a:t>威海卫</a:t>
            </a:r>
            <a:r>
              <a:rPr lang="zh-CN" altLang="en-US"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hlinkClick r:id="rId10"/>
              </a:rPr>
              <a:t>广州湾</a:t>
            </a:r>
            <a:r>
              <a:rPr lang="zh-CN" altLang="en-US"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hlinkClick r:id="rId11"/>
              </a:rPr>
              <a:t>九龙</a:t>
            </a:r>
            <a:r>
              <a:rPr lang="zh-CN" altLang="en-US" sz="2400" b="1" dirty="0">
                <a:latin typeface="华文新魏" pitchFamily="2" charset="-122"/>
                <a:ea typeface="华文新魏" pitchFamily="2" charset="-122"/>
              </a:rPr>
              <a:t>、旅大（</a:t>
            </a:r>
            <a:r>
              <a:rPr lang="zh-CN" altLang="en-US" sz="2400" b="1" dirty="0">
                <a:latin typeface="华文新魏" pitchFamily="2" charset="-122"/>
                <a:ea typeface="华文新魏" pitchFamily="2" charset="-122"/>
                <a:hlinkClick r:id="rId12"/>
              </a:rPr>
              <a:t>旅顺</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hlinkClick r:id="rId13"/>
              </a:rPr>
              <a:t>大连</a:t>
            </a:r>
            <a:r>
              <a:rPr lang="zh-CN" altLang="en-US" sz="2400" b="1" dirty="0">
                <a:latin typeface="华文新魏" pitchFamily="2" charset="-122"/>
                <a:ea typeface="华文新魏" pitchFamily="2" charset="-122"/>
              </a:rPr>
              <a:t>）。</a:t>
            </a:r>
            <a:endParaRPr lang="zh-CN" altLang="en-US" sz="2400" b="1" dirty="0">
              <a:latin typeface="华文新魏" pitchFamily="2" charset="-122"/>
              <a:ea typeface="华文新魏" pitchFamily="2" charset="-122"/>
            </a:endParaRPr>
          </a:p>
          <a:p>
            <a:pPr marL="342900" indent="-342900">
              <a:lnSpc>
                <a:spcPct val="90000"/>
              </a:lnSpc>
              <a:spcBef>
                <a:spcPct val="20000"/>
              </a:spcBef>
              <a:buClr>
                <a:schemeClr val="accent1"/>
              </a:buClr>
              <a:buSzPct val="65000"/>
              <a:buFont typeface="Wingdings" panose="05000000000000000000" pitchFamily="2" charset="2"/>
              <a:buChar char="n"/>
            </a:pPr>
            <a:r>
              <a:rPr lang="zh-CN" altLang="en-US" sz="2400" b="1" dirty="0">
                <a:latin typeface="华文新魏" pitchFamily="2" charset="-122"/>
                <a:ea typeface="华文新魏" pitchFamily="2" charset="-122"/>
              </a:rPr>
              <a:t>在诗中，闻一多以拟人的手法，将我国当时被列强掠去的七处“失地”比作远离母亲的七个孩子，哭诉他们受尽异族欺凌、渴望回到母亲怀抱的强烈情感。诗歌一方面抒发了对祖国的怀念和赞美，一方面表达了对帝国主义列强的诅咒。</a:t>
            </a:r>
            <a:endParaRPr lang="zh-CN" altLang="en-US" sz="2400" dirty="0">
              <a:latin typeface="华文新魏" pitchFamily="2" charset="-122"/>
              <a:ea typeface="华文新魏" pitchFamily="2" charset="-122"/>
            </a:endParaRPr>
          </a:p>
        </p:txBody>
      </p:sp>
    </p:spTree>
  </p:cSld>
  <p:clrMapOvr>
    <a:masterClrMapping/>
  </p:clrMapOvr>
  <p:transition>
    <p:randomBa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67544" y="277813"/>
            <a:ext cx="8219256" cy="918939"/>
          </a:xfrm>
        </p:spPr>
        <p:txBody>
          <a:bodyPr>
            <a:noAutofit/>
          </a:bodyPr>
          <a:lstStyle/>
          <a:p>
            <a:pPr eaLnBrk="1" hangingPunct="1"/>
            <a:r>
              <a:rPr lang="zh-CN" altLang="en-US" b="1" dirty="0">
                <a:solidFill>
                  <a:schemeClr val="tx1"/>
                </a:solidFill>
                <a:latin typeface="华文新魏" pitchFamily="2" charset="-122"/>
                <a:ea typeface="华文新魏" pitchFamily="2" charset="-122"/>
              </a:rPr>
              <a:t>（</a:t>
            </a:r>
            <a:r>
              <a:rPr lang="en-US" altLang="zh-CN" b="1" dirty="0">
                <a:solidFill>
                  <a:schemeClr val="tx1"/>
                </a:solidFill>
                <a:latin typeface="华文新魏" pitchFamily="2" charset="-122"/>
                <a:ea typeface="华文新魏" pitchFamily="2" charset="-122"/>
              </a:rPr>
              <a:t>3</a:t>
            </a:r>
            <a:r>
              <a:rPr lang="zh-CN" altLang="en-US" b="1" dirty="0">
                <a:solidFill>
                  <a:schemeClr val="tx1"/>
                </a:solidFill>
                <a:latin typeface="华文新魏" pitchFamily="2" charset="-122"/>
                <a:ea typeface="华文新魏" pitchFamily="2" charset="-122"/>
              </a:rPr>
              <a:t>）设立租界</a:t>
            </a:r>
            <a:endParaRPr lang="zh-CN" altLang="en-US" dirty="0"/>
          </a:p>
        </p:txBody>
      </p:sp>
      <p:sp>
        <p:nvSpPr>
          <p:cNvPr id="38915" name="Rectangle 3"/>
          <p:cNvSpPr>
            <a:spLocks noGrp="1" noChangeArrowheads="1"/>
          </p:cNvSpPr>
          <p:nvPr>
            <p:ph sz="quarter" idx="1"/>
          </p:nvPr>
        </p:nvSpPr>
        <p:spPr>
          <a:xfrm>
            <a:off x="395536" y="1700808"/>
            <a:ext cx="3816424" cy="4176464"/>
          </a:xfrm>
          <a:solidFill>
            <a:schemeClr val="bg1"/>
          </a:solidFill>
        </p:spPr>
        <p:txBody>
          <a:bodyPr>
            <a:normAutofit/>
          </a:bodyPr>
          <a:lstStyle/>
          <a:p>
            <a:pPr eaLnBrk="1" hangingPunct="1"/>
            <a:r>
              <a:rPr lang="en-US" altLang="zh-CN" sz="2600" b="1" dirty="0"/>
              <a:t>1845</a:t>
            </a:r>
            <a:r>
              <a:rPr lang="zh-CN" altLang="en-US" sz="2600" b="1" dirty="0"/>
              <a:t>年，英国租得上海外滩附近</a:t>
            </a:r>
            <a:r>
              <a:rPr lang="en-US" altLang="zh-CN" sz="2600" b="1" dirty="0"/>
              <a:t>837</a:t>
            </a:r>
            <a:r>
              <a:rPr lang="zh-CN" altLang="en-US" sz="2600" b="1" dirty="0"/>
              <a:t>亩土地，设立上海英租界。</a:t>
            </a:r>
            <a:endParaRPr lang="zh-CN" altLang="en-US" sz="2600" b="1" dirty="0"/>
          </a:p>
          <a:p>
            <a:pPr eaLnBrk="1" hangingPunct="1"/>
            <a:r>
              <a:rPr lang="zh-CN" altLang="en-US" sz="2600" b="1" dirty="0"/>
              <a:t>以后直至</a:t>
            </a:r>
            <a:r>
              <a:rPr lang="en-US" altLang="zh-CN" sz="2600" b="1" dirty="0"/>
              <a:t>1911</a:t>
            </a:r>
            <a:r>
              <a:rPr lang="zh-CN" altLang="en-US" sz="2600" b="1" dirty="0"/>
              <a:t>年，英、法、美、德、日、俄、意、比、奥等国，先后在上海、天津、汉口、广州、福州、重庆等</a:t>
            </a:r>
            <a:r>
              <a:rPr lang="en-US" altLang="zh-CN" sz="2600" b="1" dirty="0"/>
              <a:t>16</a:t>
            </a:r>
            <a:r>
              <a:rPr lang="zh-CN" altLang="en-US" sz="2600" b="1" dirty="0"/>
              <a:t>个城市，设立了</a:t>
            </a:r>
            <a:r>
              <a:rPr lang="en-US" altLang="zh-CN" sz="2600" b="1" dirty="0"/>
              <a:t>30</a:t>
            </a:r>
            <a:r>
              <a:rPr lang="zh-CN" altLang="en-US" sz="2600" b="1" dirty="0"/>
              <a:t>多个租界。</a:t>
            </a:r>
            <a:r>
              <a:rPr lang="zh-CN" altLang="en-US" sz="2600" dirty="0"/>
              <a:t> </a:t>
            </a:r>
            <a:endParaRPr lang="zh-CN" altLang="en-US" sz="2600" dirty="0"/>
          </a:p>
        </p:txBody>
      </p:sp>
      <p:pic>
        <p:nvPicPr>
          <p:cNvPr id="43012" name="Picture 4" descr="0(2)"/>
          <p:cNvPicPr>
            <a:picLocks noChangeAspect="1" noChangeArrowheads="1"/>
          </p:cNvPicPr>
          <p:nvPr/>
        </p:nvPicPr>
        <p:blipFill>
          <a:blip r:embed="rId1" cstate="print"/>
          <a:srcRect/>
          <a:stretch>
            <a:fillRect/>
          </a:stretch>
        </p:blipFill>
        <p:spPr bwMode="auto">
          <a:xfrm>
            <a:off x="4355976" y="3068960"/>
            <a:ext cx="4554207" cy="3096344"/>
          </a:xfrm>
          <a:prstGeom prst="rect">
            <a:avLst/>
          </a:prstGeom>
          <a:noFill/>
          <a:ln w="9525">
            <a:noFill/>
            <a:miter lim="800000"/>
            <a:headEnd/>
            <a:tailEnd/>
          </a:ln>
        </p:spPr>
      </p:pic>
      <p:grpSp>
        <p:nvGrpSpPr>
          <p:cNvPr id="10" name="组合 9"/>
          <p:cNvGrpSpPr/>
          <p:nvPr/>
        </p:nvGrpSpPr>
        <p:grpSpPr>
          <a:xfrm>
            <a:off x="4427983" y="332656"/>
            <a:ext cx="4591963" cy="2664296"/>
            <a:chOff x="4427983" y="332656"/>
            <a:chExt cx="4591963" cy="2664296"/>
          </a:xfrm>
        </p:grpSpPr>
        <p:pic>
          <p:nvPicPr>
            <p:cNvPr id="8" name="Picture 2"/>
            <p:cNvPicPr>
              <a:picLocks noChangeAspect="1" noChangeArrowheads="1"/>
            </p:cNvPicPr>
            <p:nvPr/>
          </p:nvPicPr>
          <p:blipFill>
            <a:blip r:embed="rId2" cstate="print"/>
            <a:srcRect/>
            <a:stretch>
              <a:fillRect/>
            </a:stretch>
          </p:blipFill>
          <p:spPr bwMode="auto">
            <a:xfrm>
              <a:off x="4427983" y="332656"/>
              <a:ext cx="4235147" cy="2664296"/>
            </a:xfrm>
            <a:prstGeom prst="roundRect">
              <a:avLst>
                <a:gd name="adj" fmla="val 8594"/>
              </a:avLst>
            </a:prstGeom>
            <a:solidFill>
              <a:srgbClr val="FFFFFF">
                <a:shade val="85000"/>
              </a:srgbClr>
            </a:solidFill>
            <a:ln>
              <a:noFill/>
            </a:ln>
            <a:effectLst/>
          </p:spPr>
        </p:pic>
        <p:sp>
          <p:nvSpPr>
            <p:cNvPr id="9" name="矩形 8"/>
            <p:cNvSpPr/>
            <p:nvPr/>
          </p:nvSpPr>
          <p:spPr>
            <a:xfrm>
              <a:off x="8604448" y="620688"/>
              <a:ext cx="415498" cy="2015936"/>
            </a:xfrm>
            <a:prstGeom prst="rect">
              <a:avLst/>
            </a:prstGeom>
          </p:spPr>
          <p:txBody>
            <a:bodyPr wrap="none">
              <a:spAutoFit/>
            </a:bodyPr>
            <a:lstStyle/>
            <a:p>
              <a:pPr>
                <a:lnSpc>
                  <a:spcPts val="3000"/>
                </a:lnSpc>
                <a:defRPr/>
              </a:pPr>
              <a:r>
                <a:rPr lang="zh-CN" altLang="en-US" dirty="0">
                  <a:solidFill>
                    <a:schemeClr val="accent2">
                      <a:lumMod val="50000"/>
                    </a:schemeClr>
                  </a:solidFill>
                  <a:cs typeface="+mn-ea"/>
                  <a:sym typeface="+mn-lt"/>
                </a:rPr>
                <a:t>上</a:t>
              </a:r>
              <a:endParaRPr lang="en-US" altLang="zh-CN" dirty="0">
                <a:solidFill>
                  <a:schemeClr val="accent2">
                    <a:lumMod val="50000"/>
                  </a:schemeClr>
                </a:solidFill>
                <a:cs typeface="+mn-ea"/>
                <a:sym typeface="+mn-lt"/>
              </a:endParaRPr>
            </a:p>
            <a:p>
              <a:pPr>
                <a:lnSpc>
                  <a:spcPts val="3000"/>
                </a:lnSpc>
                <a:defRPr/>
              </a:pPr>
              <a:r>
                <a:rPr lang="zh-CN" altLang="en-US" dirty="0">
                  <a:solidFill>
                    <a:schemeClr val="accent2">
                      <a:lumMod val="50000"/>
                    </a:schemeClr>
                  </a:solidFill>
                  <a:cs typeface="+mn-ea"/>
                  <a:sym typeface="+mn-lt"/>
                </a:rPr>
                <a:t>海</a:t>
              </a:r>
              <a:endParaRPr lang="en-US" altLang="zh-CN" dirty="0">
                <a:solidFill>
                  <a:schemeClr val="accent2">
                    <a:lumMod val="50000"/>
                  </a:schemeClr>
                </a:solidFill>
                <a:cs typeface="+mn-ea"/>
                <a:sym typeface="+mn-lt"/>
              </a:endParaRPr>
            </a:p>
            <a:p>
              <a:pPr>
                <a:lnSpc>
                  <a:spcPts val="3000"/>
                </a:lnSpc>
                <a:defRPr/>
              </a:pPr>
              <a:r>
                <a:rPr lang="zh-CN" altLang="en-US" dirty="0">
                  <a:solidFill>
                    <a:schemeClr val="accent2">
                      <a:lumMod val="50000"/>
                    </a:schemeClr>
                  </a:solidFill>
                  <a:cs typeface="+mn-ea"/>
                  <a:sym typeface="+mn-lt"/>
                </a:rPr>
                <a:t>法</a:t>
              </a:r>
              <a:endParaRPr lang="en-US" altLang="zh-CN" dirty="0">
                <a:solidFill>
                  <a:schemeClr val="accent2">
                    <a:lumMod val="50000"/>
                  </a:schemeClr>
                </a:solidFill>
                <a:cs typeface="+mn-ea"/>
                <a:sym typeface="+mn-lt"/>
              </a:endParaRPr>
            </a:p>
            <a:p>
              <a:pPr>
                <a:lnSpc>
                  <a:spcPts val="3000"/>
                </a:lnSpc>
                <a:defRPr/>
              </a:pPr>
              <a:r>
                <a:rPr lang="zh-CN" altLang="en-US" dirty="0">
                  <a:solidFill>
                    <a:schemeClr val="accent2">
                      <a:lumMod val="50000"/>
                    </a:schemeClr>
                  </a:solidFill>
                  <a:cs typeface="+mn-ea"/>
                  <a:sym typeface="+mn-lt"/>
                </a:rPr>
                <a:t>租</a:t>
              </a:r>
              <a:endParaRPr lang="en-US" altLang="zh-CN" dirty="0">
                <a:solidFill>
                  <a:schemeClr val="accent2">
                    <a:lumMod val="50000"/>
                  </a:schemeClr>
                </a:solidFill>
                <a:cs typeface="+mn-ea"/>
                <a:sym typeface="+mn-lt"/>
              </a:endParaRPr>
            </a:p>
            <a:p>
              <a:pPr>
                <a:lnSpc>
                  <a:spcPts val="3000"/>
                </a:lnSpc>
                <a:defRPr/>
              </a:pPr>
              <a:r>
                <a:rPr lang="zh-CN" altLang="en-US" dirty="0">
                  <a:solidFill>
                    <a:schemeClr val="accent2">
                      <a:lumMod val="50000"/>
                    </a:schemeClr>
                  </a:solidFill>
                  <a:cs typeface="+mn-ea"/>
                  <a:sym typeface="+mn-lt"/>
                </a:rPr>
                <a:t>界</a:t>
              </a:r>
              <a:endParaRPr lang="zh-CN" altLang="en-US" dirty="0">
                <a:solidFill>
                  <a:schemeClr val="accent2">
                    <a:lumMod val="50000"/>
                  </a:schemeClr>
                </a:solidFill>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14"/>
                                        </p:tgtEl>
                                        <p:attrNameLst>
                                          <p:attrName>style.visibility</p:attrName>
                                        </p:attrNameLst>
                                      </p:cBhvr>
                                      <p:to>
                                        <p:strVal val="visible"/>
                                      </p:to>
                                    </p:set>
                                    <p:animEffect transition="in" filter="blinds(horizontal)">
                                      <p:cBhvr>
                                        <p:cTn id="7" dur="2000"/>
                                        <p:tgtEl>
                                          <p:spTgt spid="3891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8915">
                                            <p:bg/>
                                          </p:spTgt>
                                        </p:tgtEl>
                                        <p:attrNameLst>
                                          <p:attrName>style.visibility</p:attrName>
                                        </p:attrNameLst>
                                      </p:cBhvr>
                                      <p:to>
                                        <p:strVal val="visible"/>
                                      </p:to>
                                    </p:set>
                                    <p:animEffect transition="in" filter="checkerboard(across)">
                                      <p:cBhvr>
                                        <p:cTn id="12" dur="2000"/>
                                        <p:tgtEl>
                                          <p:spTgt spid="38915">
                                            <p:bg/>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8915">
                                            <p:txEl>
                                              <p:pRg st="0" end="0"/>
                                            </p:txEl>
                                          </p:spTgt>
                                        </p:tgtEl>
                                        <p:attrNameLst>
                                          <p:attrName>style.visibility</p:attrName>
                                        </p:attrNameLst>
                                      </p:cBhvr>
                                      <p:to>
                                        <p:strVal val="visible"/>
                                      </p:to>
                                    </p:set>
                                    <p:animEffect transition="in" filter="checkerboard(across)">
                                      <p:cBhvr>
                                        <p:cTn id="17" dur="2000"/>
                                        <p:tgtEl>
                                          <p:spTgt spid="389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8915">
                                            <p:txEl>
                                              <p:pRg st="1" end="1"/>
                                            </p:txEl>
                                          </p:spTgt>
                                        </p:tgtEl>
                                        <p:attrNameLst>
                                          <p:attrName>style.visibility</p:attrName>
                                        </p:attrNameLst>
                                      </p:cBhvr>
                                      <p:to>
                                        <p:strVal val="visible"/>
                                      </p:to>
                                    </p:set>
                                    <p:animEffect transition="in" filter="checkerboard(across)">
                                      <p:cBhvr>
                                        <p:cTn id="22" dur="2000"/>
                                        <p:tgtEl>
                                          <p:spTgt spid="389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autoUpdateAnimBg="0"/>
      <p:bldP spid="38915" grpId="0" animBg="1" autoUpdateAnimBg="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0005-2"/>
          <p:cNvPicPr>
            <a:picLocks noChangeAspect="1" noChangeArrowheads="1"/>
          </p:cNvPicPr>
          <p:nvPr/>
        </p:nvPicPr>
        <p:blipFill>
          <a:blip r:embed="rId1" cstate="print"/>
          <a:srcRect/>
          <a:stretch>
            <a:fillRect/>
          </a:stretch>
        </p:blipFill>
        <p:spPr bwMode="auto">
          <a:xfrm>
            <a:off x="323528" y="3337830"/>
            <a:ext cx="5472608" cy="3520170"/>
          </a:xfrm>
          <a:prstGeom prst="rect">
            <a:avLst/>
          </a:prstGeom>
          <a:noFill/>
          <a:ln w="9525">
            <a:noFill/>
            <a:miter lim="800000"/>
            <a:headEnd/>
            <a:tailEnd/>
          </a:ln>
        </p:spPr>
      </p:pic>
      <p:sp>
        <p:nvSpPr>
          <p:cNvPr id="44036" name="Rectangle 4"/>
          <p:cNvSpPr>
            <a:spLocks noChangeArrowheads="1"/>
          </p:cNvSpPr>
          <p:nvPr/>
        </p:nvSpPr>
        <p:spPr bwMode="auto">
          <a:xfrm>
            <a:off x="467544" y="599878"/>
            <a:ext cx="3096344" cy="2665345"/>
          </a:xfrm>
          <a:prstGeom prst="rect">
            <a:avLst/>
          </a:prstGeom>
          <a:solidFill>
            <a:schemeClr val="bg1"/>
          </a:solidFill>
          <a:ln w="9525">
            <a:noFill/>
            <a:miter lim="800000"/>
          </a:ln>
        </p:spPr>
        <p:txBody>
          <a:bodyPr wrap="square" anchor="ctr">
            <a:spAutoFit/>
          </a:bodyPr>
          <a:lstStyle/>
          <a:p>
            <a:pPr>
              <a:lnSpc>
                <a:spcPct val="110000"/>
              </a:lnSpc>
              <a:spcBef>
                <a:spcPct val="15000"/>
              </a:spcBef>
            </a:pPr>
            <a:r>
              <a:rPr lang="zh-CN" altLang="en-US" sz="3200" b="1" dirty="0">
                <a:solidFill>
                  <a:srgbClr val="0000CC"/>
                </a:solidFill>
                <a:latin typeface="华文新魏" pitchFamily="2" charset="-122"/>
                <a:ea typeface="华文新魏" pitchFamily="2" charset="-122"/>
              </a:rPr>
              <a:t>    </a:t>
            </a:r>
            <a:r>
              <a:rPr lang="en-US" altLang="zh-CN" sz="2400" b="1" dirty="0">
                <a:solidFill>
                  <a:srgbClr val="000066"/>
                </a:solidFill>
                <a:latin typeface="华文新魏" pitchFamily="2" charset="-122"/>
                <a:ea typeface="华文新魏" pitchFamily="2" charset="-122"/>
              </a:rPr>
              <a:t>19</a:t>
            </a:r>
            <a:r>
              <a:rPr lang="zh-CN" altLang="en-US" sz="2400" b="1" dirty="0">
                <a:solidFill>
                  <a:srgbClr val="000066"/>
                </a:solidFill>
                <a:latin typeface="华文新魏" pitchFamily="2" charset="-122"/>
                <a:ea typeface="华文新魏" pitchFamily="2" charset="-122"/>
              </a:rPr>
              <a:t>世纪末的汉口租界中，有一种专职巡捕，“他的专门职责，就是保证凡是留给英国人踩的地方，不许中国人去踩”。 </a:t>
            </a:r>
            <a:endParaRPr lang="zh-CN" altLang="en-US" sz="2400" b="1" dirty="0">
              <a:solidFill>
                <a:srgbClr val="000066"/>
              </a:solidFill>
              <a:latin typeface="华文新魏" pitchFamily="2" charset="-122"/>
              <a:ea typeface="华文新魏" pitchFamily="2" charset="-122"/>
            </a:endParaRPr>
          </a:p>
        </p:txBody>
      </p:sp>
      <p:grpSp>
        <p:nvGrpSpPr>
          <p:cNvPr id="5" name="组合 4"/>
          <p:cNvGrpSpPr/>
          <p:nvPr/>
        </p:nvGrpSpPr>
        <p:grpSpPr>
          <a:xfrm>
            <a:off x="3779912" y="692696"/>
            <a:ext cx="5076056" cy="2736304"/>
            <a:chOff x="4716016" y="260648"/>
            <a:chExt cx="4231922" cy="2664296"/>
          </a:xfrm>
        </p:grpSpPr>
        <p:pic>
          <p:nvPicPr>
            <p:cNvPr id="6" name="图片 5"/>
            <p:cNvPicPr>
              <a:picLocks noChangeAspect="1"/>
            </p:cNvPicPr>
            <p:nvPr/>
          </p:nvPicPr>
          <p:blipFill rotWithShape="1">
            <a:blip r:embed="rId2" cstate="print"/>
            <a:srcRect t="13430"/>
            <a:stretch>
              <a:fillRect/>
            </a:stretch>
          </p:blipFill>
          <p:spPr>
            <a:xfrm>
              <a:off x="4716016" y="260648"/>
              <a:ext cx="3795503" cy="2664296"/>
            </a:xfrm>
            <a:prstGeom prst="roundRect">
              <a:avLst>
                <a:gd name="adj" fmla="val 8594"/>
              </a:avLst>
            </a:prstGeom>
            <a:solidFill>
              <a:srgbClr val="FFFFFF">
                <a:shade val="85000"/>
              </a:srgbClr>
            </a:solidFill>
            <a:ln>
              <a:noFill/>
            </a:ln>
            <a:effectLst/>
          </p:spPr>
        </p:pic>
        <p:sp>
          <p:nvSpPr>
            <p:cNvPr id="7" name="矩形 6"/>
            <p:cNvSpPr/>
            <p:nvPr/>
          </p:nvSpPr>
          <p:spPr>
            <a:xfrm>
              <a:off x="8532440" y="332656"/>
              <a:ext cx="415498" cy="2585323"/>
            </a:xfrm>
            <a:prstGeom prst="rect">
              <a:avLst/>
            </a:prstGeom>
          </p:spPr>
          <p:txBody>
            <a:bodyPr wrap="none">
              <a:spAutoFit/>
            </a:bodyPr>
            <a:lstStyle/>
            <a:p>
              <a:pPr>
                <a:defRPr/>
              </a:pPr>
              <a:r>
                <a:rPr lang="zh-CN" altLang="en-US" b="1" dirty="0">
                  <a:solidFill>
                    <a:schemeClr val="accent2">
                      <a:lumMod val="50000"/>
                    </a:schemeClr>
                  </a:solidFill>
                  <a:cs typeface="+mn-ea"/>
                  <a:sym typeface="+mn-lt"/>
                </a:rPr>
                <a:t>上</a:t>
              </a:r>
              <a:endParaRPr lang="en-US" altLang="zh-CN" b="1" dirty="0">
                <a:solidFill>
                  <a:schemeClr val="accent2">
                    <a:lumMod val="50000"/>
                  </a:schemeClr>
                </a:solidFill>
                <a:cs typeface="+mn-ea"/>
                <a:sym typeface="+mn-lt"/>
              </a:endParaRPr>
            </a:p>
            <a:p>
              <a:pPr>
                <a:defRPr/>
              </a:pPr>
              <a:r>
                <a:rPr lang="zh-CN" altLang="en-US" b="1" dirty="0">
                  <a:solidFill>
                    <a:schemeClr val="accent2">
                      <a:lumMod val="50000"/>
                    </a:schemeClr>
                  </a:solidFill>
                  <a:cs typeface="+mn-ea"/>
                  <a:sym typeface="+mn-lt"/>
                </a:rPr>
                <a:t>海</a:t>
              </a:r>
              <a:endParaRPr lang="en-US" altLang="zh-CN" b="1" dirty="0">
                <a:solidFill>
                  <a:schemeClr val="accent2">
                    <a:lumMod val="50000"/>
                  </a:schemeClr>
                </a:solidFill>
                <a:cs typeface="+mn-ea"/>
                <a:sym typeface="+mn-lt"/>
              </a:endParaRPr>
            </a:p>
            <a:p>
              <a:pPr>
                <a:defRPr/>
              </a:pPr>
              <a:r>
                <a:rPr lang="zh-CN" altLang="en-US" b="1" dirty="0">
                  <a:solidFill>
                    <a:schemeClr val="accent2">
                      <a:lumMod val="50000"/>
                    </a:schemeClr>
                  </a:solidFill>
                  <a:cs typeface="+mn-ea"/>
                  <a:sym typeface="+mn-lt"/>
                </a:rPr>
                <a:t>租</a:t>
              </a:r>
              <a:endParaRPr lang="en-US" altLang="zh-CN" b="1" dirty="0">
                <a:solidFill>
                  <a:schemeClr val="accent2">
                    <a:lumMod val="50000"/>
                  </a:schemeClr>
                </a:solidFill>
                <a:cs typeface="+mn-ea"/>
                <a:sym typeface="+mn-lt"/>
              </a:endParaRPr>
            </a:p>
            <a:p>
              <a:pPr>
                <a:defRPr/>
              </a:pPr>
              <a:r>
                <a:rPr lang="zh-CN" altLang="en-US" b="1" dirty="0">
                  <a:solidFill>
                    <a:schemeClr val="accent2">
                      <a:lumMod val="50000"/>
                    </a:schemeClr>
                  </a:solidFill>
                  <a:cs typeface="+mn-ea"/>
                  <a:sym typeface="+mn-lt"/>
                </a:rPr>
                <a:t>界</a:t>
              </a:r>
              <a:endParaRPr lang="en-US" altLang="zh-CN" b="1" dirty="0">
                <a:solidFill>
                  <a:schemeClr val="accent2">
                    <a:lumMod val="50000"/>
                  </a:schemeClr>
                </a:solidFill>
                <a:cs typeface="+mn-ea"/>
                <a:sym typeface="+mn-lt"/>
              </a:endParaRPr>
            </a:p>
            <a:p>
              <a:pPr>
                <a:defRPr/>
              </a:pPr>
              <a:r>
                <a:rPr lang="zh-CN" altLang="en-US" b="1" dirty="0">
                  <a:solidFill>
                    <a:schemeClr val="accent2">
                      <a:lumMod val="50000"/>
                    </a:schemeClr>
                  </a:solidFill>
                  <a:cs typeface="+mn-ea"/>
                  <a:sym typeface="+mn-lt"/>
                </a:rPr>
                <a:t>的</a:t>
              </a:r>
              <a:endParaRPr lang="en-US" altLang="zh-CN" b="1" dirty="0">
                <a:solidFill>
                  <a:schemeClr val="accent2">
                    <a:lumMod val="50000"/>
                  </a:schemeClr>
                </a:solidFill>
                <a:cs typeface="+mn-ea"/>
                <a:sym typeface="+mn-lt"/>
              </a:endParaRPr>
            </a:p>
            <a:p>
              <a:pPr>
                <a:defRPr/>
              </a:pPr>
              <a:r>
                <a:rPr lang="zh-CN" altLang="en-US" b="1" dirty="0">
                  <a:solidFill>
                    <a:schemeClr val="accent2">
                      <a:lumMod val="50000"/>
                    </a:schemeClr>
                  </a:solidFill>
                  <a:cs typeface="+mn-ea"/>
                  <a:sym typeface="+mn-lt"/>
                </a:rPr>
                <a:t>外</a:t>
              </a:r>
              <a:endParaRPr lang="en-US" altLang="zh-CN" b="1" dirty="0">
                <a:solidFill>
                  <a:schemeClr val="accent2">
                    <a:lumMod val="50000"/>
                  </a:schemeClr>
                </a:solidFill>
                <a:cs typeface="+mn-ea"/>
                <a:sym typeface="+mn-lt"/>
              </a:endParaRPr>
            </a:p>
            <a:p>
              <a:pPr>
                <a:defRPr/>
              </a:pPr>
              <a:r>
                <a:rPr lang="zh-CN" altLang="en-US" b="1" dirty="0">
                  <a:solidFill>
                    <a:schemeClr val="accent2">
                      <a:lumMod val="50000"/>
                    </a:schemeClr>
                  </a:solidFill>
                  <a:cs typeface="+mn-ea"/>
                  <a:sym typeface="+mn-lt"/>
                </a:rPr>
                <a:t>国</a:t>
              </a:r>
              <a:endParaRPr lang="en-US" altLang="zh-CN" b="1" dirty="0">
                <a:solidFill>
                  <a:schemeClr val="accent2">
                    <a:lumMod val="50000"/>
                  </a:schemeClr>
                </a:solidFill>
                <a:cs typeface="+mn-ea"/>
                <a:sym typeface="+mn-lt"/>
              </a:endParaRPr>
            </a:p>
            <a:p>
              <a:pPr>
                <a:defRPr/>
              </a:pPr>
              <a:r>
                <a:rPr lang="zh-CN" altLang="en-US" b="1" dirty="0">
                  <a:solidFill>
                    <a:schemeClr val="accent2">
                      <a:lumMod val="50000"/>
                    </a:schemeClr>
                  </a:solidFill>
                  <a:cs typeface="+mn-ea"/>
                  <a:sym typeface="+mn-lt"/>
                </a:rPr>
                <a:t>军</a:t>
              </a:r>
              <a:endParaRPr lang="en-US" altLang="zh-CN" b="1" dirty="0">
                <a:solidFill>
                  <a:schemeClr val="accent2">
                    <a:lumMod val="50000"/>
                  </a:schemeClr>
                </a:solidFill>
                <a:cs typeface="+mn-ea"/>
                <a:sym typeface="+mn-lt"/>
              </a:endParaRPr>
            </a:p>
            <a:p>
              <a:pPr>
                <a:defRPr/>
              </a:pPr>
              <a:r>
                <a:rPr lang="zh-CN" altLang="en-US" b="1" dirty="0">
                  <a:solidFill>
                    <a:schemeClr val="accent2">
                      <a:lumMod val="50000"/>
                    </a:schemeClr>
                  </a:solidFill>
                  <a:cs typeface="+mn-ea"/>
                  <a:sym typeface="+mn-lt"/>
                </a:rPr>
                <a:t>队</a:t>
              </a:r>
              <a:endParaRPr lang="zh-CN" altLang="en-US" b="1" dirty="0">
                <a:solidFill>
                  <a:schemeClr val="accent2">
                    <a:lumMod val="50000"/>
                  </a:schemeClr>
                </a:solidFill>
                <a:cs typeface="+mn-ea"/>
                <a:sym typeface="+mn-lt"/>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3"/>
          <p:cNvSpPr>
            <a:spLocks noGrp="1" noChangeArrowheads="1"/>
          </p:cNvSpPr>
          <p:nvPr>
            <p:ph type="title"/>
          </p:nvPr>
        </p:nvSpPr>
        <p:spPr>
          <a:xfrm>
            <a:off x="323528" y="188640"/>
            <a:ext cx="8218160" cy="1143000"/>
          </a:xfrm>
          <a:noFill/>
        </p:spPr>
        <p:txBody>
          <a:bodyPr>
            <a:normAutofit/>
          </a:bodyPr>
          <a:lstStyle/>
          <a:p>
            <a:pPr eaLnBrk="1" hangingPunct="1">
              <a:spcBef>
                <a:spcPct val="50000"/>
              </a:spcBef>
            </a:pPr>
            <a:r>
              <a:rPr lang="zh-CN" altLang="en-US" b="1" dirty="0">
                <a:solidFill>
                  <a:srgbClr val="FF3300"/>
                </a:solidFill>
              </a:rPr>
              <a:t>租界</a:t>
            </a:r>
            <a:r>
              <a:rPr lang="zh-CN" altLang="en-US" b="1" dirty="0"/>
              <a:t>、</a:t>
            </a:r>
            <a:r>
              <a:rPr lang="zh-CN" altLang="en-US" b="1" dirty="0">
                <a:solidFill>
                  <a:srgbClr val="FF3300"/>
                </a:solidFill>
              </a:rPr>
              <a:t>租借地</a:t>
            </a:r>
            <a:r>
              <a:rPr lang="zh-CN" altLang="en-US" b="1" dirty="0"/>
              <a:t>和</a:t>
            </a:r>
            <a:r>
              <a:rPr lang="zh-CN" altLang="en-US" b="1" dirty="0">
                <a:solidFill>
                  <a:srgbClr val="FF3300"/>
                </a:solidFill>
              </a:rPr>
              <a:t>势力范围</a:t>
            </a:r>
            <a:r>
              <a:rPr lang="zh-CN" altLang="en-US" b="1" dirty="0"/>
              <a:t>的区分</a:t>
            </a:r>
            <a:r>
              <a:rPr lang="zh-CN" altLang="en-US" dirty="0"/>
              <a:t> </a:t>
            </a:r>
            <a:endParaRPr lang="zh-CN" altLang="en-US" dirty="0"/>
          </a:p>
        </p:txBody>
      </p:sp>
      <p:sp>
        <p:nvSpPr>
          <p:cNvPr id="45058" name="Rectangle 2"/>
          <p:cNvSpPr>
            <a:spLocks noGrp="1" noChangeArrowheads="1"/>
          </p:cNvSpPr>
          <p:nvPr>
            <p:ph sz="quarter" idx="1"/>
          </p:nvPr>
        </p:nvSpPr>
        <p:spPr>
          <a:xfrm>
            <a:off x="395536" y="1700808"/>
            <a:ext cx="8146152" cy="4104456"/>
          </a:xfrm>
        </p:spPr>
        <p:txBody>
          <a:bodyPr>
            <a:normAutofit lnSpcReduction="10000"/>
          </a:bodyPr>
          <a:lstStyle/>
          <a:p>
            <a:pPr eaLnBrk="1" hangingPunct="1"/>
            <a:r>
              <a:rPr lang="zh-CN" altLang="en-US" sz="2600" b="1" u="sng" dirty="0">
                <a:solidFill>
                  <a:srgbClr val="FF3300"/>
                </a:solidFill>
              </a:rPr>
              <a:t>“租借地”</a:t>
            </a:r>
            <a:r>
              <a:rPr lang="zh-CN" altLang="en-US" sz="2600" b="1" dirty="0"/>
              <a:t>是列强先用武力强占，然后通过不平等条约，用定期租借的方式，将他国领土的一部分借去使用，借去的地区称为租借地。租借期限不得超过</a:t>
            </a:r>
            <a:r>
              <a:rPr lang="en-US" altLang="zh-CN" sz="2600" b="1" dirty="0"/>
              <a:t>100</a:t>
            </a:r>
            <a:r>
              <a:rPr lang="zh-CN" altLang="en-US" sz="2600" b="1" dirty="0"/>
              <a:t>年，期满归还。</a:t>
            </a:r>
            <a:endParaRPr lang="zh-CN" altLang="en-US" sz="2600" b="1" dirty="0"/>
          </a:p>
          <a:p>
            <a:pPr eaLnBrk="1" hangingPunct="1"/>
            <a:r>
              <a:rPr lang="zh-CN" altLang="en-US" sz="2600" b="1" u="sng" dirty="0">
                <a:solidFill>
                  <a:srgbClr val="FF3300"/>
                </a:solidFill>
              </a:rPr>
              <a:t>“租界”</a:t>
            </a:r>
            <a:r>
              <a:rPr lang="zh-CN" altLang="en-US" sz="2600" b="1" dirty="0"/>
              <a:t>是帝国主义国家强迫半殖民地国家在其口岸或城市划出的作为外侨“居留和经商”的一定区域，成为“国中之国”，是列强侵略的据点。</a:t>
            </a:r>
            <a:endParaRPr lang="zh-CN" altLang="en-US" sz="2600" b="1" dirty="0"/>
          </a:p>
          <a:p>
            <a:pPr eaLnBrk="1" hangingPunct="1"/>
            <a:r>
              <a:rPr lang="zh-CN" altLang="en-US" sz="2600" b="1" u="sng" dirty="0">
                <a:solidFill>
                  <a:srgbClr val="FF3300"/>
                </a:solidFill>
              </a:rPr>
              <a:t>“势力范围”</a:t>
            </a:r>
            <a:r>
              <a:rPr lang="zh-CN" altLang="en-US" sz="2600" b="1" dirty="0"/>
              <a:t>是指列强凭借军事，政治，经济力量，控制殖民地或半殖民地国家的全部或部分领土，宣称它享有独占的权力，不许其他国家染指。</a:t>
            </a:r>
            <a:endParaRPr lang="zh-CN" altLang="en-US" sz="26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95288" y="260350"/>
            <a:ext cx="8139112" cy="882650"/>
          </a:xfrm>
        </p:spPr>
        <p:txBody>
          <a:bodyPr/>
          <a:lstStyle/>
          <a:p>
            <a:pPr eaLnBrk="1" hangingPunct="1"/>
            <a:r>
              <a:rPr lang="zh-CN" altLang="en-US" sz="4000" b="1">
                <a:solidFill>
                  <a:schemeClr val="tx1"/>
                </a:solidFill>
                <a:ea typeface="华文新魏" pitchFamily="2" charset="-122"/>
              </a:rPr>
              <a:t>（</a:t>
            </a:r>
            <a:r>
              <a:rPr lang="en-US" altLang="zh-CN" sz="4000" b="1">
                <a:solidFill>
                  <a:schemeClr val="tx1"/>
                </a:solidFill>
                <a:ea typeface="华文新魏" pitchFamily="2" charset="-122"/>
              </a:rPr>
              <a:t>4</a:t>
            </a:r>
            <a:r>
              <a:rPr lang="zh-CN" altLang="en-US" sz="4000" b="1">
                <a:solidFill>
                  <a:schemeClr val="tx1"/>
                </a:solidFill>
                <a:ea typeface="华文新魏" pitchFamily="2" charset="-122"/>
              </a:rPr>
              <a:t>）直接驻兵</a:t>
            </a:r>
            <a:endParaRPr lang="zh-CN" altLang="en-US" sz="4000" b="1">
              <a:solidFill>
                <a:schemeClr val="tx1"/>
              </a:solidFill>
              <a:ea typeface="华文新魏" pitchFamily="2" charset="-122"/>
            </a:endParaRPr>
          </a:p>
        </p:txBody>
      </p:sp>
      <p:sp>
        <p:nvSpPr>
          <p:cNvPr id="46083" name="Rectangle 3"/>
          <p:cNvSpPr>
            <a:spLocks noGrp="1" noChangeArrowheads="1"/>
          </p:cNvSpPr>
          <p:nvPr>
            <p:ph sz="quarter" idx="1"/>
          </p:nvPr>
        </p:nvSpPr>
        <p:spPr>
          <a:xfrm>
            <a:off x="539552" y="1628800"/>
            <a:ext cx="3761184" cy="4343400"/>
          </a:xfrm>
          <a:solidFill>
            <a:schemeClr val="bg1"/>
          </a:solidFill>
        </p:spPr>
        <p:txBody>
          <a:bodyPr>
            <a:normAutofit lnSpcReduction="10000"/>
          </a:bodyPr>
          <a:lstStyle/>
          <a:p>
            <a:pPr eaLnBrk="1" hangingPunct="1">
              <a:lnSpc>
                <a:spcPct val="90000"/>
              </a:lnSpc>
            </a:pPr>
            <a:r>
              <a:rPr lang="zh-CN" altLang="en-US" sz="2400" dirty="0"/>
              <a:t> </a:t>
            </a:r>
            <a:r>
              <a:rPr lang="en-US" altLang="zh-CN" sz="2400" b="1" dirty="0">
                <a:latin typeface="华文新魏" pitchFamily="2" charset="-122"/>
                <a:ea typeface="华文新魏" pitchFamily="2" charset="-122"/>
              </a:rPr>
              <a:t>1901</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辛丑条约</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规定，外国军队有权在北京使馆区和北京至大沽、山海关一线包括天津、唐山等</a:t>
            </a:r>
            <a:r>
              <a:rPr lang="en-US" altLang="zh-CN" sz="2400" b="1" dirty="0">
                <a:latin typeface="华文新魏" pitchFamily="2" charset="-122"/>
                <a:ea typeface="华文新魏" pitchFamily="2" charset="-122"/>
              </a:rPr>
              <a:t>12</a:t>
            </a:r>
            <a:r>
              <a:rPr lang="zh-CN" altLang="en-US" sz="2400" b="1" dirty="0">
                <a:latin typeface="华文新魏" pitchFamily="2" charset="-122"/>
                <a:ea typeface="华文新魏" pitchFamily="2" charset="-122"/>
              </a:rPr>
              <a:t>处</a:t>
            </a:r>
            <a:r>
              <a:rPr lang="zh-CN" altLang="en-US" sz="2400" b="1" dirty="0">
                <a:ea typeface="华文新魏" pitchFamily="2" charset="-122"/>
              </a:rPr>
              <a:t>“</a:t>
            </a:r>
            <a:r>
              <a:rPr lang="zh-CN" altLang="en-US" sz="2400" b="1" dirty="0">
                <a:latin typeface="华文新魏" pitchFamily="2" charset="-122"/>
                <a:ea typeface="华文新魏" pitchFamily="2" charset="-122"/>
              </a:rPr>
              <a:t>留兵驻守</a:t>
            </a:r>
            <a:r>
              <a:rPr lang="zh-CN" altLang="en-US" sz="2400" b="1" dirty="0">
                <a:ea typeface="华文新魏" pitchFamily="2" charset="-122"/>
              </a:rPr>
              <a:t>”</a:t>
            </a:r>
            <a:r>
              <a:rPr lang="zh-CN" altLang="en-US" sz="2400" b="1" dirty="0">
                <a:latin typeface="华文新魏" pitchFamily="2" charset="-122"/>
                <a:ea typeface="华文新魏" pitchFamily="2" charset="-122"/>
              </a:rPr>
              <a:t>。</a:t>
            </a:r>
            <a:endParaRPr lang="zh-CN" altLang="en-US" sz="2400" b="1" dirty="0">
              <a:latin typeface="华文新魏" pitchFamily="2" charset="-122"/>
              <a:ea typeface="华文新魏" pitchFamily="2" charset="-122"/>
            </a:endParaRPr>
          </a:p>
          <a:p>
            <a:pPr eaLnBrk="1" hangingPunct="1">
              <a:lnSpc>
                <a:spcPct val="90000"/>
              </a:lnSpc>
            </a:pPr>
            <a:r>
              <a:rPr lang="zh-CN" altLang="en-US" sz="2400" b="1" dirty="0">
                <a:latin typeface="华文新魏" pitchFamily="2" charset="-122"/>
                <a:ea typeface="华文新魏" pitchFamily="2" charset="-122"/>
              </a:rPr>
              <a:t>日俄战争后，日本从俄国手中攫得租自中国的旅顺口和大连湾、长春至旅顺口的铁路及其他有关权益，在旅顺设置</a:t>
            </a:r>
            <a:r>
              <a:rPr lang="zh-CN" altLang="en-US" sz="2400" b="1" dirty="0">
                <a:ea typeface="华文新魏" pitchFamily="2" charset="-122"/>
              </a:rPr>
              <a:t>“</a:t>
            </a:r>
            <a:r>
              <a:rPr lang="zh-CN" altLang="en-US" sz="2400" b="1" dirty="0">
                <a:latin typeface="华文新魏" pitchFamily="2" charset="-122"/>
                <a:ea typeface="华文新魏" pitchFamily="2" charset="-122"/>
              </a:rPr>
              <a:t>关东总督府</a:t>
            </a:r>
            <a:r>
              <a:rPr lang="zh-CN" altLang="en-US" sz="2400" b="1" dirty="0">
                <a:ea typeface="华文新魏" pitchFamily="2" charset="-122"/>
              </a:rPr>
              <a:t>”</a:t>
            </a:r>
            <a:r>
              <a:rPr lang="zh-CN" altLang="en-US" sz="2400" b="1" dirty="0">
                <a:latin typeface="华文新魏" pitchFamily="2" charset="-122"/>
                <a:ea typeface="华文新魏" pitchFamily="2" charset="-122"/>
              </a:rPr>
              <a:t>，并派兵驻守上述地区及南满铁路沿线。</a:t>
            </a:r>
            <a:endParaRPr lang="zh-CN" altLang="en-US" sz="2400" b="1" dirty="0">
              <a:latin typeface="华文新魏" pitchFamily="2" charset="-122"/>
              <a:ea typeface="华文新魏" pitchFamily="2" charset="-122"/>
            </a:endParaRPr>
          </a:p>
        </p:txBody>
      </p:sp>
      <p:sp>
        <p:nvSpPr>
          <p:cNvPr id="46084" name="Rectangle 4"/>
          <p:cNvSpPr>
            <a:spLocks noChangeArrowheads="1"/>
          </p:cNvSpPr>
          <p:nvPr/>
        </p:nvSpPr>
        <p:spPr bwMode="auto">
          <a:xfrm>
            <a:off x="5105400" y="2667000"/>
            <a:ext cx="3810000" cy="2418184"/>
          </a:xfrm>
          <a:prstGeom prst="rect">
            <a:avLst/>
          </a:prstGeom>
          <a:solidFill>
            <a:schemeClr val="bg1"/>
          </a:solidFill>
          <a:ln w="9525">
            <a:noFill/>
            <a:miter lim="800000"/>
          </a:ln>
        </p:spPr>
        <p:txBody>
          <a:bodyPr/>
          <a:lstStyle/>
          <a:p>
            <a:pPr marL="342900" indent="-342900">
              <a:lnSpc>
                <a:spcPct val="90000"/>
              </a:lnSpc>
              <a:spcBef>
                <a:spcPct val="20000"/>
              </a:spcBef>
              <a:buClr>
                <a:schemeClr val="accent1"/>
              </a:buClr>
              <a:buSzPct val="65000"/>
              <a:buFont typeface="Wingdings" panose="05000000000000000000" pitchFamily="2" charset="2"/>
              <a:buChar char="n"/>
            </a:pPr>
            <a:r>
              <a:rPr lang="zh-CN" altLang="en-US" sz="2400" b="1" dirty="0">
                <a:latin typeface="华文新魏" pitchFamily="2" charset="-122"/>
                <a:ea typeface="华文新魏" pitchFamily="2" charset="-122"/>
              </a:rPr>
              <a:t>世间无物抵春愁，</a:t>
            </a:r>
            <a:endParaRPr lang="zh-CN" altLang="en-US" sz="2400" b="1" dirty="0">
              <a:latin typeface="华文新魏" pitchFamily="2" charset="-122"/>
              <a:ea typeface="华文新魏" pitchFamily="2" charset="-122"/>
            </a:endParaRPr>
          </a:p>
          <a:p>
            <a:pPr marL="342900" indent="-342900">
              <a:lnSpc>
                <a:spcPct val="90000"/>
              </a:lnSpc>
              <a:spcBef>
                <a:spcPct val="20000"/>
              </a:spcBef>
              <a:buClr>
                <a:schemeClr val="accent1"/>
              </a:buClr>
              <a:buSzPct val="65000"/>
              <a:buFont typeface="Wingdings" panose="05000000000000000000" pitchFamily="2" charset="2"/>
              <a:buChar char="n"/>
            </a:pPr>
            <a:r>
              <a:rPr lang="zh-CN" altLang="en-US" sz="2400" b="1" dirty="0">
                <a:latin typeface="华文新魏" pitchFamily="2" charset="-122"/>
                <a:ea typeface="华文新魏" pitchFamily="2" charset="-122"/>
              </a:rPr>
              <a:t>合向苍冥一哭休。</a:t>
            </a:r>
            <a:endParaRPr lang="zh-CN" altLang="en-US" sz="2400" b="1" dirty="0">
              <a:latin typeface="华文新魏" pitchFamily="2" charset="-122"/>
              <a:ea typeface="华文新魏" pitchFamily="2" charset="-122"/>
            </a:endParaRPr>
          </a:p>
          <a:p>
            <a:pPr marL="342900" indent="-342900">
              <a:lnSpc>
                <a:spcPct val="90000"/>
              </a:lnSpc>
              <a:spcBef>
                <a:spcPct val="20000"/>
              </a:spcBef>
              <a:buClr>
                <a:schemeClr val="accent1"/>
              </a:buClr>
              <a:buSzPct val="65000"/>
              <a:buFont typeface="Wingdings" panose="05000000000000000000" pitchFamily="2" charset="2"/>
              <a:buChar char="n"/>
            </a:pPr>
            <a:r>
              <a:rPr lang="zh-CN" altLang="en-US" sz="2400" b="1" dirty="0">
                <a:latin typeface="华文新魏" pitchFamily="2" charset="-122"/>
                <a:ea typeface="华文新魏" pitchFamily="2" charset="-122"/>
              </a:rPr>
              <a:t>四万万人齐下泪，</a:t>
            </a:r>
            <a:endParaRPr lang="zh-CN" altLang="en-US" sz="2400" b="1" dirty="0">
              <a:latin typeface="华文新魏" pitchFamily="2" charset="-122"/>
              <a:ea typeface="华文新魏" pitchFamily="2" charset="-122"/>
            </a:endParaRPr>
          </a:p>
          <a:p>
            <a:pPr marL="342900" indent="-342900">
              <a:lnSpc>
                <a:spcPct val="90000"/>
              </a:lnSpc>
              <a:spcBef>
                <a:spcPct val="20000"/>
              </a:spcBef>
              <a:buClr>
                <a:schemeClr val="accent1"/>
              </a:buClr>
              <a:buSzPct val="65000"/>
              <a:buFont typeface="Wingdings" panose="05000000000000000000" pitchFamily="2" charset="2"/>
              <a:buChar char="n"/>
            </a:pPr>
            <a:r>
              <a:rPr lang="zh-CN" altLang="en-US" sz="2400" b="1" dirty="0">
                <a:latin typeface="华文新魏" pitchFamily="2" charset="-122"/>
                <a:ea typeface="华文新魏" pitchFamily="2" charset="-122"/>
              </a:rPr>
              <a:t>天涯何处是神州。</a:t>
            </a:r>
            <a:endParaRPr lang="zh-CN" altLang="en-US" sz="2400" b="1" dirty="0">
              <a:latin typeface="华文新魏" pitchFamily="2" charset="-122"/>
              <a:ea typeface="华文新魏" pitchFamily="2" charset="-122"/>
            </a:endParaRPr>
          </a:p>
          <a:p>
            <a:pPr marL="342900" indent="-342900">
              <a:lnSpc>
                <a:spcPct val="90000"/>
              </a:lnSpc>
              <a:spcBef>
                <a:spcPct val="20000"/>
              </a:spcBef>
              <a:buClr>
                <a:schemeClr val="accent1"/>
              </a:buClr>
              <a:buSzPct val="65000"/>
              <a:buFont typeface="Wingdings" panose="05000000000000000000" pitchFamily="2" charset="2"/>
              <a:buNone/>
            </a:pPr>
            <a:r>
              <a:rPr lang="zh-CN" altLang="en-US" sz="2400" b="1" dirty="0">
                <a:latin typeface="华文新魏" pitchFamily="2" charset="-122"/>
                <a:ea typeface="华文新魏" pitchFamily="2" charset="-122"/>
              </a:rPr>
              <a:t>            </a:t>
            </a:r>
            <a:endParaRPr lang="zh-CN" altLang="en-US" sz="2400" b="1" dirty="0">
              <a:latin typeface="华文新魏" pitchFamily="2" charset="-122"/>
              <a:ea typeface="华文新魏" pitchFamily="2" charset="-122"/>
            </a:endParaRPr>
          </a:p>
          <a:p>
            <a:pPr marL="342900" indent="-342900">
              <a:lnSpc>
                <a:spcPct val="90000"/>
              </a:lnSpc>
              <a:spcBef>
                <a:spcPct val="20000"/>
              </a:spcBef>
              <a:buClr>
                <a:schemeClr val="accent1"/>
              </a:buClr>
              <a:buSzPct val="65000"/>
              <a:buFont typeface="Wingdings" panose="05000000000000000000" pitchFamily="2" charset="2"/>
              <a:buNone/>
            </a:pPr>
            <a:r>
              <a:rPr lang="zh-CN" altLang="en-US" sz="2400" b="1" dirty="0">
                <a:latin typeface="华文新魏" pitchFamily="2" charset="-122"/>
                <a:ea typeface="华文新魏" pitchFamily="2" charset="-122"/>
              </a:rPr>
              <a:t>          </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谭嗣同</a:t>
            </a:r>
            <a:endParaRPr lang="zh-CN" altLang="en-US" sz="2400" b="1" dirty="0">
              <a:latin typeface="华文新魏" pitchFamily="2" charset="-122"/>
              <a:ea typeface="华文新魏"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539552" y="1124744"/>
            <a:ext cx="7924800" cy="884238"/>
          </a:xfrm>
        </p:spPr>
        <p:txBody>
          <a:bodyPr/>
          <a:lstStyle/>
          <a:p>
            <a:pPr eaLnBrk="1" hangingPunct="1"/>
            <a:r>
              <a:rPr lang="zh-CN" altLang="en-US" sz="3600" b="1" dirty="0">
                <a:solidFill>
                  <a:schemeClr val="tx1"/>
                </a:solidFill>
                <a:latin typeface="华文新魏" pitchFamily="2" charset="-122"/>
                <a:ea typeface="华文新魏" pitchFamily="2" charset="-122"/>
              </a:rPr>
              <a:t>（</a:t>
            </a:r>
            <a:r>
              <a:rPr lang="en-US" altLang="zh-CN" sz="3600" b="1" dirty="0">
                <a:solidFill>
                  <a:schemeClr val="tx1"/>
                </a:solidFill>
                <a:latin typeface="华文新魏" pitchFamily="2" charset="-122"/>
                <a:ea typeface="华文新魏" pitchFamily="2" charset="-122"/>
              </a:rPr>
              <a:t>1</a:t>
            </a:r>
            <a:r>
              <a:rPr lang="zh-CN" altLang="en-US" sz="3600" b="1" dirty="0">
                <a:solidFill>
                  <a:schemeClr val="tx1"/>
                </a:solidFill>
                <a:latin typeface="华文新魏" pitchFamily="2" charset="-122"/>
                <a:ea typeface="华文新魏" pitchFamily="2" charset="-122"/>
              </a:rPr>
              <a:t>）向中国勒索巨额赔款</a:t>
            </a:r>
            <a:endParaRPr lang="zh-CN" altLang="en-US" sz="3600" b="1" dirty="0">
              <a:solidFill>
                <a:schemeClr val="tx1"/>
              </a:solidFill>
              <a:latin typeface="华文新魏" pitchFamily="2" charset="-122"/>
              <a:ea typeface="华文新魏" pitchFamily="2" charset="-122"/>
            </a:endParaRPr>
          </a:p>
        </p:txBody>
      </p:sp>
      <p:sp>
        <p:nvSpPr>
          <p:cNvPr id="47108" name="Rectangle 4"/>
          <p:cNvSpPr>
            <a:spLocks noChangeArrowheads="1"/>
          </p:cNvSpPr>
          <p:nvPr/>
        </p:nvSpPr>
        <p:spPr bwMode="auto">
          <a:xfrm>
            <a:off x="323528" y="188640"/>
            <a:ext cx="8229600" cy="1098550"/>
          </a:xfrm>
          <a:prstGeom prst="rect">
            <a:avLst/>
          </a:prstGeom>
          <a:noFill/>
          <a:ln w="9525">
            <a:noFill/>
            <a:miter lim="800000"/>
          </a:ln>
        </p:spPr>
        <p:txBody>
          <a:bodyPr/>
          <a:lstStyle/>
          <a:p>
            <a:pPr>
              <a:buFontTx/>
              <a:buNone/>
            </a:pPr>
            <a:r>
              <a:rPr lang="en-US" altLang="zh-CN" sz="4400" b="1">
                <a:latin typeface="Garamond" pitchFamily="18" charset="0"/>
              </a:rPr>
              <a:t>3</a:t>
            </a:r>
            <a:r>
              <a:rPr lang="zh-CN" altLang="en-US" sz="4400" b="1">
                <a:latin typeface="Garamond" pitchFamily="18" charset="0"/>
              </a:rPr>
              <a:t>、勒索赔款，抢掠财富</a:t>
            </a:r>
            <a:endParaRPr lang="zh-CN" altLang="en-US" sz="4400" b="1">
              <a:latin typeface="Garamond" pitchFamily="18" charset="0"/>
            </a:endParaRPr>
          </a:p>
        </p:txBody>
      </p:sp>
      <p:graphicFrame>
        <p:nvGraphicFramePr>
          <p:cNvPr id="6" name="表格 5"/>
          <p:cNvGraphicFramePr>
            <a:graphicFrameLocks noGrp="1"/>
          </p:cNvGraphicFramePr>
          <p:nvPr/>
        </p:nvGraphicFramePr>
        <p:xfrm>
          <a:off x="827584" y="2636912"/>
          <a:ext cx="7626598" cy="3027362"/>
        </p:xfrm>
        <a:graphic>
          <a:graphicData uri="http://schemas.openxmlformats.org/drawingml/2006/table">
            <a:tbl>
              <a:tblPr firstRow="1" bandRow="1">
                <a:tableStyleId>{5C22544A-7EE6-4342-B048-85BDC9FD1C3A}</a:tableStyleId>
              </a:tblPr>
              <a:tblGrid>
                <a:gridCol w="2210568"/>
                <a:gridCol w="1984333"/>
                <a:gridCol w="3431697"/>
              </a:tblGrid>
              <a:tr h="504081">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400" b="1" i="0" u="none" strike="noStrike" cap="none" normalizeH="0" baseline="0" dirty="0">
                          <a:ln>
                            <a:noFill/>
                          </a:ln>
                          <a:solidFill>
                            <a:schemeClr val="bg1"/>
                          </a:solidFill>
                          <a:effectLst/>
                          <a:latin typeface="+mn-ea"/>
                          <a:ea typeface="+mn-ea"/>
                          <a:cs typeface="+mn-ea"/>
                          <a:sym typeface="+mn-lt"/>
                        </a:rPr>
                        <a:t>条约</a:t>
                      </a:r>
                      <a:endParaRPr kumimoji="0" lang="zh-CN" altLang="zh-CN" sz="2400" b="1" i="0" u="none" strike="noStrike" cap="none" normalizeH="0" baseline="0" dirty="0">
                        <a:ln>
                          <a:noFill/>
                        </a:ln>
                        <a:solidFill>
                          <a:schemeClr val="bg1"/>
                        </a:solidFill>
                        <a:effectLst/>
                        <a:latin typeface="+mn-ea"/>
                        <a:ea typeface="+mn-ea"/>
                        <a:cs typeface="+mn-ea"/>
                        <a:sym typeface="+mn-lt"/>
                      </a:endParaRPr>
                    </a:p>
                  </a:txBody>
                  <a:tcPr marL="91426" marR="91426" marT="45722" marB="45722" anchor="ctr" horzOverflow="overflow">
                    <a:lnR w="6350" cap="flat" cmpd="sng" algn="ctr">
                      <a:solidFill>
                        <a:schemeClr val="tx1">
                          <a:lumMod val="50000"/>
                          <a:lumOff val="50000"/>
                        </a:schemeClr>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400" b="1" i="0" u="none" strike="noStrike" cap="none" normalizeH="0" baseline="0" dirty="0">
                          <a:ln>
                            <a:noFill/>
                          </a:ln>
                          <a:solidFill>
                            <a:schemeClr val="bg1"/>
                          </a:solidFill>
                          <a:effectLst/>
                          <a:latin typeface="+mn-ea"/>
                          <a:ea typeface="+mn-ea"/>
                          <a:cs typeface="+mn-ea"/>
                          <a:sym typeface="+mn-lt"/>
                        </a:rPr>
                        <a:t>赔款对象国</a:t>
                      </a:r>
                      <a:endParaRPr kumimoji="0" lang="zh-CN" altLang="en-US" sz="2400" b="1" i="0" u="none" strike="noStrike" cap="none" normalizeH="0" baseline="0" dirty="0">
                        <a:ln>
                          <a:noFill/>
                        </a:ln>
                        <a:solidFill>
                          <a:schemeClr val="bg1"/>
                        </a:solidFill>
                        <a:effectLst/>
                        <a:latin typeface="+mn-ea"/>
                        <a:ea typeface="+mn-ea"/>
                        <a:cs typeface="+mn-ea"/>
                        <a:sym typeface="+mn-lt"/>
                      </a:endParaRP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400" b="1" i="0" u="none" strike="noStrike" cap="none" normalizeH="0" baseline="0" dirty="0">
                          <a:ln>
                            <a:noFill/>
                          </a:ln>
                          <a:solidFill>
                            <a:schemeClr val="bg1"/>
                          </a:solidFill>
                          <a:effectLst/>
                          <a:latin typeface="+mn-ea"/>
                          <a:ea typeface="+mn-ea"/>
                          <a:cs typeface="+mn-ea"/>
                          <a:sym typeface="+mn-lt"/>
                        </a:rPr>
                        <a:t>赔款数额</a:t>
                      </a:r>
                      <a:endParaRPr kumimoji="0" lang="zh-CN" altLang="en-US" sz="2400" b="1" i="0" u="none" strike="noStrike" cap="none" normalizeH="0" baseline="0" dirty="0">
                        <a:ln>
                          <a:noFill/>
                        </a:ln>
                        <a:solidFill>
                          <a:schemeClr val="bg1"/>
                        </a:solidFill>
                        <a:effectLst/>
                        <a:latin typeface="+mn-ea"/>
                        <a:ea typeface="+mn-ea"/>
                        <a:cs typeface="+mn-ea"/>
                        <a:sym typeface="+mn-lt"/>
                      </a:endParaRP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solidFill>
                  </a:tcPr>
                </a:tc>
              </a:tr>
              <a:tr h="507157">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400" b="1" i="0" u="none" strike="noStrike" cap="none" normalizeH="0" baseline="0" dirty="0">
                          <a:ln>
                            <a:noFill/>
                          </a:ln>
                          <a:solidFill>
                            <a:schemeClr val="tx1"/>
                          </a:solidFill>
                          <a:effectLst/>
                          <a:latin typeface="+mn-ea"/>
                          <a:ea typeface="+mn-ea"/>
                          <a:cs typeface="+mn-ea"/>
                          <a:sym typeface="+mn-lt"/>
                        </a:rPr>
                        <a:t>《</a:t>
                      </a:r>
                      <a:r>
                        <a:rPr kumimoji="0" lang="zh-CN" altLang="en-US" sz="2400" b="1" i="0" u="none" strike="noStrike" cap="none" normalizeH="0" baseline="0" dirty="0">
                          <a:ln>
                            <a:noFill/>
                          </a:ln>
                          <a:solidFill>
                            <a:schemeClr val="tx1"/>
                          </a:solidFill>
                          <a:effectLst/>
                          <a:latin typeface="+mn-ea"/>
                          <a:ea typeface="+mn-ea"/>
                          <a:cs typeface="+mn-ea"/>
                          <a:sym typeface="+mn-lt"/>
                        </a:rPr>
                        <a:t>南京条约</a:t>
                      </a:r>
                      <a:r>
                        <a:rPr kumimoji="0" lang="en-US" altLang="zh-CN" sz="2400" b="1" i="0" u="none" strike="noStrike" cap="none" normalizeH="0" baseline="0" dirty="0">
                          <a:ln>
                            <a:noFill/>
                          </a:ln>
                          <a:solidFill>
                            <a:schemeClr val="tx1"/>
                          </a:solidFill>
                          <a:effectLst/>
                          <a:latin typeface="+mn-ea"/>
                          <a:ea typeface="+mn-ea"/>
                          <a:cs typeface="+mn-ea"/>
                          <a:sym typeface="+mn-lt"/>
                        </a:rPr>
                        <a:t>》</a:t>
                      </a:r>
                      <a:endParaRPr kumimoji="0" lang="zh-CN" altLang="en-US" sz="2400" b="1" i="0" u="none" strike="noStrike" cap="none" normalizeH="0" baseline="0" dirty="0">
                        <a:ln>
                          <a:noFill/>
                        </a:ln>
                        <a:solidFill>
                          <a:schemeClr val="tx1"/>
                        </a:solidFill>
                        <a:effectLst/>
                        <a:latin typeface="+mn-ea"/>
                        <a:ea typeface="+mn-ea"/>
                        <a:cs typeface="+mn-ea"/>
                        <a:sym typeface="+mn-lt"/>
                      </a:endParaRPr>
                    </a:p>
                  </a:txBody>
                  <a:tcPr marL="91426" marR="91426" marT="45722" marB="45722" anchor="ctr" horzOverflow="overflow">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400" b="1" i="0" u="none" strike="noStrike" cap="none" normalizeH="0" baseline="0" dirty="0">
                          <a:ln>
                            <a:noFill/>
                          </a:ln>
                          <a:solidFill>
                            <a:schemeClr val="tx1"/>
                          </a:solidFill>
                          <a:effectLst/>
                          <a:latin typeface="+mn-ea"/>
                          <a:ea typeface="+mn-ea"/>
                          <a:cs typeface="+mn-ea"/>
                          <a:sym typeface="+mn-lt"/>
                        </a:rPr>
                        <a:t>英国</a:t>
                      </a:r>
                      <a:endParaRPr kumimoji="0" lang="zh-CN" altLang="en-US" sz="2400" b="1" i="0" u="none" strike="noStrike" cap="none" normalizeH="0" baseline="0" dirty="0">
                        <a:ln>
                          <a:noFill/>
                        </a:ln>
                        <a:solidFill>
                          <a:schemeClr val="tx1"/>
                        </a:solidFill>
                        <a:effectLst/>
                        <a:latin typeface="+mn-ea"/>
                        <a:ea typeface="+mn-ea"/>
                        <a:cs typeface="+mn-ea"/>
                        <a:sym typeface="+mn-lt"/>
                      </a:endParaRP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400" b="1" i="0" u="none" strike="noStrike" cap="none" normalizeH="0" baseline="0" dirty="0">
                          <a:ln>
                            <a:noFill/>
                          </a:ln>
                          <a:solidFill>
                            <a:schemeClr val="tx1"/>
                          </a:solidFill>
                          <a:effectLst/>
                          <a:latin typeface="+mn-ea"/>
                          <a:ea typeface="+mn-ea"/>
                          <a:cs typeface="+mn-ea"/>
                          <a:sym typeface="+mn-lt"/>
                        </a:rPr>
                        <a:t>2100</a:t>
                      </a:r>
                      <a:r>
                        <a:rPr kumimoji="0" lang="zh-CN" altLang="en-US" sz="2400" b="1" i="0" u="none" strike="noStrike" cap="none" normalizeH="0" baseline="0" dirty="0">
                          <a:ln>
                            <a:noFill/>
                          </a:ln>
                          <a:solidFill>
                            <a:schemeClr val="tx1"/>
                          </a:solidFill>
                          <a:effectLst/>
                          <a:latin typeface="+mn-ea"/>
                          <a:ea typeface="+mn-ea"/>
                          <a:cs typeface="+mn-ea"/>
                          <a:sym typeface="+mn-lt"/>
                        </a:rPr>
                        <a:t>万银元</a:t>
                      </a:r>
                      <a:endParaRPr kumimoji="0" lang="zh-CN" altLang="en-US" sz="2400" b="1" i="0" u="none" strike="noStrike" cap="none" normalizeH="0" baseline="0" dirty="0">
                        <a:ln>
                          <a:noFill/>
                        </a:ln>
                        <a:solidFill>
                          <a:schemeClr val="tx1"/>
                        </a:solidFill>
                        <a:effectLst/>
                        <a:latin typeface="+mn-ea"/>
                        <a:ea typeface="+mn-ea"/>
                        <a:cs typeface="+mn-ea"/>
                        <a:sym typeface="+mn-lt"/>
                      </a:endParaRP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r>
              <a:tr h="495509">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400" b="1" i="0" u="none" strike="noStrike" cap="none" normalizeH="0" baseline="0" dirty="0">
                          <a:ln>
                            <a:noFill/>
                          </a:ln>
                          <a:solidFill>
                            <a:schemeClr val="tx1"/>
                          </a:solidFill>
                          <a:effectLst/>
                          <a:latin typeface="+mn-ea"/>
                          <a:ea typeface="+mn-ea"/>
                          <a:cs typeface="+mn-ea"/>
                          <a:sym typeface="+mn-lt"/>
                        </a:rPr>
                        <a:t>《</a:t>
                      </a:r>
                      <a:r>
                        <a:rPr kumimoji="0" lang="zh-CN" altLang="en-US" sz="2400" b="1" i="0" u="none" strike="noStrike" cap="none" normalizeH="0" baseline="0" dirty="0">
                          <a:ln>
                            <a:noFill/>
                          </a:ln>
                          <a:solidFill>
                            <a:schemeClr val="tx1"/>
                          </a:solidFill>
                          <a:effectLst/>
                          <a:latin typeface="+mn-ea"/>
                          <a:ea typeface="+mn-ea"/>
                          <a:cs typeface="+mn-ea"/>
                          <a:sym typeface="+mn-lt"/>
                        </a:rPr>
                        <a:t>北京条约</a:t>
                      </a:r>
                      <a:r>
                        <a:rPr kumimoji="0" lang="en-US" altLang="zh-CN" sz="2400" b="1" i="0" u="none" strike="noStrike" cap="none" normalizeH="0" baseline="0" dirty="0">
                          <a:ln>
                            <a:noFill/>
                          </a:ln>
                          <a:solidFill>
                            <a:schemeClr val="tx1"/>
                          </a:solidFill>
                          <a:effectLst/>
                          <a:latin typeface="+mn-ea"/>
                          <a:ea typeface="+mn-ea"/>
                          <a:cs typeface="+mn-ea"/>
                          <a:sym typeface="+mn-lt"/>
                        </a:rPr>
                        <a:t>》</a:t>
                      </a:r>
                      <a:endParaRPr kumimoji="0" lang="zh-CN" altLang="en-US" sz="2400" b="1" i="0" u="none" strike="noStrike" cap="none" normalizeH="0" baseline="0" dirty="0">
                        <a:ln>
                          <a:noFill/>
                        </a:ln>
                        <a:solidFill>
                          <a:schemeClr val="tx1"/>
                        </a:solidFill>
                        <a:effectLst/>
                        <a:latin typeface="+mn-ea"/>
                        <a:ea typeface="+mn-ea"/>
                        <a:cs typeface="+mn-ea"/>
                        <a:sym typeface="+mn-lt"/>
                      </a:endParaRPr>
                    </a:p>
                  </a:txBody>
                  <a:tcPr marL="91426" marR="91426" marT="45722" marB="45722" anchor="ctr" horzOverflow="overflow">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400" b="1" i="0" u="none" strike="noStrike" cap="none" normalizeH="0" baseline="0" dirty="0">
                          <a:ln>
                            <a:noFill/>
                          </a:ln>
                          <a:solidFill>
                            <a:schemeClr val="tx1"/>
                          </a:solidFill>
                          <a:effectLst/>
                          <a:latin typeface="+mn-ea"/>
                          <a:ea typeface="+mn-ea"/>
                          <a:cs typeface="+mn-ea"/>
                          <a:sym typeface="+mn-lt"/>
                        </a:rPr>
                        <a:t>英、法</a:t>
                      </a:r>
                      <a:endParaRPr kumimoji="0" lang="zh-CN" altLang="en-US" sz="2400" b="1" i="0" u="none" strike="noStrike" cap="none" normalizeH="0" baseline="0" dirty="0">
                        <a:ln>
                          <a:noFill/>
                        </a:ln>
                        <a:solidFill>
                          <a:schemeClr val="tx1"/>
                        </a:solidFill>
                        <a:effectLst/>
                        <a:latin typeface="+mn-ea"/>
                        <a:ea typeface="+mn-ea"/>
                        <a:cs typeface="+mn-ea"/>
                        <a:sym typeface="+mn-lt"/>
                      </a:endParaRP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400" b="1" i="0" u="none" strike="noStrike" cap="none" normalizeH="0" baseline="0" dirty="0">
                          <a:ln>
                            <a:noFill/>
                          </a:ln>
                          <a:solidFill>
                            <a:schemeClr val="tx1"/>
                          </a:solidFill>
                          <a:effectLst/>
                          <a:latin typeface="+mn-ea"/>
                          <a:ea typeface="+mn-ea"/>
                          <a:cs typeface="+mn-ea"/>
                          <a:sym typeface="+mn-lt"/>
                        </a:rPr>
                        <a:t>各</a:t>
                      </a:r>
                      <a:r>
                        <a:rPr kumimoji="0" lang="en-US" altLang="zh-CN" sz="2400" b="1" i="0" u="none" strike="noStrike" cap="none" normalizeH="0" baseline="0" dirty="0">
                          <a:ln>
                            <a:noFill/>
                          </a:ln>
                          <a:solidFill>
                            <a:schemeClr val="tx1"/>
                          </a:solidFill>
                          <a:effectLst/>
                          <a:latin typeface="+mn-ea"/>
                          <a:ea typeface="+mn-ea"/>
                          <a:cs typeface="+mn-ea"/>
                          <a:sym typeface="+mn-lt"/>
                        </a:rPr>
                        <a:t>800</a:t>
                      </a:r>
                      <a:r>
                        <a:rPr kumimoji="0" lang="zh-CN" altLang="en-US" sz="2400" b="1" i="0" u="none" strike="noStrike" cap="none" normalizeH="0" baseline="0" dirty="0">
                          <a:ln>
                            <a:noFill/>
                          </a:ln>
                          <a:solidFill>
                            <a:schemeClr val="tx1"/>
                          </a:solidFill>
                          <a:effectLst/>
                          <a:latin typeface="+mn-ea"/>
                          <a:ea typeface="+mn-ea"/>
                          <a:cs typeface="+mn-ea"/>
                          <a:sym typeface="+mn-lt"/>
                        </a:rPr>
                        <a:t>万两白银</a:t>
                      </a:r>
                      <a:endParaRPr kumimoji="0" lang="zh-CN" altLang="en-US" sz="2400" b="1" i="0" u="none" strike="noStrike" cap="none" normalizeH="0" baseline="0" dirty="0">
                        <a:ln>
                          <a:noFill/>
                        </a:ln>
                        <a:solidFill>
                          <a:schemeClr val="tx1"/>
                        </a:solidFill>
                        <a:effectLst/>
                        <a:latin typeface="+mn-ea"/>
                        <a:ea typeface="+mn-ea"/>
                        <a:cs typeface="+mn-ea"/>
                        <a:sym typeface="+mn-lt"/>
                      </a:endParaRP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r>
              <a:tr h="495509">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400" b="1" i="0" u="none" strike="noStrike" cap="none" normalizeH="0" baseline="0" dirty="0">
                          <a:ln>
                            <a:noFill/>
                          </a:ln>
                          <a:solidFill>
                            <a:schemeClr val="tx1"/>
                          </a:solidFill>
                          <a:effectLst/>
                          <a:latin typeface="+mn-ea"/>
                          <a:ea typeface="+mn-ea"/>
                          <a:cs typeface="+mn-ea"/>
                          <a:sym typeface="+mn-lt"/>
                        </a:rPr>
                        <a:t>《</a:t>
                      </a:r>
                      <a:r>
                        <a:rPr kumimoji="0" lang="zh-CN" altLang="en-US" sz="2400" b="1" i="0" u="none" strike="noStrike" cap="none" normalizeH="0" baseline="0" dirty="0">
                          <a:ln>
                            <a:noFill/>
                          </a:ln>
                          <a:solidFill>
                            <a:schemeClr val="tx1"/>
                          </a:solidFill>
                          <a:effectLst/>
                          <a:latin typeface="+mn-ea"/>
                          <a:ea typeface="+mn-ea"/>
                          <a:cs typeface="+mn-ea"/>
                          <a:sym typeface="+mn-lt"/>
                        </a:rPr>
                        <a:t>台事专条</a:t>
                      </a:r>
                      <a:r>
                        <a:rPr kumimoji="0" lang="en-US" altLang="zh-CN" sz="2400" b="1" i="0" u="none" strike="noStrike" cap="none" normalizeH="0" baseline="0" dirty="0">
                          <a:ln>
                            <a:noFill/>
                          </a:ln>
                          <a:solidFill>
                            <a:schemeClr val="tx1"/>
                          </a:solidFill>
                          <a:effectLst/>
                          <a:latin typeface="+mn-ea"/>
                          <a:ea typeface="+mn-ea"/>
                          <a:cs typeface="+mn-ea"/>
                          <a:sym typeface="+mn-lt"/>
                        </a:rPr>
                        <a:t>》</a:t>
                      </a:r>
                      <a:endParaRPr kumimoji="0" lang="zh-CN" altLang="en-US" sz="2400" b="1" i="0" u="none" strike="noStrike" cap="none" normalizeH="0" baseline="0" dirty="0">
                        <a:ln>
                          <a:noFill/>
                        </a:ln>
                        <a:solidFill>
                          <a:schemeClr val="tx1"/>
                        </a:solidFill>
                        <a:effectLst/>
                        <a:latin typeface="+mn-ea"/>
                        <a:ea typeface="+mn-ea"/>
                        <a:cs typeface="+mn-ea"/>
                        <a:sym typeface="+mn-lt"/>
                      </a:endParaRPr>
                    </a:p>
                  </a:txBody>
                  <a:tcPr marL="91426" marR="91426" marT="45722" marB="45722" anchor="ctr" horzOverflow="overflow">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400" b="1" i="0" u="none" strike="noStrike" cap="none" normalizeH="0" baseline="0" dirty="0">
                          <a:ln>
                            <a:noFill/>
                          </a:ln>
                          <a:solidFill>
                            <a:schemeClr val="tx1"/>
                          </a:solidFill>
                          <a:effectLst/>
                          <a:latin typeface="+mn-ea"/>
                          <a:ea typeface="+mn-ea"/>
                          <a:cs typeface="+mn-ea"/>
                          <a:sym typeface="+mn-lt"/>
                        </a:rPr>
                        <a:t>日本</a:t>
                      </a:r>
                      <a:endParaRPr kumimoji="0" lang="zh-CN" altLang="en-US" sz="2400" b="1" i="0" u="none" strike="noStrike" cap="none" normalizeH="0" baseline="0" dirty="0">
                        <a:ln>
                          <a:noFill/>
                        </a:ln>
                        <a:solidFill>
                          <a:schemeClr val="tx1"/>
                        </a:solidFill>
                        <a:effectLst/>
                        <a:latin typeface="+mn-ea"/>
                        <a:ea typeface="+mn-ea"/>
                        <a:cs typeface="+mn-ea"/>
                        <a:sym typeface="+mn-lt"/>
                      </a:endParaRP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400" b="1" i="0" u="none" strike="noStrike" cap="none" normalizeH="0" baseline="0" dirty="0">
                          <a:ln>
                            <a:noFill/>
                          </a:ln>
                          <a:solidFill>
                            <a:schemeClr val="tx1"/>
                          </a:solidFill>
                          <a:effectLst/>
                          <a:latin typeface="+mn-ea"/>
                          <a:ea typeface="+mn-ea"/>
                          <a:cs typeface="+mn-ea"/>
                          <a:sym typeface="+mn-lt"/>
                        </a:rPr>
                        <a:t>50</a:t>
                      </a:r>
                      <a:r>
                        <a:rPr kumimoji="0" lang="zh-CN" altLang="en-US" sz="2400" b="1" i="0" u="none" strike="noStrike" cap="none" normalizeH="0" baseline="0" dirty="0">
                          <a:ln>
                            <a:noFill/>
                          </a:ln>
                          <a:solidFill>
                            <a:schemeClr val="tx1"/>
                          </a:solidFill>
                          <a:effectLst/>
                          <a:latin typeface="+mn-ea"/>
                          <a:ea typeface="+mn-ea"/>
                          <a:cs typeface="+mn-ea"/>
                          <a:sym typeface="+mn-lt"/>
                        </a:rPr>
                        <a:t>万两白银</a:t>
                      </a:r>
                      <a:endParaRPr kumimoji="0" lang="zh-CN" altLang="en-US" sz="2400" b="1" i="0" u="none" strike="noStrike" cap="none" normalizeH="0" baseline="0" dirty="0">
                        <a:ln>
                          <a:noFill/>
                        </a:ln>
                        <a:solidFill>
                          <a:schemeClr val="tx1"/>
                        </a:solidFill>
                        <a:effectLst/>
                        <a:latin typeface="+mn-ea"/>
                        <a:ea typeface="+mn-ea"/>
                        <a:cs typeface="+mn-ea"/>
                        <a:sym typeface="+mn-lt"/>
                      </a:endParaRP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r>
              <a:tr h="512553">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400" b="1" i="0" u="none" strike="noStrike" cap="none" normalizeH="0" baseline="0" dirty="0">
                          <a:ln>
                            <a:noFill/>
                          </a:ln>
                          <a:solidFill>
                            <a:schemeClr val="tx1"/>
                          </a:solidFill>
                          <a:effectLst/>
                          <a:latin typeface="+mn-ea"/>
                          <a:ea typeface="+mn-ea"/>
                          <a:cs typeface="+mn-ea"/>
                          <a:sym typeface="+mn-lt"/>
                        </a:rPr>
                        <a:t>《</a:t>
                      </a:r>
                      <a:r>
                        <a:rPr kumimoji="0" lang="zh-CN" altLang="en-US" sz="2400" b="1" i="0" u="none" strike="noStrike" cap="none" normalizeH="0" baseline="0" dirty="0">
                          <a:ln>
                            <a:noFill/>
                          </a:ln>
                          <a:solidFill>
                            <a:schemeClr val="tx1"/>
                          </a:solidFill>
                          <a:effectLst/>
                          <a:latin typeface="+mn-ea"/>
                          <a:ea typeface="+mn-ea"/>
                          <a:cs typeface="+mn-ea"/>
                          <a:sym typeface="+mn-lt"/>
                        </a:rPr>
                        <a:t>马关条约</a:t>
                      </a:r>
                      <a:r>
                        <a:rPr kumimoji="0" lang="en-US" altLang="zh-CN" sz="2400" b="1" i="0" u="none" strike="noStrike" cap="none" normalizeH="0" baseline="0" dirty="0">
                          <a:ln>
                            <a:noFill/>
                          </a:ln>
                          <a:solidFill>
                            <a:schemeClr val="tx1"/>
                          </a:solidFill>
                          <a:effectLst/>
                          <a:latin typeface="+mn-ea"/>
                          <a:ea typeface="+mn-ea"/>
                          <a:cs typeface="+mn-ea"/>
                          <a:sym typeface="+mn-lt"/>
                        </a:rPr>
                        <a:t>》</a:t>
                      </a:r>
                      <a:endParaRPr kumimoji="0" lang="zh-CN" altLang="en-US" sz="2400" b="1" i="0" u="none" strike="noStrike" cap="none" normalizeH="0" baseline="0" dirty="0">
                        <a:ln>
                          <a:noFill/>
                        </a:ln>
                        <a:solidFill>
                          <a:schemeClr val="tx1"/>
                        </a:solidFill>
                        <a:effectLst/>
                        <a:latin typeface="+mn-ea"/>
                        <a:ea typeface="+mn-ea"/>
                        <a:cs typeface="+mn-ea"/>
                        <a:sym typeface="+mn-lt"/>
                      </a:endParaRPr>
                    </a:p>
                  </a:txBody>
                  <a:tcPr marL="91426" marR="91426" marT="45722" marB="45722" anchor="ctr" horzOverflow="overflow">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400" b="1" i="0" u="none" strike="noStrike" cap="none" normalizeH="0" baseline="0" dirty="0">
                          <a:ln>
                            <a:noFill/>
                          </a:ln>
                          <a:solidFill>
                            <a:schemeClr val="tx1"/>
                          </a:solidFill>
                          <a:effectLst/>
                          <a:latin typeface="+mn-ea"/>
                          <a:ea typeface="+mn-ea"/>
                          <a:cs typeface="+mn-ea"/>
                          <a:sym typeface="+mn-lt"/>
                        </a:rPr>
                        <a:t>日本</a:t>
                      </a:r>
                      <a:endParaRPr kumimoji="0" lang="zh-CN" altLang="en-US" sz="2400" b="1" i="0" u="none" strike="noStrike" cap="none" normalizeH="0" baseline="0" dirty="0">
                        <a:ln>
                          <a:noFill/>
                        </a:ln>
                        <a:solidFill>
                          <a:schemeClr val="tx1"/>
                        </a:solidFill>
                        <a:effectLst/>
                        <a:latin typeface="+mn-ea"/>
                        <a:ea typeface="+mn-ea"/>
                        <a:cs typeface="+mn-ea"/>
                        <a:sym typeface="+mn-lt"/>
                      </a:endParaRP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400" b="1" i="0" u="none" strike="noStrike" cap="none" normalizeH="0" baseline="0" dirty="0">
                          <a:ln>
                            <a:noFill/>
                          </a:ln>
                          <a:solidFill>
                            <a:schemeClr val="tx1"/>
                          </a:solidFill>
                          <a:effectLst/>
                          <a:latin typeface="+mn-ea"/>
                          <a:ea typeface="+mn-ea"/>
                          <a:cs typeface="+mn-ea"/>
                          <a:sym typeface="+mn-lt"/>
                        </a:rPr>
                        <a:t>2.3</a:t>
                      </a:r>
                      <a:r>
                        <a:rPr kumimoji="0" lang="zh-CN" altLang="en-US" sz="2400" b="1" i="0" u="none" strike="noStrike" cap="none" normalizeH="0" baseline="0" dirty="0">
                          <a:ln>
                            <a:noFill/>
                          </a:ln>
                          <a:solidFill>
                            <a:schemeClr val="tx1"/>
                          </a:solidFill>
                          <a:effectLst/>
                          <a:latin typeface="+mn-ea"/>
                          <a:ea typeface="+mn-ea"/>
                          <a:cs typeface="+mn-ea"/>
                          <a:sym typeface="+mn-lt"/>
                        </a:rPr>
                        <a:t>亿两白银</a:t>
                      </a:r>
                      <a:endParaRPr kumimoji="0" lang="zh-CN" altLang="en-US" sz="2400" b="1" i="0" u="none" strike="noStrike" cap="none" normalizeH="0" baseline="0" dirty="0">
                        <a:ln>
                          <a:noFill/>
                        </a:ln>
                        <a:solidFill>
                          <a:schemeClr val="tx1"/>
                        </a:solidFill>
                        <a:effectLst/>
                        <a:latin typeface="+mn-ea"/>
                        <a:ea typeface="+mn-ea"/>
                        <a:cs typeface="+mn-ea"/>
                        <a:sym typeface="+mn-lt"/>
                      </a:endParaRP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r>
              <a:tr h="512553">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400" b="1" i="0" u="none" strike="noStrike" cap="none" normalizeH="0" baseline="0" dirty="0">
                          <a:ln>
                            <a:noFill/>
                          </a:ln>
                          <a:solidFill>
                            <a:schemeClr val="tx1"/>
                          </a:solidFill>
                          <a:effectLst/>
                          <a:latin typeface="+mn-ea"/>
                          <a:ea typeface="+mn-ea"/>
                          <a:cs typeface="+mn-ea"/>
                          <a:sym typeface="+mn-lt"/>
                        </a:rPr>
                        <a:t>《</a:t>
                      </a:r>
                      <a:r>
                        <a:rPr kumimoji="0" lang="zh-CN" altLang="en-US" sz="2400" b="1" i="0" u="none" strike="noStrike" cap="none" normalizeH="0" baseline="0" dirty="0">
                          <a:ln>
                            <a:noFill/>
                          </a:ln>
                          <a:solidFill>
                            <a:schemeClr val="tx1"/>
                          </a:solidFill>
                          <a:effectLst/>
                          <a:latin typeface="+mn-ea"/>
                          <a:ea typeface="+mn-ea"/>
                          <a:cs typeface="+mn-ea"/>
                          <a:sym typeface="+mn-lt"/>
                        </a:rPr>
                        <a:t>辛丑条约</a:t>
                      </a:r>
                      <a:r>
                        <a:rPr kumimoji="0" lang="en-US" altLang="zh-CN" sz="2400" b="1" i="0" u="none" strike="noStrike" cap="none" normalizeH="0" baseline="0" dirty="0">
                          <a:ln>
                            <a:noFill/>
                          </a:ln>
                          <a:solidFill>
                            <a:schemeClr val="tx1"/>
                          </a:solidFill>
                          <a:effectLst/>
                          <a:latin typeface="+mn-ea"/>
                          <a:ea typeface="+mn-ea"/>
                          <a:cs typeface="+mn-ea"/>
                          <a:sym typeface="+mn-lt"/>
                        </a:rPr>
                        <a:t>》</a:t>
                      </a:r>
                      <a:endParaRPr kumimoji="0" lang="zh-CN" altLang="en-US" sz="2400" b="1" i="0" u="none" strike="noStrike" cap="none" normalizeH="0" baseline="0" dirty="0">
                        <a:ln>
                          <a:noFill/>
                        </a:ln>
                        <a:solidFill>
                          <a:schemeClr val="tx1"/>
                        </a:solidFill>
                        <a:effectLst/>
                        <a:latin typeface="+mn-ea"/>
                        <a:ea typeface="+mn-ea"/>
                        <a:cs typeface="+mn-ea"/>
                        <a:sym typeface="+mn-lt"/>
                      </a:endParaRPr>
                    </a:p>
                  </a:txBody>
                  <a:tcPr marL="91426" marR="91426" marT="45722" marB="45722" anchor="ctr" horzOverflow="overflow">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400" b="1" i="0" u="none" strike="noStrike" cap="none" normalizeH="0" baseline="0" dirty="0">
                          <a:ln>
                            <a:noFill/>
                          </a:ln>
                          <a:solidFill>
                            <a:schemeClr val="tx1"/>
                          </a:solidFill>
                          <a:effectLst/>
                          <a:latin typeface="+mn-ea"/>
                          <a:ea typeface="+mn-ea"/>
                          <a:cs typeface="+mn-ea"/>
                          <a:sym typeface="+mn-lt"/>
                        </a:rPr>
                        <a:t>11</a:t>
                      </a:r>
                      <a:r>
                        <a:rPr kumimoji="0" lang="zh-CN" altLang="en-US" sz="2400" b="1" i="0" u="none" strike="noStrike" cap="none" normalizeH="0" baseline="0" dirty="0">
                          <a:ln>
                            <a:noFill/>
                          </a:ln>
                          <a:solidFill>
                            <a:schemeClr val="tx1"/>
                          </a:solidFill>
                          <a:effectLst/>
                          <a:latin typeface="+mn-ea"/>
                          <a:ea typeface="+mn-ea"/>
                          <a:cs typeface="+mn-ea"/>
                          <a:sym typeface="+mn-lt"/>
                        </a:rPr>
                        <a:t>国</a:t>
                      </a:r>
                      <a:endParaRPr kumimoji="0" lang="zh-CN" altLang="en-US" sz="2400" b="1" i="0" u="none" strike="noStrike" cap="none" normalizeH="0" baseline="0" dirty="0">
                        <a:ln>
                          <a:noFill/>
                        </a:ln>
                        <a:solidFill>
                          <a:schemeClr val="tx1"/>
                        </a:solidFill>
                        <a:effectLst/>
                        <a:latin typeface="+mn-ea"/>
                        <a:ea typeface="+mn-ea"/>
                        <a:cs typeface="+mn-ea"/>
                        <a:sym typeface="+mn-lt"/>
                      </a:endParaRP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400" b="1" i="0" u="none" strike="noStrike" cap="none" normalizeH="0" baseline="0" dirty="0">
                          <a:ln>
                            <a:noFill/>
                          </a:ln>
                          <a:solidFill>
                            <a:schemeClr val="tx1"/>
                          </a:solidFill>
                          <a:effectLst/>
                          <a:latin typeface="+mn-ea"/>
                          <a:ea typeface="+mn-ea"/>
                          <a:cs typeface="+mn-ea"/>
                          <a:sym typeface="+mn-lt"/>
                        </a:rPr>
                        <a:t>4.5</a:t>
                      </a:r>
                      <a:r>
                        <a:rPr kumimoji="0" lang="zh-CN" altLang="en-US" sz="2400" b="1" i="0" u="none" strike="noStrike" cap="none" normalizeH="0" baseline="0" dirty="0">
                          <a:ln>
                            <a:noFill/>
                          </a:ln>
                          <a:solidFill>
                            <a:schemeClr val="tx1"/>
                          </a:solidFill>
                          <a:effectLst/>
                          <a:latin typeface="+mn-ea"/>
                          <a:ea typeface="+mn-ea"/>
                          <a:cs typeface="+mn-ea"/>
                          <a:sym typeface="+mn-lt"/>
                        </a:rPr>
                        <a:t>亿两白银</a:t>
                      </a:r>
                      <a:endParaRPr kumimoji="0" lang="zh-CN" altLang="en-US" sz="2400" b="1" i="0" u="none" strike="noStrike" cap="none" normalizeH="0" baseline="0" dirty="0">
                        <a:ln>
                          <a:noFill/>
                        </a:ln>
                        <a:solidFill>
                          <a:schemeClr val="tx1"/>
                        </a:solidFill>
                        <a:effectLst/>
                        <a:latin typeface="+mn-ea"/>
                        <a:ea typeface="+mn-ea"/>
                        <a:cs typeface="+mn-ea"/>
                        <a:sym typeface="+mn-lt"/>
                      </a:endParaRP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图片1"/>
          <p:cNvPicPr>
            <a:picLocks noChangeAspect="1" noChangeArrowheads="1"/>
          </p:cNvPicPr>
          <p:nvPr/>
        </p:nvPicPr>
        <p:blipFill>
          <a:blip r:embed="rId1" cstate="print"/>
          <a:srcRect/>
          <a:stretch>
            <a:fillRect/>
          </a:stretch>
        </p:blipFill>
        <p:spPr bwMode="auto">
          <a:xfrm>
            <a:off x="251520" y="1124744"/>
            <a:ext cx="8568952" cy="4342249"/>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sz="quarter" idx="1"/>
          </p:nvPr>
        </p:nvSpPr>
        <p:spPr>
          <a:xfrm>
            <a:off x="395536" y="1916832"/>
            <a:ext cx="8291264" cy="3200400"/>
          </a:xfrm>
          <a:solidFill>
            <a:schemeClr val="bg1"/>
          </a:solidFill>
        </p:spPr>
        <p:txBody>
          <a:bodyPr>
            <a:normAutofit/>
          </a:bodyPr>
          <a:lstStyle/>
          <a:p>
            <a:pPr eaLnBrk="1" hangingPunct="1"/>
            <a:r>
              <a:rPr lang="zh-CN" altLang="en-US" sz="2400" b="1" dirty="0">
                <a:latin typeface="华文新魏" pitchFamily="2" charset="-122"/>
                <a:ea typeface="华文新魏" pitchFamily="2" charset="-122"/>
              </a:rPr>
              <a:t>在确定庚子赔款（</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辛丑条约</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）时， 美国认为索赔量应限定在中国财源所能承受的范围之内 ， 认为以</a:t>
            </a:r>
            <a:r>
              <a:rPr lang="en-US" altLang="zh-CN" sz="2400" b="1" dirty="0">
                <a:latin typeface="华文新魏" pitchFamily="2" charset="-122"/>
                <a:ea typeface="华文新魏" pitchFamily="2" charset="-122"/>
              </a:rPr>
              <a:t>115 </a:t>
            </a:r>
            <a:r>
              <a:rPr lang="zh-CN" altLang="en-US" sz="2400" b="1" dirty="0">
                <a:latin typeface="华文新魏" pitchFamily="2" charset="-122"/>
                <a:ea typeface="华文新魏" pitchFamily="2" charset="-122"/>
              </a:rPr>
              <a:t>亿美元</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约合关平银</a:t>
            </a:r>
            <a:r>
              <a:rPr lang="en-US" altLang="zh-CN" sz="2400" b="1" dirty="0">
                <a:latin typeface="华文新魏" pitchFamily="2" charset="-122"/>
                <a:ea typeface="华文新魏" pitchFamily="2" charset="-122"/>
              </a:rPr>
              <a:t>2. 02 </a:t>
            </a:r>
            <a:r>
              <a:rPr lang="zh-CN" altLang="en-US" sz="2400" b="1" dirty="0">
                <a:latin typeface="华文新魏" pitchFamily="2" charset="-122"/>
                <a:ea typeface="华文新魏" pitchFamily="2" charset="-122"/>
              </a:rPr>
              <a:t>亿两</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较为合理。德国认为赔款必须体现出严厉惩罚的原则 ， 数量 </a:t>
            </a:r>
            <a:r>
              <a:rPr lang="zh-CN" altLang="en-US" sz="2400" b="1" dirty="0">
                <a:ea typeface="华文新魏" pitchFamily="2" charset="-122"/>
              </a:rPr>
              <a:t>“</a:t>
            </a:r>
            <a:r>
              <a:rPr lang="zh-CN" altLang="en-US" sz="2400" b="1" dirty="0">
                <a:latin typeface="华文新魏" pitchFamily="2" charset="-122"/>
                <a:ea typeface="华文新魏" pitchFamily="2" charset="-122"/>
              </a:rPr>
              <a:t> 不必过于慷慨 </a:t>
            </a:r>
            <a:r>
              <a:rPr lang="zh-CN" altLang="en-US" sz="2400" b="1" dirty="0">
                <a:ea typeface="华文新魏" pitchFamily="2" charset="-122"/>
              </a:rPr>
              <a:t>”</a:t>
            </a:r>
            <a:r>
              <a:rPr lang="zh-CN" altLang="en-US" sz="2400" b="1" dirty="0">
                <a:latin typeface="华文新魏" pitchFamily="2" charset="-122"/>
                <a:ea typeface="华文新魏" pitchFamily="2" charset="-122"/>
              </a:rPr>
              <a:t> ，言外之意 ， 是该多点、更多点。当其他列强对此发表不满意见之后美国略为上调了目标额度，在此后有关赔款问题的谈判中 ， 美国政府一再主张将赔款额限在</a:t>
            </a:r>
            <a:r>
              <a:rPr lang="en-US" altLang="zh-CN" sz="2400" b="1" dirty="0">
                <a:latin typeface="华文新魏" pitchFamily="2" charset="-122"/>
                <a:ea typeface="华文新魏" pitchFamily="2" charset="-122"/>
              </a:rPr>
              <a:t>4000 </a:t>
            </a:r>
            <a:r>
              <a:rPr lang="zh-CN" altLang="en-US" sz="2400" b="1" dirty="0">
                <a:latin typeface="华文新魏" pitchFamily="2" charset="-122"/>
                <a:ea typeface="华文新魏" pitchFamily="2" charset="-122"/>
              </a:rPr>
              <a:t>万镑</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约合关平银</a:t>
            </a:r>
            <a:r>
              <a:rPr lang="en-US" altLang="zh-CN" sz="2400" b="1" dirty="0">
                <a:latin typeface="华文新魏" pitchFamily="2" charset="-122"/>
                <a:ea typeface="华文新魏" pitchFamily="2" charset="-122"/>
              </a:rPr>
              <a:t>2. 6666 </a:t>
            </a:r>
            <a:r>
              <a:rPr lang="zh-CN" altLang="en-US" sz="2400" b="1" dirty="0">
                <a:latin typeface="华文新魏" pitchFamily="2" charset="-122"/>
                <a:ea typeface="华文新魏" pitchFamily="2" charset="-122"/>
              </a:rPr>
              <a:t>亿两</a:t>
            </a:r>
            <a:r>
              <a:rPr lang="en-US" altLang="zh-CN" sz="2400" b="1" dirty="0">
                <a:latin typeface="华文新魏" pitchFamily="2" charset="-122"/>
                <a:ea typeface="华文新魏" pitchFamily="2" charset="-122"/>
              </a:rPr>
              <a:t>) </a:t>
            </a:r>
            <a:r>
              <a:rPr lang="zh-CN" altLang="en-US" sz="2400" b="1" dirty="0">
                <a:latin typeface="华文新魏" pitchFamily="2" charset="-122"/>
                <a:ea typeface="华文新魏" pitchFamily="2" charset="-122"/>
              </a:rPr>
              <a:t>。</a:t>
            </a:r>
            <a:endParaRPr lang="zh-CN" altLang="en-US" sz="2400" b="1" dirty="0">
              <a:latin typeface="华文新魏" pitchFamily="2" charset="-122"/>
              <a:ea typeface="华文新魏" pitchFamily="2" charset="-122"/>
            </a:endParaRPr>
          </a:p>
        </p:txBody>
      </p:sp>
      <p:sp>
        <p:nvSpPr>
          <p:cNvPr id="48131" name="Rectangle 3"/>
          <p:cNvSpPr>
            <a:spLocks noChangeArrowheads="1"/>
          </p:cNvSpPr>
          <p:nvPr/>
        </p:nvSpPr>
        <p:spPr bwMode="auto">
          <a:xfrm>
            <a:off x="1475656" y="5373216"/>
            <a:ext cx="5699125" cy="457200"/>
          </a:xfrm>
          <a:prstGeom prst="rect">
            <a:avLst/>
          </a:prstGeom>
          <a:noFill/>
          <a:ln w="9525">
            <a:noFill/>
            <a:miter lim="800000"/>
          </a:ln>
        </p:spPr>
        <p:txBody>
          <a:bodyPr wrap="none">
            <a:spAutoFit/>
          </a:bodyPr>
          <a:lstStyle/>
          <a:p>
            <a:r>
              <a:rPr lang="zh-CN" altLang="en-US" sz="2400" b="1" dirty="0">
                <a:latin typeface="华文新魏" pitchFamily="2" charset="-122"/>
                <a:ea typeface="华文新魏" pitchFamily="2" charset="-122"/>
              </a:rPr>
              <a:t>如何看待这些国家对于赔款的不同态度？</a:t>
            </a:r>
            <a:endParaRPr lang="zh-CN" altLang="en-US" sz="2400" b="1" dirty="0">
              <a:latin typeface="华文新魏" pitchFamily="2" charset="-122"/>
              <a:ea typeface="华文新魏" pitchFamily="2" charset="-122"/>
            </a:endParaRPr>
          </a:p>
        </p:txBody>
      </p:sp>
      <p:grpSp>
        <p:nvGrpSpPr>
          <p:cNvPr id="2" name="Group 4"/>
          <p:cNvGrpSpPr/>
          <p:nvPr/>
        </p:nvGrpSpPr>
        <p:grpSpPr bwMode="auto">
          <a:xfrm>
            <a:off x="457200" y="304800"/>
            <a:ext cx="2098576" cy="1447800"/>
            <a:chOff x="0" y="0"/>
            <a:chExt cx="1361" cy="1315"/>
          </a:xfrm>
        </p:grpSpPr>
        <p:pic>
          <p:nvPicPr>
            <p:cNvPr id="48135" name="Picture 5" descr="练习1"/>
            <p:cNvPicPr>
              <a:picLocks noChangeAspect="1" noChangeArrowheads="1"/>
            </p:cNvPicPr>
            <p:nvPr/>
          </p:nvPicPr>
          <p:blipFill>
            <a:blip r:embed="rId1" cstate="print"/>
            <a:srcRect/>
            <a:stretch>
              <a:fillRect/>
            </a:stretch>
          </p:blipFill>
          <p:spPr bwMode="auto">
            <a:xfrm>
              <a:off x="226" y="0"/>
              <a:ext cx="1024" cy="1315"/>
            </a:xfrm>
            <a:prstGeom prst="rect">
              <a:avLst/>
            </a:prstGeom>
            <a:noFill/>
            <a:ln w="9525">
              <a:noFill/>
              <a:miter lim="800000"/>
              <a:headEnd/>
              <a:tailEnd/>
            </a:ln>
          </p:spPr>
        </p:pic>
        <p:sp>
          <p:nvSpPr>
            <p:cNvPr id="44038" name="Rectangle 6" descr="信纸"/>
            <p:cNvSpPr>
              <a:spLocks noChangeArrowheads="1"/>
            </p:cNvSpPr>
            <p:nvPr/>
          </p:nvSpPr>
          <p:spPr bwMode="auto">
            <a:xfrm>
              <a:off x="0" y="314"/>
              <a:ext cx="1361" cy="526"/>
            </a:xfrm>
            <a:prstGeom prst="rect">
              <a:avLst/>
            </a:prstGeom>
            <a:noFill/>
            <a:ln w="9525">
              <a:noFill/>
              <a:miter lim="800000"/>
            </a:ln>
            <a:effectLst/>
          </p:spPr>
          <p:txBody>
            <a:bodyPr>
              <a:spAutoFit/>
            </a:bodyPr>
            <a:lstStyle/>
            <a:p>
              <a:pPr algn="ctr">
                <a:buFont typeface="Arial" panose="020B0604020202020204" pitchFamily="34" charset="0"/>
                <a:buNone/>
                <a:defRPr/>
              </a:pPr>
              <a:r>
                <a:rPr lang="zh-CN" altLang="en-US" sz="3200" b="1">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3200" b="1">
                <a:solidFill>
                  <a:srgbClr val="800000"/>
                </a:solidFill>
                <a:effectLst>
                  <a:outerShdw blurRad="38100" dist="38100" dir="2700000" algn="tl">
                    <a:srgbClr val="C0C0C0"/>
                  </a:outerShdw>
                </a:effectLst>
                <a:latin typeface="隶书" pitchFamily="49" charset="-122"/>
                <a:ea typeface="隶书" pitchFamily="49" charset="-122"/>
              </a:endParaRPr>
            </a:p>
          </p:txBody>
        </p:sp>
      </p:grpSp>
      <p:sp>
        <p:nvSpPr>
          <p:cNvPr id="44039" name="WordArt 7"/>
          <p:cNvSpPr>
            <a:spLocks noChangeArrowheads="1" noChangeShapeType="1"/>
          </p:cNvSpPr>
          <p:nvPr/>
        </p:nvSpPr>
        <p:spPr bwMode="auto">
          <a:xfrm rot="-366689">
            <a:off x="4876800" y="304800"/>
            <a:ext cx="2954338" cy="2441575"/>
          </a:xfrm>
          <a:prstGeom prst="rect">
            <a:avLst/>
          </a:prstGeom>
        </p:spPr>
        <p:txBody>
          <a:bodyPr wrap="none" fromWordArt="1">
            <a:prstTxWarp prst="textPlain">
              <a:avLst>
                <a:gd name="adj" fmla="val 32625"/>
              </a:avLst>
            </a:prstTxWarp>
          </a:bodyPr>
          <a:lstStyle/>
          <a:p>
            <a:pPr algn="ctr"/>
            <a:r>
              <a:rPr lang="en-US" altLang="zh-CN" sz="3600" kern="10">
                <a:ln w="9525">
                  <a:noFill/>
                  <a:round/>
                </a:ln>
                <a:solidFill>
                  <a:srgbClr val="FF0000"/>
                </a:solidFill>
                <a:effectLst>
                  <a:outerShdw dist="35921" dir="2700000" algn="ctr" rotWithShape="0">
                    <a:srgbClr val="C0C0C0">
                      <a:alpha val="75000"/>
                    </a:srgbClr>
                  </a:outerShdw>
                </a:effectLst>
                <a:latin typeface="宋体" panose="02010600030101010101" pitchFamily="2" charset="-122"/>
                <a:ea typeface="宋体" panose="02010600030101010101" pitchFamily="2" charset="-122"/>
              </a:rPr>
              <a:t>?</a:t>
            </a:r>
            <a:endParaRPr lang="zh-CN" altLang="en-US" sz="3600" kern="10">
              <a:ln w="9525">
                <a:noFill/>
                <a:round/>
              </a:ln>
              <a:solidFill>
                <a:srgbClr val="FF0000"/>
              </a:solidFill>
              <a:effectLst>
                <a:outerShdw dist="35921" dir="2700000" algn="ctr" rotWithShape="0">
                  <a:srgbClr val="C0C0C0">
                    <a:alpha val="75000"/>
                  </a:srgbClr>
                </a:outerShdw>
              </a:effectLst>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039"/>
                                        </p:tgtEl>
                                        <p:attrNameLst>
                                          <p:attrName>style.visibility</p:attrName>
                                        </p:attrNameLst>
                                      </p:cBhvr>
                                      <p:to>
                                        <p:strVal val="visible"/>
                                      </p:to>
                                    </p:set>
                                    <p:anim calcmode="lin" valueType="num">
                                      <p:cBhvr additive="base">
                                        <p:cTn id="7" dur="500" fill="hold"/>
                                        <p:tgtEl>
                                          <p:spTgt spid="44039"/>
                                        </p:tgtEl>
                                        <p:attrNameLst>
                                          <p:attrName>ppt_x</p:attrName>
                                        </p:attrNameLst>
                                      </p:cBhvr>
                                      <p:tavLst>
                                        <p:tav tm="0">
                                          <p:val>
                                            <p:strVal val="#ppt_x"/>
                                          </p:val>
                                        </p:tav>
                                        <p:tav tm="100000">
                                          <p:val>
                                            <p:strVal val="#ppt_x"/>
                                          </p:val>
                                        </p:tav>
                                      </p:tavLst>
                                    </p:anim>
                                    <p:anim calcmode="lin" valueType="num">
                                      <p:cBhvr additive="base">
                                        <p:cTn id="8" dur="500" fill="hold"/>
                                        <p:tgtEl>
                                          <p:spTgt spid="440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1" nodeType="clickEffect">
                                  <p:stCondLst>
                                    <p:cond delay="0"/>
                                  </p:stCondLst>
                                  <p:childTnLst>
                                    <p:animRot by="21600000">
                                      <p:cBhvr>
                                        <p:cTn id="12" dur="2000" fill="hold"/>
                                        <p:tgtEl>
                                          <p:spTgt spid="440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9" grpId="0" animBg="1"/>
      <p:bldP spid="4403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title"/>
          </p:nvPr>
        </p:nvSpPr>
        <p:spPr>
          <a:xfrm>
            <a:off x="179512" y="277813"/>
            <a:ext cx="8507288" cy="1134963"/>
          </a:xfrm>
          <a:noFill/>
        </p:spPr>
        <p:txBody>
          <a:bodyPr/>
          <a:lstStyle/>
          <a:p>
            <a:r>
              <a:rPr lang="zh-CN" altLang="en-US" b="1" dirty="0"/>
              <a:t>“侵略有功，殖民有利”</a:t>
            </a:r>
            <a:endParaRPr lang="zh-CN" altLang="en-US" b="1" dirty="0"/>
          </a:p>
        </p:txBody>
      </p:sp>
      <p:sp>
        <p:nvSpPr>
          <p:cNvPr id="14338" name="Rectangle 2"/>
          <p:cNvSpPr>
            <a:spLocks noGrp="1" noChangeArrowheads="1"/>
          </p:cNvSpPr>
          <p:nvPr>
            <p:ph sz="quarter" idx="1"/>
          </p:nvPr>
        </p:nvSpPr>
        <p:spPr>
          <a:xfrm>
            <a:off x="467544" y="2780928"/>
            <a:ext cx="8147248" cy="2232248"/>
          </a:xfrm>
          <a:solidFill>
            <a:schemeClr val="bg1"/>
          </a:solidFill>
        </p:spPr>
        <p:txBody>
          <a:bodyPr>
            <a:normAutofit/>
          </a:bodyPr>
          <a:lstStyle/>
          <a:p>
            <a:pPr eaLnBrk="1" hangingPunct="1">
              <a:lnSpc>
                <a:spcPct val="90000"/>
              </a:lnSpc>
            </a:pPr>
            <a:r>
              <a:rPr lang="zh-CN" altLang="en-US" dirty="0"/>
              <a:t>    </a:t>
            </a:r>
            <a:r>
              <a:rPr lang="zh-CN" altLang="en-US" b="1" dirty="0"/>
              <a:t>日军是为中国的“文明开化”而战，为中国四百余州“迎来文明日新的曙光”，因此，中国人“应当向文明的引导者日本国三叩九拜，感谢其恩。”</a:t>
            </a:r>
            <a:endParaRPr lang="zh-CN" altLang="en-US" b="1" dirty="0"/>
          </a:p>
          <a:p>
            <a:pPr eaLnBrk="1" hangingPunct="1">
              <a:lnSpc>
                <a:spcPct val="90000"/>
              </a:lnSpc>
            </a:pPr>
            <a:r>
              <a:rPr lang="zh-CN" altLang="en-US" b="1" dirty="0"/>
              <a:t>            </a:t>
            </a:r>
            <a:r>
              <a:rPr lang="en-US" altLang="zh-CN" b="1" dirty="0"/>
              <a:t>----[</a:t>
            </a:r>
            <a:r>
              <a:rPr lang="zh-CN" altLang="en-US" b="1" dirty="0"/>
              <a:t>日</a:t>
            </a:r>
            <a:r>
              <a:rPr lang="en-US" altLang="zh-CN" b="1" dirty="0"/>
              <a:t>]</a:t>
            </a:r>
            <a:r>
              <a:rPr lang="zh-CN" altLang="en-US" b="1" dirty="0"/>
              <a:t>福泽谕吉 （</a:t>
            </a:r>
            <a:r>
              <a:rPr lang="en-US" altLang="zh-CN" b="1" dirty="0"/>
              <a:t>1835--1901</a:t>
            </a:r>
            <a:r>
              <a:rPr lang="zh-CN" altLang="en-US" b="1" dirty="0"/>
              <a:t>）</a:t>
            </a:r>
            <a:r>
              <a:rPr lang="en-US" altLang="zh-CN" b="1" dirty="0"/>
              <a:t>《</a:t>
            </a:r>
            <a:r>
              <a:rPr lang="zh-CN" altLang="en-US" b="1" dirty="0"/>
              <a:t>日清战争是文明与野蛮的战争</a:t>
            </a:r>
            <a:r>
              <a:rPr lang="en-US" altLang="zh-CN" b="1" dirty="0"/>
              <a:t>》</a:t>
            </a:r>
            <a:endParaRPr lang="en-US" altLang="zh-CN" b="1" dirty="0"/>
          </a:p>
        </p:txBody>
      </p:sp>
      <p:sp>
        <p:nvSpPr>
          <p:cNvPr id="10244" name="WordArt 4"/>
          <p:cNvSpPr>
            <a:spLocks noChangeArrowheads="1" noChangeShapeType="1"/>
          </p:cNvSpPr>
          <p:nvPr/>
        </p:nvSpPr>
        <p:spPr bwMode="auto">
          <a:xfrm rot="-366689">
            <a:off x="6068281" y="1235958"/>
            <a:ext cx="2151643" cy="1169148"/>
          </a:xfrm>
          <a:prstGeom prst="rect">
            <a:avLst/>
          </a:prstGeom>
        </p:spPr>
        <p:txBody>
          <a:bodyPr wrap="none" fromWordArt="1">
            <a:prstTxWarp prst="textPlain">
              <a:avLst>
                <a:gd name="adj" fmla="val 31306"/>
              </a:avLst>
            </a:prstTxWarp>
          </a:bodyPr>
          <a:lstStyle/>
          <a:p>
            <a:pPr algn="ctr"/>
            <a:r>
              <a:rPr lang="en-US" altLang="zh-CN" sz="3600" kern="10" dirty="0">
                <a:ln w="9525">
                  <a:noFill/>
                  <a:round/>
                </a:ln>
                <a:solidFill>
                  <a:srgbClr val="FF0000"/>
                </a:solidFill>
                <a:effectLst>
                  <a:outerShdw dist="35921" dir="2700000" algn="ctr" rotWithShape="0">
                    <a:srgbClr val="C0C0C0">
                      <a:alpha val="75000"/>
                    </a:srgbClr>
                  </a:outerShdw>
                </a:effectLst>
                <a:latin typeface="宋体" panose="02010600030101010101" pitchFamily="2" charset="-122"/>
                <a:ea typeface="宋体" panose="02010600030101010101" pitchFamily="2" charset="-122"/>
              </a:rPr>
              <a:t>?</a:t>
            </a:r>
            <a:endParaRPr lang="zh-CN" altLang="en-US" sz="3600" kern="10" dirty="0">
              <a:ln w="9525">
                <a:noFill/>
                <a:round/>
              </a:ln>
              <a:solidFill>
                <a:srgbClr val="FF0000"/>
              </a:solidFill>
              <a:effectLst>
                <a:outerShdw dist="35921" dir="2700000" algn="ctr" rotWithShape="0">
                  <a:srgbClr val="C0C0C0">
                    <a:alpha val="75000"/>
                  </a:srgbClr>
                </a:outerShdw>
              </a:effectLst>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anim calcmode="lin" valueType="num">
                                      <p:cBhvr additive="base">
                                        <p:cTn id="7" dur="500" fill="hold"/>
                                        <p:tgtEl>
                                          <p:spTgt spid="10244"/>
                                        </p:tgtEl>
                                        <p:attrNameLst>
                                          <p:attrName>ppt_x</p:attrName>
                                        </p:attrNameLst>
                                      </p:cBhvr>
                                      <p:tavLst>
                                        <p:tav tm="0">
                                          <p:val>
                                            <p:strVal val="#ppt_x"/>
                                          </p:val>
                                        </p:tav>
                                        <p:tav tm="100000">
                                          <p:val>
                                            <p:strVal val="#ppt_x"/>
                                          </p:val>
                                        </p:tav>
                                      </p:tavLst>
                                    </p:anim>
                                    <p:anim calcmode="lin" valueType="num">
                                      <p:cBhvr additive="base">
                                        <p:cTn id="8" dur="500" fill="hold"/>
                                        <p:tgtEl>
                                          <p:spTgt spid="102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1" nodeType="clickEffect">
                                  <p:stCondLst>
                                    <p:cond delay="0"/>
                                  </p:stCondLst>
                                  <p:childTnLst>
                                    <p:animRot by="21600000">
                                      <p:cBhvr>
                                        <p:cTn id="12" dur="2000" fill="hold"/>
                                        <p:tgtEl>
                                          <p:spTgt spid="102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nimBg="1"/>
      <p:bldP spid="10244"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11560" y="1988840"/>
            <a:ext cx="2232248" cy="3672408"/>
          </a:xfrm>
        </p:spPr>
        <p:txBody>
          <a:bodyPr>
            <a:normAutofit lnSpcReduction="10000"/>
          </a:bodyPr>
          <a:lstStyle/>
          <a:p>
            <a:r>
              <a:rPr lang="zh-CN" altLang="en-US" b="1" dirty="0"/>
              <a:t>八十年间的赔款共计</a:t>
            </a:r>
            <a:r>
              <a:rPr lang="en-US" altLang="zh-CN" b="1" dirty="0"/>
              <a:t>19.53</a:t>
            </a:r>
            <a:r>
              <a:rPr lang="zh-CN" altLang="en-US" b="1" dirty="0"/>
              <a:t>亿银元。相当于</a:t>
            </a:r>
            <a:r>
              <a:rPr lang="en-US" altLang="zh-CN" b="1" dirty="0"/>
              <a:t>1901</a:t>
            </a:r>
            <a:r>
              <a:rPr lang="zh-CN" altLang="en-US" b="1" dirty="0"/>
              <a:t>年清政府收入的</a:t>
            </a:r>
            <a:r>
              <a:rPr lang="en-US" altLang="zh-CN" b="1" dirty="0"/>
              <a:t>16</a:t>
            </a:r>
            <a:r>
              <a:rPr lang="zh-CN" altLang="en-US" b="1" dirty="0"/>
              <a:t>倍，相当于</a:t>
            </a:r>
            <a:r>
              <a:rPr lang="en-US" altLang="zh-CN" b="1" dirty="0"/>
              <a:t>1901</a:t>
            </a:r>
            <a:r>
              <a:rPr lang="zh-CN" altLang="en-US" b="1" dirty="0"/>
              <a:t>年全国工矿企业总资本的</a:t>
            </a:r>
            <a:r>
              <a:rPr lang="en-US" altLang="zh-CN" b="1" dirty="0"/>
              <a:t>82</a:t>
            </a:r>
            <a:r>
              <a:rPr lang="zh-CN" altLang="en-US" b="1" dirty="0"/>
              <a:t>倍。</a:t>
            </a:r>
            <a:endParaRPr lang="zh-CN" altLang="en-US" b="1" dirty="0"/>
          </a:p>
        </p:txBody>
      </p:sp>
      <p:grpSp>
        <p:nvGrpSpPr>
          <p:cNvPr id="4" name="Group 4"/>
          <p:cNvGrpSpPr/>
          <p:nvPr/>
        </p:nvGrpSpPr>
        <p:grpSpPr bwMode="auto">
          <a:xfrm>
            <a:off x="395523" y="332325"/>
            <a:ext cx="2160253" cy="1447800"/>
            <a:chOff x="-40" y="25"/>
            <a:chExt cx="1401" cy="1315"/>
          </a:xfrm>
        </p:grpSpPr>
        <p:pic>
          <p:nvPicPr>
            <p:cNvPr id="5" name="Picture 5" descr="练习1"/>
            <p:cNvPicPr>
              <a:picLocks noChangeAspect="1" noChangeArrowheads="1"/>
            </p:cNvPicPr>
            <p:nvPr/>
          </p:nvPicPr>
          <p:blipFill>
            <a:blip r:embed="rId1" cstate="print"/>
            <a:srcRect/>
            <a:stretch>
              <a:fillRect/>
            </a:stretch>
          </p:blipFill>
          <p:spPr bwMode="auto">
            <a:xfrm>
              <a:off x="-40" y="25"/>
              <a:ext cx="1308" cy="1315"/>
            </a:xfrm>
            <a:prstGeom prst="rect">
              <a:avLst/>
            </a:prstGeom>
            <a:noFill/>
            <a:ln w="9525">
              <a:noFill/>
              <a:miter lim="800000"/>
              <a:headEnd/>
              <a:tailEnd/>
            </a:ln>
          </p:spPr>
        </p:pic>
        <p:sp>
          <p:nvSpPr>
            <p:cNvPr id="6" name="Rectangle 6" descr="信纸"/>
            <p:cNvSpPr>
              <a:spLocks noChangeArrowheads="1"/>
            </p:cNvSpPr>
            <p:nvPr/>
          </p:nvSpPr>
          <p:spPr bwMode="auto">
            <a:xfrm>
              <a:off x="0" y="314"/>
              <a:ext cx="1361" cy="526"/>
            </a:xfrm>
            <a:prstGeom prst="rect">
              <a:avLst/>
            </a:prstGeom>
            <a:noFill/>
            <a:ln w="9525">
              <a:noFill/>
              <a:miter lim="800000"/>
            </a:ln>
            <a:effectLst/>
          </p:spPr>
          <p:txBody>
            <a:bodyPr>
              <a:spAutoFit/>
            </a:bodyPr>
            <a:lstStyle/>
            <a:p>
              <a:pPr algn="ctr">
                <a:buFont typeface="Arial" panose="020B0604020202020204" pitchFamily="34" charset="0"/>
                <a:buNone/>
                <a:defRPr/>
              </a:pPr>
              <a:r>
                <a:rPr lang="zh-CN" altLang="en-US" sz="3200" b="1" dirty="0">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3200" b="1" dirty="0">
                <a:solidFill>
                  <a:srgbClr val="800000"/>
                </a:solidFill>
                <a:effectLst>
                  <a:outerShdw blurRad="38100" dist="38100" dir="2700000" algn="tl">
                    <a:srgbClr val="C0C0C0"/>
                  </a:outerShdw>
                </a:effectLst>
                <a:latin typeface="隶书" pitchFamily="49" charset="-122"/>
                <a:ea typeface="隶书" pitchFamily="49" charset="-122"/>
              </a:endParaRPr>
            </a:p>
          </p:txBody>
        </p:sp>
      </p:grpSp>
      <p:pic>
        <p:nvPicPr>
          <p:cNvPr id="312322" name="Picture 2" descr="http://07.imgmini.eastday.com/mobile/20161226/20161226205944_d3d812e34c7766a696f704eb92e5ca3d_2.jpeg"/>
          <p:cNvPicPr>
            <a:picLocks noChangeAspect="1" noChangeArrowheads="1"/>
          </p:cNvPicPr>
          <p:nvPr/>
        </p:nvPicPr>
        <p:blipFill>
          <a:blip r:embed="rId2" cstate="print"/>
          <a:srcRect/>
          <a:stretch>
            <a:fillRect/>
          </a:stretch>
        </p:blipFill>
        <p:spPr bwMode="auto">
          <a:xfrm>
            <a:off x="3563888" y="2204864"/>
            <a:ext cx="5408522" cy="3456384"/>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11560" y="2204864"/>
            <a:ext cx="8002136" cy="2819400"/>
          </a:xfrm>
        </p:spPr>
        <p:txBody>
          <a:bodyPr>
            <a:normAutofit/>
          </a:bodyPr>
          <a:lstStyle/>
          <a:p>
            <a:pPr>
              <a:lnSpc>
                <a:spcPct val="90000"/>
              </a:lnSpc>
            </a:pPr>
            <a:r>
              <a:rPr lang="zh-CN" altLang="en-US" sz="2400" b="1" dirty="0">
                <a:latin typeface="华文新魏" pitchFamily="2" charset="-122"/>
                <a:ea typeface="华文新魏" pitchFamily="2" charset="-122"/>
              </a:rPr>
              <a:t>仅</a:t>
            </a:r>
            <a:r>
              <a:rPr lang="en-US" altLang="zh-CN" sz="2400" b="1" dirty="0">
                <a:latin typeface="华文新魏" pitchFamily="2" charset="-122"/>
                <a:ea typeface="华文新魏" pitchFamily="2" charset="-122"/>
              </a:rPr>
              <a:t>1840-1905</a:t>
            </a:r>
            <a:r>
              <a:rPr lang="zh-CN" altLang="en-US" sz="2400" b="1" dirty="0">
                <a:latin typeface="华文新魏" pitchFamily="2" charset="-122"/>
                <a:ea typeface="华文新魏" pitchFamily="2" charset="-122"/>
              </a:rPr>
              <a:t>年短短的</a:t>
            </a:r>
            <a:r>
              <a:rPr lang="en-US" altLang="zh-CN" sz="2400" b="1" dirty="0">
                <a:latin typeface="华文新魏" pitchFamily="2" charset="-122"/>
                <a:ea typeface="华文新魏" pitchFamily="2" charset="-122"/>
              </a:rPr>
              <a:t>65</a:t>
            </a:r>
            <a:r>
              <a:rPr lang="zh-CN" altLang="en-US" sz="2400" b="1" dirty="0">
                <a:latin typeface="华文新魏" pitchFamily="2" charset="-122"/>
                <a:ea typeface="华文新魏" pitchFamily="2" charset="-122"/>
              </a:rPr>
              <a:t>年，发生了</a:t>
            </a:r>
            <a:r>
              <a:rPr lang="en-US" altLang="zh-CN" sz="2400" b="1" dirty="0">
                <a:latin typeface="华文新魏" pitchFamily="2" charset="-122"/>
                <a:ea typeface="华文新魏" pitchFamily="2" charset="-122"/>
              </a:rPr>
              <a:t>9</a:t>
            </a:r>
            <a:r>
              <a:rPr lang="zh-CN" altLang="en-US" sz="2400" b="1" dirty="0">
                <a:latin typeface="华文新魏" pitchFamily="2" charset="-122"/>
                <a:ea typeface="华文新魏" pitchFamily="2" charset="-122"/>
              </a:rPr>
              <a:t>次列强侵华战争，</a:t>
            </a:r>
            <a:r>
              <a:rPr lang="en-US" altLang="zh-CN" sz="2400" b="1" dirty="0">
                <a:latin typeface="华文新魏" pitchFamily="2" charset="-122"/>
                <a:ea typeface="华文新魏" pitchFamily="2" charset="-122"/>
              </a:rPr>
              <a:t>13</a:t>
            </a:r>
            <a:r>
              <a:rPr lang="zh-CN" altLang="en-US" sz="2400" b="1" dirty="0">
                <a:latin typeface="华文新魏" pitchFamily="2" charset="-122"/>
                <a:ea typeface="华文新魏" pitchFamily="2" charset="-122"/>
              </a:rPr>
              <a:t>年又</a:t>
            </a:r>
            <a:r>
              <a:rPr lang="en-US" altLang="zh-CN" sz="2400" b="1" dirty="0">
                <a:latin typeface="华文新魏" pitchFamily="2" charset="-122"/>
                <a:ea typeface="华文新魏" pitchFamily="2" charset="-122"/>
              </a:rPr>
              <a:t>3</a:t>
            </a:r>
            <a:r>
              <a:rPr lang="zh-CN" altLang="en-US" sz="2400" b="1" dirty="0">
                <a:latin typeface="华文新魏" pitchFamily="2" charset="-122"/>
                <a:ea typeface="华文新魏" pitchFamily="2" charset="-122"/>
              </a:rPr>
              <a:t>个月处于战争状态。据初步统计。此期间外国侵略者强迫中国订立的条约、章程、合同和专条达</a:t>
            </a:r>
            <a:r>
              <a:rPr lang="en-US" altLang="zh-CN" sz="2400" b="1" dirty="0">
                <a:latin typeface="华文新魏" pitchFamily="2" charset="-122"/>
                <a:ea typeface="华文新魏" pitchFamily="2" charset="-122"/>
              </a:rPr>
              <a:t>300</a:t>
            </a:r>
            <a:r>
              <a:rPr lang="zh-CN" altLang="en-US" sz="2400" b="1" dirty="0">
                <a:latin typeface="华文新魏" pitchFamily="2" charset="-122"/>
                <a:ea typeface="华文新魏" pitchFamily="2" charset="-122"/>
              </a:rPr>
              <a:t>多个，侵占中国领土</a:t>
            </a:r>
            <a:r>
              <a:rPr lang="en-US" altLang="zh-CN" sz="2400" b="1" dirty="0">
                <a:latin typeface="华文新魏" pitchFamily="2" charset="-122"/>
                <a:ea typeface="华文新魏" pitchFamily="2" charset="-122"/>
              </a:rPr>
              <a:t>173.9</a:t>
            </a:r>
            <a:r>
              <a:rPr lang="zh-CN" altLang="en-US" sz="2400" b="1" dirty="0">
                <a:latin typeface="华文新魏" pitchFamily="2" charset="-122"/>
                <a:ea typeface="华文新魏" pitchFamily="2" charset="-122"/>
              </a:rPr>
              <a:t>万平方公里，相当于</a:t>
            </a:r>
            <a:r>
              <a:rPr lang="en-US" altLang="zh-CN" sz="2400" b="1" dirty="0">
                <a:latin typeface="华文新魏" pitchFamily="2" charset="-122"/>
                <a:ea typeface="华文新魏" pitchFamily="2" charset="-122"/>
              </a:rPr>
              <a:t>3</a:t>
            </a:r>
            <a:r>
              <a:rPr lang="zh-CN" altLang="en-US" sz="2400" b="1" dirty="0">
                <a:latin typeface="华文新魏" pitchFamily="2" charset="-122"/>
                <a:ea typeface="华文新魏" pitchFamily="2" charset="-122"/>
              </a:rPr>
              <a:t>个法国、</a:t>
            </a:r>
            <a:r>
              <a:rPr lang="en-US" altLang="zh-CN" sz="2400" b="1" dirty="0">
                <a:latin typeface="华文新魏" pitchFamily="2" charset="-122"/>
                <a:ea typeface="华文新魏" pitchFamily="2" charset="-122"/>
              </a:rPr>
              <a:t>7</a:t>
            </a:r>
            <a:r>
              <a:rPr lang="zh-CN" altLang="en-US" sz="2400" b="1" dirty="0">
                <a:latin typeface="华文新魏" pitchFamily="2" charset="-122"/>
                <a:ea typeface="华文新魏" pitchFamily="2" charset="-122"/>
              </a:rPr>
              <a:t>个英国。这几十年里，外国侵略者索取战争赔款、续城费、犒军费以及经济掠夺、战争破坏造成的损失等，总计约千亿两白银，相当于清朝政府</a:t>
            </a:r>
            <a:r>
              <a:rPr lang="en-US" altLang="zh-CN" sz="2400" b="1" dirty="0">
                <a:latin typeface="华文新魏" pitchFamily="2" charset="-122"/>
                <a:ea typeface="华文新魏" pitchFamily="2" charset="-122"/>
              </a:rPr>
              <a:t>1200</a:t>
            </a:r>
            <a:r>
              <a:rPr lang="zh-CN" altLang="en-US" sz="2400" b="1" dirty="0">
                <a:latin typeface="华文新魏" pitchFamily="2" charset="-122"/>
                <a:ea typeface="华文新魏" pitchFamily="2" charset="-122"/>
              </a:rPr>
              <a:t>年的财政收入。</a:t>
            </a:r>
            <a:endParaRPr lang="zh-CN" altLang="en-US" sz="2400" b="1" dirty="0">
              <a:latin typeface="华文新魏" pitchFamily="2" charset="-122"/>
              <a:ea typeface="华文新魏" pitchFamily="2" charset="-122"/>
            </a:endParaRPr>
          </a:p>
        </p:txBody>
      </p:sp>
      <p:grpSp>
        <p:nvGrpSpPr>
          <p:cNvPr id="9" name="组合 8"/>
          <p:cNvGrpSpPr/>
          <p:nvPr/>
        </p:nvGrpSpPr>
        <p:grpSpPr>
          <a:xfrm>
            <a:off x="395537" y="304800"/>
            <a:ext cx="1656184" cy="1272724"/>
            <a:chOff x="395537" y="304800"/>
            <a:chExt cx="1656184" cy="1272724"/>
          </a:xfrm>
        </p:grpSpPr>
        <p:pic>
          <p:nvPicPr>
            <p:cNvPr id="5" name="Picture 5" descr="练习1"/>
            <p:cNvPicPr>
              <a:picLocks noChangeAspect="1" noChangeArrowheads="1"/>
            </p:cNvPicPr>
            <p:nvPr/>
          </p:nvPicPr>
          <p:blipFill>
            <a:blip r:embed="rId1" cstate="print"/>
            <a:srcRect/>
            <a:stretch>
              <a:fillRect/>
            </a:stretch>
          </p:blipFill>
          <p:spPr bwMode="auto">
            <a:xfrm>
              <a:off x="395537" y="304800"/>
              <a:ext cx="1656184" cy="1272724"/>
            </a:xfrm>
            <a:prstGeom prst="rect">
              <a:avLst/>
            </a:prstGeom>
            <a:noFill/>
            <a:ln w="9525">
              <a:noFill/>
              <a:miter lim="800000"/>
              <a:headEnd/>
              <a:tailEnd/>
            </a:ln>
          </p:spPr>
        </p:pic>
        <p:sp>
          <p:nvSpPr>
            <p:cNvPr id="6" name="Rectangle 6" descr="信纸"/>
            <p:cNvSpPr>
              <a:spLocks noChangeArrowheads="1"/>
            </p:cNvSpPr>
            <p:nvPr/>
          </p:nvSpPr>
          <p:spPr bwMode="auto">
            <a:xfrm>
              <a:off x="704631" y="650510"/>
              <a:ext cx="1059057" cy="461665"/>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400" b="1" dirty="0">
                  <a:solidFill>
                    <a:srgbClr val="800000"/>
                  </a:solidFill>
                  <a:latin typeface="华文新魏" pitchFamily="2" charset="-122"/>
                  <a:ea typeface="华文新魏" pitchFamily="2" charset="-122"/>
                </a:rPr>
                <a:t>材料</a:t>
              </a:r>
              <a:endParaRPr lang="zh-CN" altLang="en-US" sz="2400" b="1" dirty="0">
                <a:solidFill>
                  <a:srgbClr val="800000"/>
                </a:solidFill>
                <a:latin typeface="华文新魏" pitchFamily="2" charset="-122"/>
                <a:ea typeface="华文新魏" pitchFamily="2" charset="-122"/>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title"/>
          </p:nvPr>
        </p:nvSpPr>
        <p:spPr>
          <a:xfrm>
            <a:off x="323528" y="332656"/>
            <a:ext cx="8074144" cy="1143000"/>
          </a:xfrm>
          <a:noFill/>
        </p:spPr>
        <p:txBody>
          <a:bodyPr>
            <a:normAutofit fontScale="90000"/>
          </a:bodyPr>
          <a:lstStyle/>
          <a:p>
            <a:pPr eaLnBrk="1" hangingPunct="1"/>
            <a:r>
              <a:rPr lang="zh-CN" altLang="en-US" sz="4000" b="1" dirty="0">
                <a:solidFill>
                  <a:schemeClr val="tx1"/>
                </a:solidFill>
                <a:latin typeface="华文新魏" pitchFamily="2" charset="-122"/>
                <a:ea typeface="华文新魏" pitchFamily="2" charset="-122"/>
              </a:rPr>
              <a:t>（</a:t>
            </a:r>
            <a:r>
              <a:rPr lang="en-US" altLang="zh-CN" sz="4000" b="1" dirty="0">
                <a:solidFill>
                  <a:schemeClr val="tx1"/>
                </a:solidFill>
                <a:latin typeface="华文新魏" pitchFamily="2" charset="-122"/>
                <a:ea typeface="华文新魏" pitchFamily="2" charset="-122"/>
              </a:rPr>
              <a:t>2</a:t>
            </a:r>
            <a:r>
              <a:rPr lang="zh-CN" altLang="en-US" sz="4000" b="1" dirty="0">
                <a:solidFill>
                  <a:schemeClr val="tx1"/>
                </a:solidFill>
                <a:latin typeface="华文新魏" pitchFamily="2" charset="-122"/>
                <a:ea typeface="华文新魏" pitchFamily="2" charset="-122"/>
              </a:rPr>
              <a:t>）公开抢劫中国的财富，肆意破坏中国的文物和古迹</a:t>
            </a:r>
            <a:endParaRPr lang="zh-CN" altLang="en-US" sz="4000" b="1" dirty="0">
              <a:solidFill>
                <a:schemeClr val="tx1"/>
              </a:solidFill>
              <a:latin typeface="华文新魏" pitchFamily="2" charset="-122"/>
              <a:ea typeface="华文新魏" pitchFamily="2" charset="-122"/>
            </a:endParaRPr>
          </a:p>
        </p:txBody>
      </p:sp>
      <p:sp>
        <p:nvSpPr>
          <p:cNvPr id="132098" name="AutoShape 2" descr="data:image/jpeg;base64,/9j/4AAQSkZJRgABAQAAAQABAAD/2wBDAAgGBgcGBQgHBwcJCQgKDBQNDAsLDBkSEw8UHRofHh0aHBwgJC4nICIsIxwcKDcpLDAxNDQ0Hyc5PTgyPC4zNDL/2wBDAQkJCQwLDBgNDRgyIRwhMjIyMjIyMjIyMjIyMjIyMjIyMjIyMjIyMjIyMjIyMjIyMjIyMjIyMjIyMjIyMjIyMjL/wAARCAEsAgc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gvEUxPjXxLG8hZRqFz8pzgfvX/wABXEHBYl2YsTlua7PX0MnxA8Sgf9BK6/8ARj1yHlMwBIA+lJFtuxYtdSvrKN47W9nhVzl1jlZA3GOQDzVRo2JGR8pqZITxipWRR/EAPQ1VyUVoy8EqSxOySIwZXQ4Kkcgj3qxe6lqGoIq3t9cXKqSVE0xfbk84yfaq2Sqg4J5PShuceppgPtuG4qQpGZnJIyCcc02NSmCORx/OpCv7x/Zz/M1IJCSbQp+QZx1xzVq8Aa9iMKFcxqPvZ5xz7VA5PlnjIFW7uArfWe7JR0Ug560h2MyW3l3spJJ69qb9mkChh1/WtSZimcHgHHTOKmgUfYEkAC5crg9SfWnexapoxVgKgkjn3AP86QgKdrr+A4rc2QeWXmfLnICjt9c/zFQIy3MEzrGCIk8za5y2O+D6cUXCUUtiGy0s3hfypcKo/iGTW/YWKWCAqMyd2qDQVT7NL1B3jk9+K6SKKMRRg43EZ5Fc1Spyux6eFpKybHWkAwrmPJbqT0NXZLPzImwOgzgU61Tc2BgD17VOZtsRCNk9MiuCc25HrxjFI51NNnyZFQrjPTFX7K3aRcSAnsQc81fyLWxlmBJEaM5HrgZqPTbyGbSFu3k8pGP8WBjAxx+tTLna0NKcacXdsjubVprdo1yGIwv90dqrabpJt7qziZVMk0pEhI6gDPao7rxXZQyNHCskjHoR0Nc/c65qEl2tysxiMTfKvXn2/wDr1pSp1DDE16Mdj0qPSYmcr5IIPP3iRx0qC50+6uIzCszEZyVjcLhB14GPbrWN4a8Q3V5qrLdOCGT5VCjOa6uwaeXUrmWzSJ7yIbZEkycqeh9KccM07s4q2Zvl5YowotNt7d51gG+MoVZgVD7j6AkfyrT8PXL6RZXEUVtLIJ85IkUEDAwfv5HK+2QR1rQW1zqkSvp9iZpCDlWbb1/u+tbb2UckWYbS3TIy4Eki8/h1+p5rqUEjzZYiVTcxpZ768SJntbgRozNtFzGpAYk4J39ByRjr3zWZfaLqlyzXb6XKY2Jck3UeCT2JL81072QZF8znggqs0mBn3PvmrFxDZwacy3Ekv2fBLHzCQPxPNJxvoTSrumzz7TNV2REOrRojmNlB6EdyBUmq6pZ20Jk8rz2KnClD+RJ4x9a230my81ZLKcpwGAeVsE+/HIrOu7HzHKuYyxHO1P61l9Wi5XOpZlOMWkchG9lqNqku2OG5bKtAuU5/rx39aSewsvLWJrqNGUgPA7tnGR3/APr1f1mGTRruA2tukkgG0RBTtfPfHfFWo4kutShhutIj35xNLGmVD9ByTnjIz75rpl7isjjVRzd2c8mi2TFc3KqCcFd7DAxyc49R696tJoVqpZlvFfABGJSMDHTp710txpNlA8iL9kwrY3MnCnp3HvVAaetzO32cwOUBJVIlYDA9Memayc5GiM20tI9L1S3ufPwm7ZIRJuwDxjlf5V2lmzG2jSUSPswiNgEDkjadpOAeuW/OszRtP060vimpXNlNKqBo0Eagxt2ZvlH5VrROLd2ABZJIAuVIznPXFXEyky6IrS2jAinEX7z94klwNqn0AU5PIHAznOMilvbt53W7iu8RoCIRLFjfgAsTggg43Y49KhtrTM5DEyEszM2wblIHt37Uy2tPNgtpnY+RHK6yKT8pVgFznHXmhivc87u9Js5rt3SG/QM2QjyL6g9z7VNaxXGnWpS2utShUkZR3QoxHqM4OAP85rp77SWtZmV0STHQpb5BBHHb0xVJra62/JbhsYOGtWA49T6Y/rUM2jOxt2EF/cQ219e3aLcZJeCOPG0Nxgbueg5JyeeMc10sFtLB5RjWON0kVkjGFJjGe5Pocc1z3gueTXtJuVmERktWjaKRlG75hknp9DXSeabT99PvumUbpWROFHv/AJNVCKiZyqNlbWmimhktp4kM7plBxn1/WvP5orQYeFtuAdynOP1616TPFPOouLOGJ/NTAdwPkXGRj8a8lvbuFtWksrplQod8jMRtbAHH51lUpc8j2sDj/YUyLU4TfadJHAfOKncdo4wP9rgfka2PDukT2NjHPGrtb3HksyYHcsEwcdssTkjrzkViWrQPqcMQ1LzLWQ7ZBG7Aoh6kHGM+/avSLXSpRolgn2xcQxIvzT7AVzwRwc981rRXslZHBmGLeIleRkJPYqWEdhIlzLGIxmYuCCMjGeB0zWhpOuS6bp0cNraedbqnmuzTKHCt0OP/AK/NZWqtbTlWe+tFCnIEVyy4/wDHfpWOILfc6nU8qOg/tBug7dPyrdVWeV7NI9S0zxDFqE80MSlHh5kUj7tS2+uxy6zd6cMKYIxIWLADB7k9q8u02S50vUZLix1e3DH5C0k5kDA+oPWrgimW3ubkatbGe4DxTTyZxliCcdcdO1dEZ3RDR6/GyvGpVs0hrD8N65DqVgIPPtpJol2t9ncspxwDkgYz+lbYkU96rlbJ5ktxcVBNJh8Kee9SXFwEHU8dhWFeXqLIADliM9elaRptkOaRp+eCetDSc8VlLP5nAwPpUUl35bDzZsAnGM81aosn2yNC4lZOd+KfZht+/d1rFa7DEhWLL6+lalvI8agjkEZpyg7CjJNmhIcgKW6HIFTA8D6VUyvDMw9cUqyl3IB4Fc7gzfmRbDZPFDDIIqASgcdTT1fJx0+tNUxc6GOdikiuVv8AxPjEluGYMOhO3gCug1R3GnS+UPnx27CuMFh84SR42U98ZJ6461qoEymYmteMb6SXEUgKgDCuoyDRTNbsrZ3DRAldo5ZQOnH+TRV2I5jm9YOzx/4kyoI+33Z9P+Wrf41ysaZjVj1Paum1+dk8e+IuhI1C5Aycf8tWrntjrjgHPoRXnHeNON5YEcdAKgS0nd3nCfIOPxqVBKZVBQLk45PP4Vbld7YcP+7XoF6k+9MRlBQi4K/TNOYA8jjipHdZi0oXGc4A9arZIfkYwKYEoVdgz61IVBkl7fOah/hX61OyZZznrz+tAEU/3BWnMBNPp3B7cZrNdd0R9RWlHKhtrF8kNH2z+FJlojusRrKNu358A+3ar2neUujWzlfmWVvfPpWXqkZC7uikk89h71q6HHLNpKrGhcLK2dvUAgUMTZXGn/aL63QfIZflweQMdf0xWVp87Qi5HBDwOuOvUV1FnaumsWURlJ8yTau4YIOOaz7/AE+OzvPIRxj7M4LYAHQ/41N7FblrSJVFiNsiuFAJCjHr+tbNvBqN1/pkEcbR9EDMBxXL6U62+mzq0oG5d4z68gVZl8RBNMgs7eMs8T7jjPJ61hKDk7nZTrcisdj5sttbKJ8I+PnUHvmqB1W3tYmclSQfu5rkbvW73UJy0jY3clV7VTKu53SP1GOTSjh11Cpi5LY3dT8Wy3EbQxRqquNuM9jx/WsJZ7iSFVLMIs/cU4yO9VpI1Z8KckflV21REg8xpiWB4HGQa2UFFWM/b1JvVixr5T7DH5knvzinXD7TsUBSRzg5Ap4aLyGkDEyliqqDgDpz+tR2KJNeNFMeV6YPJosJu/U2fC94Ir20Kg5SQZyf88V61ZtDc+IHDRER+Sp3L8ucH+LB5ryXTIY4NZ2RkKmAVzz3r1+RLQRW863BV3XaNq8HgZ/pUMxmg1IfZr4SWgLOOo56+mfStm2v0ljD4I3MPlIz+FY9v5dncJFNOVjaPfkn7zZPc1d068huFfEZSNeRKB95iAOPxqSCy80q4RMbSc8knv61VvUNzbSW5nVQ4w20Z/nVmSRxFvDIOO4LNntwPp+lZV6NQAkSFrd0B5YEmm3YLXG28KPpESpvZ0JTcT1AOMmqt8Ss6JK7xhD0QE5p+jm7uIXsy0McgkOMg4rX/sq8kyt1cQluoCcdKjnQ+TQzktLO6UMrSbwMbi7cH+lL/YljKNheYFeSBOwwRz60CysvtDRNfLvHBDOBj1P4c0l1o1if363md44bdkZ4x0PNDdykrFS803R7OF5rqS6EDfM2JWOB1J/CsC31iztbueWLc1nLGhiR02jGMEkgZzgnjvxWz4kMEHhq6lfURImw7VUgNyVAHuOf0rlvDF215aFZJJYzCAF2Qqwf2+opWKOttH02XxEEs7RfJ+xkq7csRnknNCTxExZlWIRR/PuGc5Pb14rA8M6lFD4p1IXZI2ReTnoeuen1NXPsa6jeyWYnlSOEbllcna30rRIzka9tqdhaPKTd+YWzhmJ57c+laOmzK1mYhIrKXBJx8pBwP0rAsfDVvHE4ubm3uzKSEYEnYeuOv51FI9/bzyaagRUQcEbiDnkDPTjiqsTsdDrEFy+hqmm3cXnhwVVsAhed3Pcc9/auc8Q3X/EsiKXM0Vy8+2QeccSQgEbjjpltuBUJndL6N5VWKXHlh2VtoJPUHt0/Km2mmxa1qt8I3MlhGso+0CPerbnDZT1IPyj25NS0Vc6Hwfv/ALG1C6RoLcK6QlU9geT7nP6Vf89dlxC80bm4GzYGIYEnJrGt/DH9iWUUdvcG2eWQySrK2/eB03dhipL8xxaxDLaSQlLh+J1APzDoBjt60WuKxrW1tN5EenNeMsEjhC5PPPbOfbtXnfiHQpn8UT3Jtw1g6eWs4wF3JgHJ7Hg810Ot6pcw21taWkduzwsHXeSCW9fas/w94pu53msLq3gLykloJcGNx0yG9RycVSTQuYj8M6bY2Gu20qXMROdrICSMfQ8eldzqhSBxDtVowSwAHA5HX865nUNNtrLULe4tyY4WbfG8Y52++OlaNzqguZkNwyrGxbac9cAdvxraEE3qYzmxsljblMmJeh4U5zz/APqrmdRuUXW/sSQbCYwQ4f7mfUVum5hVA0YYnqNqmuEsr46r4nv7wvtjl+7z0A6VpKEbkczsXLtXa56uxGP4uCK0pbgLpFzIEaMkDagclVPeo0SGVeJP+BDuaNTsVbS4Ildt0wAJboB+FWoLoRzO52fw9sUg0RrraVedyV+Ufd9ARyR9a6mebYuAaw9AZdP0e2tiB8kQGRwCcY4q8Z2kJZmVQAQvvW8YtasylLUjkJYuN7YyCOe1Yeoyok3DfMO47VuzoJ4ThtrAHAHcVzF5E82Wyw49K66Vm9TCcroF1SQYVcf1pn2uSUkP1PrWUXaKbYe1XbaMSzhkJP16V0SSMLk6Xc8TgGEkN0K81vWN60kAMzFDnBXHQVnEgDD8EelIki7iueCMVjKFzRTaNuW/iCsUb5hwOeagi1Ix8MeSeuelZTqo75HrTBgkYP1qFTRftWbcepbypB6mtCO8VEy+Oa5ZHKuxx8vSrSTLIEXG0qeeaJU1Ycal2dCzpcxyIpI3rjIqhboIU2TqpKg5zzwM81atE8qAtvAj6kntWFfXE5uVeNvlkGCPrnmsDY5PxFdrDcmXdtVTgx+hPcf570VneKLMrchi7EOAQMZzgnP86KLoqxW8TW8UnjbW2kUIBqFwwYr9794c/wA+9crezxxXGwELjOFLdD6mur8aNdS+JtYWApC66hON+eqlzkfXIrlVsYIiSGL5zufqPyryz0raFd3gXDicO3XBBzn+lRxyyXMqQgg7j61YZdOgPERaTPyjsPc81Yju7F7Vg9sBN/CyHH9asixnbRFOYt2VOcGmTmPgA59TU0zI8ezyyDnI/wDrVFEig7SM+uaaIYqCMdATjOB75pzSBQCAGHQNUb3KQk+XuySc5XpzSm/iKki3xJ3JYn8qYD1lPKmNSD1rR04QzzwwzNmJWwqrwcVjy3wYALCFOOSX61JaXskdxG4woB7YNSy0zqL/AEOCaMi3lIUH7rEnb+NX/D6RaRp0xKM+1tzMBkY4x1/GsO28RCN/9KhLp0JUDnP4/wCFaFtr1m7N5UphDDB8zA49+o/WpaZW5b1Jo77VrC4s3RirHaM8gjHXJHXJ/KqWt2jvryw26bWFszqp5xk5qe6tCsPmQhSMcP2/MVnxX+ZFmnDO8QOxmAfHoOe1LcL2MJYgwK/7G4nPfJzVxbNTECsbENwAvy8/jilUxC4ZmUlSuMKSecnnn/Gn3N7GbEpC2HJAIYYJpG0bNDZIVjQjKxuBxGMsc+/YVSzJJJ5brubsKtwIv2NZMfvCfyH0qvuaNieS3UGriTUjYSSyGQOd/wDEc4qPaFjEZ2gZycDn86VZmMjbm688mod+XA5+Y4pshMSKQPcqm0BSfxqexDJqb4GSp5qBEMGoLnn0FXdJ3f2pLvHbnNSylua+nwiea5ZZFXbHk59d1ewWdis0FoNvAQNGc/xY715P4Xt4rq7uY35LrnqQOtewWuIIIgu4hYSQuOOB61lJakydynNZRajIySvlFGwHPIOOT+dc940vdQ8O6fCtmSgVgqzAk8Y+6F7Hp+db1rcMJd/8LMSMY69e/b37Vy3xGmW50iIKv7z7aq5Jz/AOPyxzTSIiYmgeONZi1q3NzdTXaA+X5IxlyQcY49T1/wAK9PWaZWaSNXjec52P/B/s9f6968P0yKWDX7DaczLOnGT6171BiSTAJVhndgA9T7VFY12KFi228l8x0Mpk3HI5HGMdK3tQ2GF2VgGVCfl9veueto1j1uYmLMfmBOWweVzzW/qMgUHAAUxkYByelYpBc4P7FHPryyXJLoIi0irgMzEnHXHoaxZvEkVv4wW3aQSaRH8vlRdSCO5PPDEH8OK0dfh36fPceYR5YXhV5znrnrXnEcEq/wCkfOSytyehH51pFXRqo3R6Z4xjsG0iK6WTzVcAJz1Ax16c9/wrD8HXxjlaBI0lYSF443JAyRg4x3pLyVr3wLpzZIdN4cHJx8x6Yz6gdOtYuhLevcSTaZh5H3KuY8/XALDnHPP4citFEyk7M6KfyL7xXOPsUiXCjLJC5xnjBOWGeMVV8UeILzRPs+m2yCAJGMq53kKex5IJPrV5Lyznmg1SawumvpFEUhQbSWXj7of1HtWD4utzq99DcQ2VzHcNw7Sg4Pp0zj8ABWiiQUrXxzq8dzDIxiMcZ5QIBkHrzivRLu/N7of2uG/SIqytISozsPQD6Z7Z6V4/eafPpt01vKyGVOHVQflPpk967vSb+DT7PTDMhnjuo1TymRWLMCuAc9BxnIoaELcKdRtQIxOZ7vbDEGJVZMkZbpgDI744HFekWMMWjWFnZwcBINwZF7fxN+OQffvXn+qPqtlrMLwK73wuEkhUIwTA/h446E5Pr7mup1jUdSvdOtpYWgt/lydzY4YqQpPOX6dOOe9ZtDuZd9P9odJZrqYwxpt3A7V6dvWuet9ZtrOZktSpti26FGl5hYjqD35rc1WG0i0B7+4t45o7dXdFcZIyQFBzXM+H4J/EVtPJE9va+VII0H2ZWBJBPJ7VpBaEGjBcS3SSTpLvuGYRAocqSeuT0/A1WdJBPIrEfaEYcqcbuMYHoefpVbTjJC95BMy29xDIYpdgKg88cVd12O6gsoJ2cb3wZNuDwOBirJudRpeoPeJZ28zR748KpYbQT1KkH6frWdrttdSX1gsYUKwl5HIH3agsb+1V7SSO1kkTzFaVpCoO0c8AEk8kd+2O5ropI0ex0qUzKJZwMFkCruITOQDhfQYzjOOgprczkjOs2v7WzcyGJ44UyNpA3rjBH8q4LT7x4rmZ4IkEQLNhtuQuemfb2r0PWLmw0Wwka7uIwxX93DGwZ3yOOOMV5rpNsLiQvOkUsDKxKSyYwM9ePrVX1BRurHS6WHa1Ebsp2nBIYHn8K0pJGIhi38K2AuOcVnaQLW1j2pJEIkHLFxnPp2rThuLVZQzMzEn5Qp6H8xkfnXZTcWjlnGSZ18cm6JBnnA4FSkyMRgkDocjpWdHcouSkgz0+v+FVtb1S7tdOb+zypnAbjA+Xg5x7nn6811WOe5dvLmeGUru29yR3qjJqLLtiYr8x5NUre9g1O03W0hmES8N1KjJ/xFZ887LIYgRheWJGMfkK1jyku7NVY7e5ciMESAZb3q2kghQIp4XsB3rlrjW4tJjN0CJWHUk9aoy+L/tJIiUowO4nHQHtjv8AWlKqkxqk2d15j3AYrn5eTxSxB8nOfyrkNL8TNb2t087mVlX92rDn149az7Lx7fLMxmgEifwhUxjjj0zU+3igVCTPQShKH0601GQEAHBz0I61g2HjjTX2i5YLIz7PlXBH1GelPv8AXre21WSyGCyk5IPGcZ6jpSVWLH7F9TpWdFZt7D2GKhMErOXRRgng4rGbXY20+MSh8jBbaPl4OB7+1XLTxPZJ1bZnkCTnH5dKmU7lQp2N9ppvsfzpvAAGM4GK5m9vLlcOHVCg2r39etW4tbi1BgoLomcEjbz9OaxNQ1C3vZL2OJF3RkpE3AyPes2aIw7vXNSt0VJRHKM7gdmTk9v0oqG7trzfhowV64PPPH6UVg3qaIreMNV8jxl4it4YBubUbgMzANz5revSuXkuZ5WO9uT2Wtfxs5Xx74hIH/MSuP8A0a1YiA7snrXFyo7+Z2sIQCcAk9sGrMAWNclCR1OB29qZcDY8IUgHB6CmbZUHOSCcjOOKBEyy7pTuXp90GkuUZejLuPVQOlN3Ep8w+YdG9KQSeapTOGB+VvX2pklVkwTuU7vXaKlYKqjzE5FWYplIKzIpK8q1W44odpzCG+Y8nvRcdjIaRSeI8j6VKkinyyE2kHFXFmtjKyPbqNvUYxU832dowFjXHTAHU0rlWM9kL5VI3Yk446/hTpLLy7XcDgnkHPIGOh/Gta0VTERgo5IywPQ9gKtedC8rWymOZVH7xNv6j1PX86LhYwovttoWKXDRZOW2OV449KtvqFxtzhZlIwQ6hmz3OcZFWJdPjWIGOc7DnaCDkD3rMezljwVk6ruxjGc0A2N+3wcrKjr6bQOPzohaJ5I23hh6Nkkf4VV+bcC8YPPPFaQkt9iLFGBxyV6ilYFKxJIWIzu2jHAHQ/j/AI1DMGmdQq8VYDYjxnoeM0qplifxNPYtPmKcduZJnWMgfePHXpUQUeZEWxy4GM9DxVmINDLM24gheMjsanS2aS8tpdmUEg3ccHkUmzSFMr3lu0d8hAHIqPS2P9oSscg4PWumuYbZLxJmG4oNyKeuOlZVrEPtt3cIoPyg4Hv2qLlcupseEVZbiWVlJDJwwHvXp9vJ5qQoPm3xEbO9eaeFZhHvXIyY8kf8CrqH19I722KxkGMNuwc5+tNRuctZ2ZoteQwQu+VbCldpUD8Mf071zep3h1+zuYUhaORLhmQuMdFUcfQ09ZpDbFkXIOQRnnn+lZUsd2szpFe3UQKDai888gDP8PQCn7OwoT6mVaaRf22rWM8bB3WdcA8nI55HpXteju81u3msA4yTtGcZP1rzrSNJW5PnSX12W4BUsVUHHXPUgGuqsd2nxCJLiQoeoZvmbueetZVFct1eZm7bIsd5fxyS7n3K3TOBjHenyXCgybWJ+UjIHTjvXPrq58y48vBmJwxz2A470xJrmTeZJAARwVPI464xWXLcpMi1G3W40q4C5EjDKgdGORgH8q4Wawvo4VtT8wWMtlVzhcgE/wBK9DWG9mgytpauc4Bkl6YHX7tUpoGSG2SURR3OSEuo+VQZ/u/xZBx7UldG8KlkYVtbXdt4ISykTdKHZyV/gG4EA/oa5bSInt9YuPKSVlgZZXG0kBMjJ4HfOPTk16RLFIulC3LrMqoBvJIZuQcHjPTisDwYDB411ZdqEtYnaBztO5SPr2FbQehg3fU1NOGls1xcQaJLIjOBgRbgp+uP5Uuo6ZFGk0sVtLAfJ3rmFiq8HAPYevA4rUsIxHZX0UmW23AUhiQOgz0zW8FZNCuEVigAcKf7oPTk5qriR87ne8gCxvI7feO3qfWutaIp4NYuCrxwrtL54+YZ4/r71oOl5/a1nbpOWEwLvhVBXBxwcU3xVbXFpY3imbdD5W7IQKTyBzj6immIXUnjOmR3cUMsaOiOjrkHJCjJwc4BFdTJcRm0tGkng+WJURZXIwWwVbAHIGMdzyO2RXIRX6TeGo7YBRi0RMngZBHQdjyK00knnsLTepWOQIijdndlQf6A/nSsD0OV8T66s9nFpVoJ1WNy1yz/AC+Y44xgE8de9a3w8aK20y/kmyFE6HIz6H8a3Hhv7ZbyRdQCtHFnbHGhH8WMsRnoB+dWtHt9Q869ju75ZFiaNlKQxqBuXPICjmjmsHL1Oe8TWUlvqR122kzb7V+0wKdhkXpuBHB69z1qVbHz1TDymJMAZUDGQCODgdyOvPpWn4ySeHwvqDGZTEwUFViVc89c1mxRxnTFkyQ48shVOBjYOfrWkXdGbWpAbeGURQK7qiRnb5TFcHfjoD6H9K7S+tPtjW8JQoiSEx7T8uGA5HsNtc54fuUXVZHcZyqxoGcjJ8xRx+f6V0Edxcat4h1kQyJ9ktm8raynorNwuDjAJbtzii5MkcD8QFhtr3T2jjjSWQuZDGgBJDLjdxz3oh0xLm9WX7NamEoxeJkBxj1zxn6VH8QWBudMwQceZjd9V5zT7e/mldbYp8pJfaw5I/AdPXNDelyoI218PWK6bPffYrWMR9nRdwPtgEfrVe22GQhVyM8cf06V1N4luvhi98mJI08oMyxRhASQOeBWL4SjjutWkimjDxtC/LEkL07e/rV0ZNu5lVic3dajKL6VTIdquQoBx0NU421fU5JP9LdQR8qOxIHXovOOnt1rs73w1am7+dsfNnhRgnNU20wWayGIDbkZZj2we1d7m7HKkkZFzdf2Zp2ntZefajYWl2NtLjjIYAjPTg9aibXNPebdNPHIxGGaQlyF9M4Oai1ueJ44A5IJUhdvp61yzxc4PJ/2SBWbqSWxpGCNfVtWtbu1EEESja24uq4z+OM1cMUVvYrcLGuQASQMbuO/r+Nc55RcqUICsBx6fjXaxeUkESttxtAx2PHtUczerL5V0Oftrk3N6FlErREHbEjEK/15zV5hbq6I1um5iV3cbVHQDA9ea0LeytlfzEVEbJYMGx0ptxaqZFbMbKSDy3fNDY0jLu7aMsVwAQeNoA/+vS2JebE80o8+P5TJI/UYxznPb+VXpo9ycFfMxwCccZqstqDLkY3Z5QnAI96IuzE1c1N3k2xZWSZiMjHQ+1Z/2hQ+4DDZ5y3SnERgINyqeQQOCKjG11WRJ2C8ir52ybGta65NZQTMyLIdu1WX5tp9eaxbHUCupI0l4CrHDbg2eefpUyRSAkK+CehPPNVob1FuEUpERv5Dpz2/rT5+4kjrhf2cb5eUFsccEn/PFFVrpInKmO3hT/ZjUDue+BRS54jsc949gVfHOsmIffvbgv8AXzX/AMa58gecPlCk9QK2/GsNw3jnxA3mrzqNxj2HmtWOsEiSxs7ZDZ5+lcR2D74ERREJySR0qoIWEIcgk5IFdLPAn2O0YDeWJxg4xVS4hYsEKMrDhSRkVNyrGKElDmMP8+3JHrVch8HI4B6jtWs6GKVpGVS+MfKeaijt0kR2xIOMniqFYpqd5AZQcjv3rRs28+TyT1wcN+Hf1qvHBEZNhcMD1x1/Cp9kUfCS7G4JAODj/wDVQCFuoQxEyEYIHA7UxGRZF/eK7Ac88c0y6kXaFQEDHrnpUCK2zIXANBRPPJJtZFJ+qnvVWBtk3OFY9Cf61e8pkhQsMKR171mzRScjO4dqRLNddVLuzSkknJ83OW5x2/CtIatbAFpI0lVs/I4xn05rj8Ecc59KnS4kA2k8e9OxNzXea0muz5u2KMnd+65AIHTp0q4LW0eJpUuUxn+NMfyrnw6ucMFOeMVZhEYUqzSIMZwDQUlctvaKJNwu0xngDmpGkWE4MiGQjs3GarRrCsibX3nGOV6Vrwx2T24eQB5weAeFNSzSOgyOxN3aec+5ABxlcnHrUkaPEioJzgMeRwfrV57xDGccAKFFZ5ly4Q456e1KEW9wnOy0Ne20qK8smeOeQNJ0yuSecflxjH1qzp/hNCrlp+TwRjkj6UaLdSzxfZd4jtE+ZpCPunP+fzrZgujC6AtjAxyPmP8AnitOQy9qytaeGUsNxW5dVHygt6fn60g087mjVsqR8zdM1oXeoZEm8BFUZXJ5qh9sTYGRjn+ICt6MTmrTbARmFVhwXBxwDzV2FFkjDbeVbBGOnpUNxKkEa3Q5/wBnPX1qNb6BLc+a20y5kAUnAx0HuTnpTrW2JhdmoklusexS0jDKiOMDIPqfT1rPu7yP7QBdFFiWIy4BOCwbbgnvxk1HY219dzb4rd1gkZXUsMBMgA479QT+JroLvTI7iIJJbofLPXgZ6/41wTZ0wj1KlpLDNGjI3luFBRtowB2qWCy3XIG8M2fpuJ9KhktzCzBkj25xyaTUL5NLhLthp2+4qtkfiaxubJGhcajbaQTDKyR7kIRN25nPoPesCG6utXjIe3htonO5NzEu2D02j3/nUUEMs1z9qup45bi4XALJwxIzhfQY/OtpENhYksqoEwz4443Dn2ovqOxFcXUkabpE4XLFmUpgYwOce1c74bAXxzqZ3ZxbY49nSrdz4tjv7yazMqGAsI0O3Abjufrn8xWb4bkhg8Yak4djutcIOpZspx+QNaILdTvLO0+1T69bknaZ0247fLn+la7oqaNcqEwDk7fWs7QrqOKbUPP+V52WRSAQduOmKv3d0n9nzsGDHymOB9KpEdTgNRiNvqllcw4j+fymMY6A96h8VEtpOoIzlz5aKdw5A3Kagt7sapbSSfZ5mhTgkNj5vWqmqSZ0K5QDEhQLkvywzTAjt40k0+I+cgkESER+3Tn37/hW+lvJFp9uIXyYfLLMDyVUcH+n41hWlur6VGSCPLt1ZiOu0AA/lk1uRsYtHtfPGBJCkR44YgdP0q0jOTNYpc3DOI4Lf5SVIdiGJI6cDpUqpdW4AOnQqM/wuOfxxT4/Ljb5CQ7AHc3rVv7TGkRWQ72U84rKULsqM9DmvFEzyeFNQMsLJ9wk7s9+lUNGG7TWBx9xAMngfIKseLbuKbwxfxhwodlCZ4yc9KreHgPs2JuvkoMYPZOGraCaQXKVnGE1my80DC3Q8wDoBvx1H171v2SwWOt+INOuJmVZJN0AV8Da244GPqv5VmiSxQ27SySq6Tnzlz0XdnJH1AzU2l3sHnXMuXmmuZTJI0CbwzDJIUnsC3H1qRMxPiPFIt5pWU2NmRSPxStLTbF/7fRgGCFGU5H549ag+Ib+a+kyCNwNsjsGGD/Bgn8q6TQ5Y5/sk4ciTPzZ/hyo/Xih7DRZ1CNh4cvhEv7uSIfXFcl4ft9SXVIZ7W6uILYAvKygbMde/wDkV23iTy4tH1BYpcO0WEO08AVwfhXWtNWzu7DU7x7USR7RLtz0PIog7ITjc7uSe3v3EcFyly6nLbSOSOP61zl/EsVxK0kkmThV46eo/T9a0LbTrZ7SCbTtyxspaKUrnjrk47YqnPKty4MxXDNsJRsqTjnB9ehwcVaru9jL2HU5O8ksIJgZd3OduexpklnpskTvE5TI5HYd81NfafI14IjAxiU/fxgAnv8ApVqLT4/JMLRkK3Qg9RiumnLmMZ+67HG3kNuibo5VZgeQK0LO5too7WKSzSQ7N7NnBOM+1XtQ0B7iZlsbGU5PBJwB6k560+Pw2Et4pLi9jjmSMr5Z6fnSejNorQy47/TZbjbNppWPOBsbk1ny3VsLsNFagwKwOxz94VrJ4fQzmSO+VlUg8g5rRtvB5aIvuleTaSCqjbjP+FQ2x2Kct1o8NmrnTi7SDeAzFQByO3uDT4X0y4tY5EsmV5dy7RJ90gZBz/8AWrRk0W3+zvbXMVxJcEbY2XgD5sg/huFNi0OK0WDFywVehYY5Ocg/p+dLmaHYxLaG8srpi1uWI4J9RWkmoNGv/IKLbs8huR7fSrOsusWoSIgDbiD8h+77GqgYqwk8wFh1AahzYciLAubmcYXSJAB0YPn8aqpaS3V3ulgMZGOCK6XT9RMVq/mNHhgAFHNO8oEq64zkgk+9ZuoxqCJo7pLeLDqA4AwCtFRSRyEbowHK9yR0oqfaMfIjn/GEkq+NteIaMAajcY3Af89WrFklaSSEyEHAJwBjrWx4ulYeOdfO0BRqVwDn18xqwBOZbhN2CATkgdc+tVYo6swt9kjWM4KHGcZ6iqf2S8RXAeJ93BzxWxaSpFYMpAMkigjHIHt9adsbyWZ9oIGeR/KsW9dDRHPvp827ooIHY0L5qLs5AA+XnPPvV24mIPmLyKprcDc24YNaLYhsSKOEuUCq8rfdyOnXNZ0z204KwxsDyXDDOKuxxPK5bOEU8YODVQ2IKlvOZc9uM/nTuMrLbI8andgnp7//AF6v21pGllLK2QUPG/qaoSWj4yXLew5NXdOw1lcB9xj6HJzRIpE80kE1jCWkY5AyAuBTHtkkwFKuccALn+VT2VnFOrJBt8snOG7fiBxWpHYCzhcrGC424Mbn8fw6VnzD5TmBYo4yTgE9AefyqrJYqTmF/l/UVvtdwQlvPWQHAXaQCM596hgSCXphlOM5H41SmHszC+wyKex788VYjYxSbWVXX3rVurdIxlEIB+nIqpFZYkO4ZXqK1jqc9RuJZtxDIijHlkDqe9RzJJGdq5IPAIqbyFCAZApwDkD5SB9e1UokKbIPMmKhHxhR2qaICRfk5k6CkkibooyD2J6VJZWzRuGZtrA8DtVco3I1vCrTN9tj2MyqgcZHqcfyFWby98q7Ty2LsD36etSabcC1+0qMEyqAOME47E+mefwqJCsz+dLCmGPyqBnB71SRDY6RxMnnSH95u/CpLeLzXCgdRg4quykfKjKQT1xU6M1vHufGB14rSLSMpu5oizE0AQuvlAk8nGOKmFvaWlxbSInn/dCswzj6DpWIuolWWISnBONu7IGfbk96s2UklzfwmGCdYfOMDNGCVDg/n+lZVqisVSg2ztZb94XGFUecQQu3BA4PSq0mqI77WUggDPHesPU9QKaVJcozqxBGZMcEcEgg9B61S07RLzUNPiu7m51EsSNq+btVkxx8xGTjBzxXmuXMzv8AZuJq6nrwklW3tsSODtwFzyPp1NNFo16yPMNyoMMPU+3p3pttpWyYNb28e5VO5LcsSc/89HPOPb9K0kzpsPmTL86qSVXpHgdcnAoWpSVhtzHZ2NtLO0gk8uMsRxlflOCAenP8qwLzWdUu1eQz7LXAdo0GGc46nH16D0qjrGoNq8qziaUWisA6HAaTueADx7ZrSt47Y3O8zx9C0caRgrtIPc855/SnYGZV9ptzrNzbTwTpuSMhiy4LDvlsYPoOnQCq3hr5fGF2pTAjiKyK3X7wH511PkxFLQSwB4tgYpvJQ/L025AIyc5z1FRWtva6bqNxciBYpnwGlPTA7geh659atEtnXx3caXDEuHcoFBPcYp1rIht7iSR4sZYgZ6CuUlu0BDrLGqzMqJz2HUj61qW721pqMkFwkKxTgNGN3y9MenBqHMVjF0rTHGnTGziUx3MjuQXwQQcDHrxVGTRrxXQHZAUyYzjeOc9R36/hXSvJJZSLBCyrCxO1XBGCfcDp39aztUM7llXYspGGcMT8vXAH5itYu6JZiafb/aITB0gcGMDsV4BAPrxWzc2MslhFHbMGOVaPdyCACR+NUkjRUVFQxEAj5hgg8frjkfWr9nfuoChJG2gBSh4A/wA5FaJpE2uQ3F7OuqSw5wivtHsB0pZb/II3Mu8846j3xVe+guN0dyNzbvldsenT9KYk2fkIUqhLE45/H2qvaRI9lIyPETsujuXcMS67QcDFbnhmCU6cTJL8xCBRnkfKMVzt/N/beq22nWymYbwzBBlSO/Xtj1ruZIFtTatbpsj2NvhCkcA4HH/1/Wp5hpWOY1G3kjvbruCH5Y4PPHP50/S7KfTtMtY1WfYBIHxxtZtpyCCf7vPtVfUHeXWZkd+ZV6OcZPPH1P8AStCe9OnWaidSBgyccEAFc9z04z9ahsCl4o0OXUZYZ7SSRikRDtISQ2Ow9Mc8d60dCeW1trGM5DeYsjEDORgU631ia5jntoYHUqMOygkLjsfTJ4/CiD7RNKJPLYnIGVGNo9M9ulVbQdzpLm4/tBLu1PziazYp+HtXj9jo898zgBRsB3MeApHGK9XtZE8+wuA6kwMVkYyZwjcZycHg1FfaHqkU179hgto4J5QyBPvsADnK9MfQ1m9EaR1M+x0/UIdEWSzvW3xxAIrKNjqM5H61RhjF2ZbaWDfOdguEB4JIypB+hJz2xXQ6e0FnYTRXInVZJy0EMEgVlU9AMkD1wKw9QsJLZE1i1K38auyX0bLg7AQULA8bgGIJzWSety2iS31BcLaXMsbmTcYJV6PyM/RgT075zStZ+QS+/chOQT0ArHlWC8SOW0w6SE5IUKwk6DA/hbv7/hVuyW5cPFPKCUO3Jxyf9pen45rZTktjKUF1LU0m+DBlQY+UMOKx7rQhdxG4MrDHXaBj8TV2+kjsIyBKdzdiQQPXGKx7i8meJwGcxjlyvTPuK2VRshRM5bBIGJkZ8HgNW5pus/2fMIZGEsLEg+o49f8AOa517lZmAd2fHTcc/hxVpIw8RYooIz8zcYwOO1O4WOpuNStWnjmIIB44GR1AGD2/+tWPf3C3t05hIMTAFo27nqCD2J7/AErNgmuHkIRHC42EjBXkjn61W1mGWzlUq7DK5+9xnn/6350COisbfT7mTzbgMkozvjIOSO316Vn3wt0mn2AIrHCCsa0uroATeazSHgEnoKlkuxIQZWznJOKaQrmpY6tDAvlTq2f7y1tprFu0BLghAc8Dk1wNxPucgD24qaK/aEBHyccUpUy0z0SygNyrSKispbCAH8f5ZorkbLxFc2kRCOwGc8dPSis/ZspMl8fyA+Nda2rx9vnGOxIkauWiyjgEdDjpXSeOlZ/G+ugHpqNz/wCjGrAgt/mXPPzDPNWI3LbUVWOG28r95lkJzxz/ACPFajy5G7JXaMgA5xVa709Q2Y2wFAO0Dv8AWmgEwkKp9qSgr3ByaQl0yMqADcAdx5/wqAwAAAR7iQSOacYxCxJ6Hr7U1p9ko2nPb8DQ1YIy7lcu0aE7TnI4qleJJ5EbB+CPmGOnSrUsyyXkZcEAHOB3NV75yXLIpyBjjp+VIszo3McjMuPm7Muf61taMrNF5wWPAlAP7vI59ORWHuJPXmuk8P4OlzqTnMqYA7c0S2CO50SWyxTMsyADOQVjxkH69KtbUEewIFO0ZY98e35/lVa4lkS4bIOVx1brjvzVbVL4yLhMLjrtPWsVG5cpW2Ip0ha4/eBRGDnIOQfr78frWXBFFA8mMvyNvPaka4bJQHGfSo4w8jlsEAevetYwRm5MsSOZDhgAOy+lM3Dr0FOC7YyenFQSRsSFJIyO1bRslYwmm9SzEN7Y5we+KmGxWwR75zVZSY04U49aY0qgZJxVkosj55M4GewqwFAkzjPIrMt5g0xGela8KAspLYB5pslJ3B2MchQq2R0IOKcEcSbWBG45APTH9auraq8LES7jyOe4NSW6SuyjO08gEnjA/nUc5Qy1jka4KlRtXuMMP5j+tTw20XnvJdcsW2BGYKD9On86mjSONvn3EDpt475zjmoGmR5AWV49mQDvxwfy71LqC5S42hWd9dCNVzuxgbiCBxnqOn86tWOnWXh5DbpJuZn8z5wAcYGR19uBisq+v4oole1igLRSdPtBJI+mAP1qveajOdrtb225hk5mwD9cisp1Lo3pqzuSatZzXenxSxfv/wB/zB9x5Oc4z0PTqRmtOC0W6ty17aXjPIwkRUhJcLjocAD0wM9u3bKW9e7wkUJTZ87qmGA4ABB6+9SxeIZ7ZpI3QpsG7kFjng4rmjG51ORZ1C51BYBbWmi37xq5Zt7eW3tjO7H5Vx17p+uXUpeSxkiQZ2R8AAE+vf6mulfXZHb92QA4yxZQCKrDVBOXL+XwuBkcj8a1jDlRi56mdpGk388E9rJYiCDGS7gEA+3+PNaMMU2lLHaiI+UqZWcDJcenT5SMgdeQD04qnE743eaCucjYwP8AWnA7i5CumQckEA/nStqF7jZ7y4WdjsaSN+QoQqdoJO3POOgHfpUmkrNl0dTCpbcqDDn8Tx2xzxT4IQ0pdU3Y2kc7sHHXp2NaCa99mWKIqwfB3DJYL9QB9KGgKV/avKo2usZByTt3fme9ajazaTWwtpo2ikCcndgNgdR6U2fV53+VwAQCQuclffBrEuNRkckhOCNo45AzzU8lyk7BHqbR3s6ok0sbJgeZIWKHPUZHI9q2YL25Wwkikt58M2S7DaDz69+h5GK51HRLgMrN8zc/KAAMVakkSKOVUdG8zBLhMFcDt+NVaw9GaCyA3AklUPtTaF3Db9Tj+daRvbeKKAPKkQOWG9cgDPY/UVy8ZLgh4TdErxngL6nvzyKdLbQiVGZFjH3nJ/L29Bx7UXHZG0dZt57hZMZAVcMg3c+uMcfn3rXe3iu9MlMlqJmmUeT5wHT165zXMQwG4LPpNuzKgG/yuRnGcn/DNaEt7rD2EUL2r5iXAYwnn06k0BzJG0N1vaQiOKVXRcvCUHUdt2cE0kzjVrBWXTnhyQQGUHoT0U9OenNYNne3kPM8c7Dr/qcrn8xip11qaOVv9DuXIPysE69O2aoyauNaOKOdrW68uGJhs8912g+it6H0bpwar/2XeytMhu55II8NavExlUeoKj2IxnA6+masPqlxJOClhdNgfeaHAH68/wD160bW4nAeWS1QLIARkctjsfTqeetBLRXSCC2h8hpPtc5VRbtHbMFiPPO4nn8/TrWo0cEhlhDzI8pwPLXG1ew/D8aj+18HETuB6Ln25FUodZuheNFauqDBOMd/TFaohpmlp2iNp+qiZrt5HK5D7AMj0Ye/0qS8063nluIZ7dXhnbchRxgY/hxjj1zWXci6vJw8kTRuvGFGen48VLCLmIhBc35BOcEE5/WlKOgJs39PvLi2k2W4H2ZUx+8XlSB2JPQ+vaubbxpNZ7oZkjmDk9H2EHHXGCO1WdR05ij5e4eVhnDsDg/QmvPL3SLtixaAjexUEkZI9awUUaJs3jf2qSfarQ/ZZz99opBtb/eTofb2PWt+LxBKsHlyC2kfIIbdgjv6GuD0y3MG7z42CZClscg/nWt9lRJWZHYKMYIOM81Q2Ta1fx3UIicIrr8o8s9M/wDAawrgWwtTCvLPwX2/l61fuoY2gdzG24Y6chvTmq7pFMkYZcOFOCP4faqTEc7HbSedIuWOzqFP862tNijkkCuCACADyefwq9p+n5d9smNxz0qz/Z0hkGRhhyrkZx+NW5AWVjH9mPbuuCpAJ/LnNYV1pDTOE3u6MMg9cZNdPHceVZrbylWfOTuPp6VUnt4pS0nmKOp2hs9en9ahSaY+VHPvbG3Kx4zt4JHpUMsCyt8vDEnjHStK8szHIr/O67c5K4H51Ujt2chjJ5eFznHWteclxM4WvWQ5Ge3rTZbRt24xt0Bwa04bQXA8uNTI59QT0NbVrarLbyNJHh9wABXtntS5yuU5MgxkBcgEc56UV1M+lpLJwFiOcgHtRRzhyjPGEY/4THXcAH/iZXHHf/WNWGgzKgC98Y6V0niyKP8A4S/XiGO/+0rjj/to1YAwkyMx7mmQbu+NtispXOAcGoWV4+hUrng+gqCeZkl46AAn6VFNdGRQRlQeTUu6HYbcoFQkHcc881UYjYoC9epNT3MxAX2xketRP+8gZsYAqtx2IHjMkyAAkcjjr2/wqB2Zg+4YOMYPWtaC3MSb3U7sZGfT1qjfWssdtDcrF8sozkfT/wDXUcxSWhkBMvgnA7kVv6MQIWQYxvX8eazPsTR2KXoyyuSu30A710GjWCzWa3O7bGHwRn0ok9AUdTSu2Ml5MEJbacKB14rOvo2+zksxBJ61O0jNMXTgu2c1XvLe4KAl9y5HHYVKLkjKibaxLc4OOanidY58bsgnPPaoxGwBLMCM9Pek3DzRg4NaoyZoHIjYMqhOWBPWs66u8sMEYx6U9rnEZUsAeRVAQtI/XjsauC1M5Mn+1uqDByPp0oBeU45bufanQW2Pm+8o61oxQNjcFwpPbvWljK5SjhdUDhfmPatS2mnjijaZMMOikdant7MSPlhwB3qS4iCIRGCVBz9KTFcZcXDSRhYzhQOR0qazuWiZArkADuapFWMZJA9MGoUkKsM4FZNDudBPdMNoLjB5HNMSaOSQHGfc8gGstZdwO/LDpgUkLYco5HPTBxis3E0ijRNshZgjEBgQRu61HJZqy4VkztwTn6n+tNE1pHFymZsfe3Yx9KEljbBQFVK87uSeM1Kjcu7SGSzTRKUSKJWJ3b1B9PrntVI3k4cl/IZsdd55q4Ssgw3B7c9qqG3xIZCyl1zjuKuNNXDmdix5i4BkKD154qAzWCyKNikk9FfBqrJKIGKNxuHQc1ELyFM/uQxHAwKqSFFhdCzedhDaTKeuWkz/ACpy26LNHuz5efmDEnt9aSa6jDgIMhsZ+lLJceaEdFKlDnHXIqLFXNA3MllEyQQ27cg/MpyPxzWVNf3DSAGGNGJJJAPI/Op2lIUkEsSM4rNupiVBAG4U1EpM0LfVCUfzSPN7Z+6eKitNUjV3M0IYEkjZ8uD9KzYnUSZc8H061NFGrMOAPWhxQ7m3DewSAHyJt3cgjA/wq9HHZPtMkVwcjnaBjrWXAGiUgEbT69DV+OeQKBkKBzwetZsaZbU2kTlYFlDY5DDBxwf6CqGoQG6h+5Iiq2Qxb29qdHOxmBP3m4yT0qZ3kmtJmjG4IPvCotqVcoaZc3VpE7W0zRrHIAzDpu6j6966W11K/nt1D39qrH7waL/64rkbJGIZzJtG4cE11KxtGA8Vws5flhIg5FPVAMeXUQ4ZZbVwem6Mj+tJJdasoXP2YDHRnK0SLMSCYQrkfwdDUFzJONuUlHHXPFFyGOkvNZyHjtY3AwNyScU9NV1eNyk8EcTr0BaooFu54JAhfy9ygEtgZzmq7JOty/mFjt4y7dqYWuWZdd1SOKT5rVSei7CSf1qppkjpeM02fmHHbmo7pfL42Dc3Q7s0kalmJDAHPWqUgcTfutbbToy1skMrHgvyf1zVW18UX8k4KIWZRnAcYqqmnzTR+WpGxiK0bTw+9vPuQxMf7zHFDmTylvztWv1SQ2LKo/eZEoyRQIJPKzPA+45PUdPQfj/KtSETWwyZQTtwT1AHoKgu7iSQZL5UdqzuByt7EVnePYwjd+Sx6r/jyaljQtCF6Jjketa01h9os5zFEc+WSCOq8dR+pqLS7aBrUxl/M2NhvMGCaNRopzJCLZUR1Kg9jyPaqDWg3Db8xbqBXU/YrVQfkBC/rUUltbEtLHDtQ/dwTSUh2OdjYxnKoVVeN3vVo3MbwlJJOAQMZ5zVx7W0mz5u7I4Jz0qG705RsW3mABILCruFiBIoFIZAshJOQy5x71E0LxRMFCl8jhV569vypo0e4dGbzc5B+Y/Smf2RdqoLzKqgZJ+vA/nQMpX1xeOvlMVRRx901ahuD9k8prcfMAASKz9RtJLOVAkxmVOCe4yKuWNoLmIkSFRjJ4/OqAl0m7SO7OdiKn3QQQTWtJNGhBhfIUcE9GB9KoDTbWNCVGXPTJNMEN1Cm0YYdvn5H1pXGXA8UzbnOPQA8iimQ2cslsZJQVYdFHWipuAeJo/M8a66nGDf3HPv5rVgvGVO4kP6CtfxfIV8Z64FONuo3BGP+ujf1rID4ZTgkA4rcxLwtWnJ3HCk9cZxTn0nrm4AHByRVu0kF1cqihRwAo5Oc9qv3GmKtjgOkzclkUfMB3BI4H41m7lGNqVmhKuhBwir8vTAGKYbVINMLTSMIz8uAM9elU4bxjMsMZZItx+RsEir1zKLhRAQ3kA54H1/xqfeLSJJbYiCJPNZ/MjCrt4yoA/xrXlS2s7NYJbcSY4AP+fr+dVdOukZBAsRUxKqqcg+38qv3IDROgA5Byx5pXGUbl7VZIozaxvasAdhGR+FZl2ywiWGBNluzZVAcCtJ7F2tmmPy47E9fp6dazLsqNqkgnoDTTuS21uaWlWJuY8SzGOMfMARkn2FQ6rc27AW4BDIOWPGaSGV1jXymIxjG3OKzLm6+0tk7g6knkclc8H6e9OEHzXY5Tuiqib5Qu7KnnPTFQyg5O3uOuKvRwGXKrgFwOeMgVYj097jSZ7hoZFMBLfNGfmXGSc9u1bp2MtzCKBpCW4POKkjYPIqZwvck0RqZJQoX8CcVsNpCRWS3QiZ4ipYsDkcdquMkZsaibEKqBgkbsdcetKZHkiGDtUNj6CsaZlEvyu+1hwOmBTnmdEWLLAg/d9aszaOr+0RpAHVCoGTgdwP/wBRrHg1CS+1JVgV9pUgRbuCfX+VLaF57eUF22sD1f7vXoazNP3x6ojRsAoc9B0A/wAmlYDobrzdqKxRW+8Qo7VmzEqQfTrU11I0v3V2nHXORVV5kDiB1JYjIbdjJ/Gk4DHrcEjYvXPNJNMEwQMtjqTUF6gtgNgYMwBznr61mo7ysVDE+mf6VDRrFmo84DxncM9fpVqK6BQNkbuhJ+lYsrGDHmL0HfrVcyEjGT9PbA5qeUbZ1SXEbxnO0gdSfpWXe3z+cBGSUB+6Kz45GChd3HoKtJbpJjBIbtTSsJvQQmSSNmYjIz160yKQyIYfLXcxyGK8itRtNEkClJPmqpcWLW+1mcYxng9KGCIpLYxru85SSeB0qOa4aKQqCCR3U8Gq9xO8s24kDHyjjpUZUqvUGgZaF0CSp3YAOCKrsd3Qkg+tRMSjhcjPpQCcdcYoC7HbMtz61ZiR0HysDxVUNx1q1E4K4HPtQNGh5vlWRZ4wdx+Vs9Pwp1vPbscFGY9clqoSKZU2pjnvTrSEiTYWAf0zWdjRM1iqSEFWVckAgjpzU0cd1LZuLcskaY6nGTjGPyNJptqDdGK8dokIwrDk7sjt9M/pXZ3enta6Zbxx2puFC5EqNjJPcj1/GlFag2cAYjjpg9ferC6hqESqqy4UDAGM1H5MttI8Tggr83TjB5qRpFHJI9hVTSbJ1LcWvTwr+9jVyB196jbWWmThwmMnDVTdhKCmACadYWcUuoLE0wCSAqQwHAOAce9JQE2VF1S5nlZoptqOcFQe1alreK8YEykEcE7vSszXtCfRbrHm742GQ+Npx9PaqEUso+Y5IB9ev1q/ZXFzHUwW0dwLhnfHPyZNSR24G0ow29iaoWt4TCF27ifQc/jTrUyo+5YWbJ6EDilKlZEqbudHaq4T5XBHc4q0l0hOPmJU/d7GsxZ38hs/LxgjtTYJ9gB7dMVztGyNya9UMEMXDDdjPSs9r/ezqseeTjHb1pySpIw3plf88Uw2zTbjAmGwTz+P+NTcrlQyfXpraN7eCKU+YPkljUfLuyMHPXoao6LdSPqkyBHLDKyoFGCf8cmo72URT28UUzl3b/VL1bBGCWH3fx7kmli0toY7i9d1laTKr5khBXge3U+pqmylA6OW8tY3EKMZpO6IPu/U9Pwply4aJUCBHPqa5aDUHgu5Ldht2jgMABVuXVm2BSxGOCQKXLcVrFwoXG1H65x/Wq4IRiFkG7+IHsKonVJGuD5m3ayhcISMe9TSNl4sSYAB4z1PHfHqKrlaBll5CoBRuM5xu96z7tpmdlEzBcA7QcAcmpYmmJfLAE5K56e9U5HkcESfeyenpQiGya2tlumO5vl7gnk/X8qvKqQ/u4ht4xwM5rMjma3i6YZuc0Q3ZZQMjd15NXYXMX5mMYG7o3QjihJ+VzGQAOGHpVaaeHeqltrdWbGao3V+Y2IiPB4HT/CkotjUjoo7kFyPPVeOhHJormUv5jOC0m3C4Jx96in7MrnRc8YysvjjxB0/5CM4/wDIjVmRSFlJ+lXfGLf8V34gP/USucf9/GrJik2Bfm56HitrGJftQXuIyHA28lyTwB3qaWZLuUNdXCB8ERQbSVHocY4z61DDdQoCxVnwwypGR+NWtQVA0c7BWSZQokK9PTv6+tZPc2VO8bmVAZWnJVePRen4Vr3MjJADhiWIVQO/v9OaqwK9pvWXajIMnB4qVbkzSmd34A2xj/Z4pMi5o2CBACxUjuo7H1rYtreWe4IGQnGTjiuet5t8oQ8r14rqre8jitjCJPlyNpHUmuepJo2oJX1K2poiQb0ZZPlPyKwrmvsF1PdFZItg9M9q6SBbePfZHHneY0gRiCCD7jqOKk2LKGG3btHNVB+7cqqlJ6Botn9ijmmlEmQoEQdTtOe4OMHFZnjUrNDBNAu+5UjLKwbJI56f1rUW5vbeyaS1t1ugrKHimfHXoUJ6fliseS5N/vFrpnkyCTbI0lwCI8cnA9OK2UjH2bOfsdduYYpAsUBSMHKuC2c5/hzjt/KrGmW5s4VkE6M+SQANxbggkevfv6VT1TTJtOmuBJGF3BHAyBkHOD9P/r10+i2P2G3a5uAVkZcruGdqHkfQkEk9evrROdlcqjRcpWGaR4SuLtl1OXK2cUv70gH5SBkjpgHGOp75rtNc1GGPRo4YLmNISFDKMN+eenH51hWfiDVtD2XdlCtzYyD97A4ycZ6qexwcdMe3FN1PxZ4d1OIPtnsp85e3EZOD25Ax+VVCfMTVouDPOr5jFfySRAeVvOxSccZ9M0q3zvOkkoV+MkkH5T270urTwXepTzRf6skbSWyf502wt/tW+HcYww+9iuhHO0aEqJEm5ZM+YDzxj6DmpI/JSVNsoBzsUMwBPTjGahgjkm2h40VUcr8n97OMf59aJJIhchlkVliVUkcgjBJ/X/61Vcg0/LCYW4O0bSfw7H61m3Oqm31Zha+TKirs3qzKrD6girl1AsljKzyyBlUPgEYGQMkcdMe9cvMHSUxseBz+fSpbGkb0sn2yczIgkLAeYQM49hnn8ea149OVnjjsISZeNzEFgo/Csbw+JDNIQpIUZ47Ct611nTLScPFPeiRCC7IqgZ68VDY0jsYPh9He6FNNFPP9qILRhypBIBwMAZHPp6149Jbz28ssEiSIyMylSvTnHf6V7TN49tIGSSHU4IZTGFSO4s5FXHrn7v8APpXnOs2rx3zSBoZRLmRngZShJPPQ0rlWZzUcb7GOCcdSBUiAoo3Zxn5jz8tdDpNil7cJCyHYc528E/iRXT674I0m08NxahbNItzHjzQXBGPbjg0DkjiLG72TM00ZYNwuAQOO9dVo+l2+r2t5NK0wkQFUKKdvTPPGOPXNceUaLcqrgE9e/wCNdFpaQW6gO5ZmGWjdztwPYGi9hxhfU52+sHimZnKElv4eQfxFIlgVi8wqx3Hj0J9K7Ga/iUSRNZxvCwyy7cEH1/L0rOa5sIUHkh95AJhkBAJzkc8cfjUuV9i/ZpFaPwwXtjM0qpAQNrucZ9+f88VTvdK+wx7Rh0LYR1wcj1+lRvq19MpgdxHFkfIgAAAz0zV6G9luIGEka7VACSdxgYx+lRrcLIw4rdJCQv3l6gmreLa3hLqUMw7Pyv5etZc6vBK4GRkngcVE9wS3zYzjuRWhPUuSTyyMG4H0FWLO8lMyQuQo/hcD5lPqOPw5qlDOqrh8Y7Yq3bSQvMEcZHf3GOn60mVHc6GK4Y5llZeP3SyZwDwQeMZ7YzUOpKGaYea4OPMjXcRhTyq4+mPxArJvp5EkFmqcQODlR90Z/wDr067vPPSKbqR+7ODgkjO3n6fyrOzOtOPYteYlvLIBKHLnJMjAkc/WohP5k0iooG1sEgcVjXB/fcMCc88981c0+Qxb2yf3mAFI4q1E56jV9DSDYAzjPripYdTewcyxQQOSNp8zJA6YxyP0NIqrIhZsAKec+lSwwrLtCKCxPXIHT0NaJGS1HJqd3qCut1Z2zI+0qgARmYf7WemCevWlufsS7Y3t1KjhgWYMrYIwee+SPzPaqF1Y317cx29vEZpGztWEZJ7ZOOn6VI+mXOlSWkt9uVwnmBOc4Dkf4Z+o96uL6GVTR6Go9utzP5MibUU/PjALH8jWmlmgP7nJAGNrdOfWqSyxuI3UbQBggDGK07OReWY7Tkbj3wKms7RKppMorC73BC4wO+entUywhCN8i7c4JYgc1J8rS8YJz1pl5ZwX8WyRym0nGOc+xFcV7o6SveapaW/7q3Y3MzDhIfnz75HBqP7dqMTxpc/YYEmBChzgdjnr14H4fqsGnQ6Yd6D5yfvt95f5jFJcwRasNlySY0I5HUdjjn0pJajTIPtdtYPHbQvBCfvpIxzvPPU8459a1IL5ZYmgS4jlLDOY5AwGMccAYx71ycmhqsgYStj0x9agt5bqORYbiUxop2shGFb8sfnmtJQuio1LM2NVtlZVnhYSjOcBgSG/wrMjmEmcqEbPGQeK2b26U2/lNIY1I4DfMp49B/OufdJoJdyBTG33WHarhtYip3LJfJO41JDMwU4zt6YquiPLl2xgelOiTKdcHPrVuxkmy4twcAByOec1ZV4mRg27d0BPpVJbeT5XYcEZxVh4yqZPXgg+1Q7AMmYuvC55qmYGJztbntg1pFEkXaGGc9PSoyrQBlUD+7mhSFYrtHIq8h8+pU8VnSQqLgPk4PTccZNadzbzNEj7dyknHGce/FUPKlKFiXwDgccUcxViaJI3QGRtuDmip4rW4kjbygrEYzuOKKfMFg8ZkDxz4g/7Cdz/AOjWrFyp6AflW/4qtZbnx/r0SKCx1S56/wDXU1p2/ha1hw9wTK23LAHAH096bmohSpOTucnFKkCPvJbJ4GO9ayzQ3miODtDY2qucc+ma3INJ0oIF8ktG77SHPzRt71I+iaW+beOLYw6hTyfcVi6quejCj7tjlNXuxMwEa/KQgYg56DH9KtW8CCBM8SBentVy60ZElETXITjcI5BjcR05xTbWGXUJvscCxrNtDDcwAIHoauMuY46tPlZHCojXcn3jx/XFWLe48qRQ7fUema07fSEhAjdRJKCUkJB7dCPr6+lZc4g/tD92oEbOSTnP0pSgmZxlZlueZMpPlhLH/q2j++vr9c4FR219PI8hTzVcHl5FxkHoPrVeCfyrpGcjbuySe1VtT1fcy29uxZ8hjIOpP/1qnl0sdEWtzZttRed7q1ZgrtGyxsBncw5/xrmJpkZJnjlIlkb5gM+uajt7l7W9hkDsXibLnPX1NMvoRBLMUPEjEqB+NXFClO5t6sX1XVdPgYbj9lQSE9xjnPvW0ZZJ4jHKwYOS8sg43ZOeP0FY+kOJdTmu5D/y0SJfYcj+lasN3EsIEiF0dRsK9QhHH6isKl3odmEcY6smuLttkNtanbk4bb6egz7VG2iRXUVxczBQXYgO4zj2x3/Co4ZbeO0lvM/6PG3zMTy5z91f9o/ypbTVHur+UqdscS7YYVb5Y888fn+eamMZRQVZxqNnGazZi1vpoVXaEOdvOB7c1StZ51ceXKVJrf1or5jMY3R8YO8ctn3rGMAiWMbcszAn2rupPQ8isrSsjXtnEKzCReGUb9vGMZ6fgcVlSL9nkKI27LjbKRyvJ5q/HE0iZYnOQcD0q/pOji+S4RpwCc+Ww9R0z7VUppExg2VJZCdLnG5xIsZ3AHgcf/WrGu7fZIFU7mAUMevUAj+eK6o+GTbzGKS4ZwYiuB9CB+tOtLfToLq6ttStojMm0hycZ4A4H15rP2qNVRexm6dazWDq7kCOeE844GDzmkmt44br5V2xTLg85HStkSWstk8KqHMI3Lgn/OKsXywS2flCBUVVBO3oTWLranXDB6XQB4pIVuhBHPGAYxvUEjIx17evrVd4RM3IIIOdp9KdHpqwxxmF3jk3AmNWwre349Pxq9rFm+iTKsoE2bcTlov4BnoffP8AOn7QUqVtCfQ5bGzuAlykrSFhjaoYD8Op610F9qemGLyEtpJgxwYVQKSSPVuR1rjtPnRpFj2DzMLhs9Mqp/TNaRmFqpuC23B2I+ehwDWcq9jeGDTV2ZV3p4jlYGHCbiFH93Hr61irHM1w7p8shfHPPSurSZZoH3EsGJO4nn/9eK5u/nGnrG8bMVDHdtIyfrVU6rnuZVqCp7GoYpnYqzqDgKADnt0rBuJpY5WRycpxgjnipJfETFEmhg5HBL/zFOvC93Ik2xQ8ozhRjnGf51qc5mFRuOMfX171oQY8kI2c9sGmJZsQMnGPSrEaKpHByDRcloruIHJWdOR3Pesv7JBNO7oD5XOFNdE8SycsoI7VmzxJFuMY2881SZDiVnt7VwgEZjwOdvNSxG1hIBhDj+LJIJqFpcn7/wClN3DbvyCaoC1LJH9jna3jKt8pO5icc9cn6VVjhWe3dVYGUjeF9SD0/ImrUMzwWnnxkq5kCgkAg+2D+NJNOIJS7W0SSrlS0WR7dM/5zStZmuu5lW6hpgeCFBP19BWvaXscVt5TriRRj61nbRDOGKjD8gDsO1altp76lKvlsqFTkuRkAU72Rmoym7Ikj+0SKw2KG6qrcbffNXLKO+upVto47aKYDKszhVA/GtDTrSyt5ALiF7p+5ZiqfX1qrr8kKD7TZQLGkbqdoYkEehrJVbnS8O4xudfY6Q2jWTlF827n/wBbMo4OeoB9APzNcxrchneX7QpG0nGcnLY7Z6dDz71mDxLfW7R/Z57iGAptkRGzuYfXPFCa9e3Nqbe9VbmB8+X5i4bGR1I9jW8JHDKDNGxlSaBn2nYT8oc9cAc/XmnqWzjJOejZqnpMrNaMkg5RuSeuTk/0q6o24LHAHcVnWnd2LpR1LSHBywyaew3qQWAA5GBVNrmNRk/zouL1FTBPPoOtY2NpbkFxKVyN7Ej9arQ3WSVXA/rUU9zyCeCfWqSThZOKtIRufLNGOoPXd3zWLexj+1IYs4yFBYHGQSf/AK/51pRzhVLg5A7VCyJd30dznyreEjz5Om7vgUxFsS266TFbrDHIMEq0mSxHcD0rPdIZ4VXyxbzq20YPykHv9anufEdksxSG3kMQPG0DAH41m3mpWd9G0UaSRPkFSxpR3KbTRLFG270HepIYmkdwh3MDxmnrKoiG4A7RyfUVSGppbyMEBB6/WrZFi+dT+xvJa3CDdkBWA+XFKl4067jLgtyqsvXHH/6qxvP/ALTlSNi3nk7dxOB9a2rbTmCiDfllJ+bd1GaVhAz3PLDy5M5zkYqaCVtwEtupUnqvX60TKsaNtYIAeWY1Ss9TjFwYZHIyuA5HA9+KloFubL5AVPIUjqUfP+NVU1CMEwtY7gpztBP4U554ZrcgNnjCvuAwayo+IA6ybpQeWBwV+v4VKKN+O8tUtzK+mzAnjrjn8e3+c0VkteXU7GR5nDcAMOhHbH60UxHY6nbx2/ijXbslHkk1C45z90eY3+fxrH1XVo7WBmfLPuAAB9P6VX8Sam9l4v8AEMEmPJN9ctz2/evx/KuLup5rxmmYEKp64OM/5FLkbep0Kuow5UjasNeEdzcQzM8lvMByx+YYrSXUoormOWG83Rq2RHj5jXIJaSOjOoyFGWzxx6062Gy4COdmc8mrdJGUcRJHbP4lW8jktHij+YhndsHAHb61zFzN52qzOjlHLbo9hwR9KqmVIkdCdzbhk+gzUJuR9rVguAoABA68YoVPl2FKpzbnXL4lkjFvBdMY7mIEeaec+m73wBVdkVpAUR0C8bGOc55yD3FZi20l5cB3GfmwvPbpn696vzho4T5Q4Uf3ugBHHWqJJAysRu7+ooV4pJBHEiqzHGQKzBdy+SUJ9s4plvMY2kZSWbZ1xnFJqwJ8zsPltriF5N0RkJJX5Pm/l2pFgmF2kksbbceYePQZxWpNawQ2sc/nyLIyDIQdazrRrm9uBaieYRHJJJ5C0rmqpu9i7pGyGyfzo2LNKJEIcAgjp+HWrot7q1ZI5QHtwuxpkOdijPXFV7iMqrRxQh/LXY6nqynHT3HP51FE11ZuXtWa4tpCQ3cNnHDDoO+ay0ua8ko6Gbq2qNqEoaCHy7ZFCpEufl56n3x3qTQr3yp8O2zJGGYcfSotQtiFS4hjeOOQZII4B9vb3qxBbotsqkFieW962krrQwUpRlqaOuwS3F0sxfdbOo288Ais0R73Rs/dweasHVnKiGeFfLT7oPb0oknge0EqEF1IyoHX2pQvEdRRlLmO1stGs7jTwhCJO6cMTzjnnFFhokFtDdW0Mx37iolYcpkDFcsmozmeC7Zl86McIOF/KtKbxE1/buJY0Vjg7lbHAJ6fmPyrmdGble5rCpCKH/aHg1Pyri6SXYu9pIyGHf39q5rxBcLe6vK6LlDhR61LPGd7rC2CY8Lz6c/0rMMpGWMewnjGMH61vGlYylUubelMIMxSkDaNp96ufa0lsAjsN6sFxjnANc1FduZt+eCcBSeT9K3rbTT563dwoiQ4wkj7Sxxzn09fWolA66FfSxuQukUD6hICI4cmNT1diOMZrNn1mTVZ7qeT5YfLMGzqQOn9ar6jqElzbNNJGB5a+XHGhyB2HHrVS2gkhtHRv3S7SZHYDdyM8fSpUTVyvqX7TL20JfKq6ADHXC/KefXIqxd/PZpLJJgD5UX0JB+aqVujPYzWsc8XlhmeCSSTGM9ee/I7VbuY7uCORHgspo8Af68NxgHoDmpcLstVnbYk0jyJNJMUt4hZmOQWAKD8elYGqWYZWlD52krxzx2NUpvtEUxuYUbLfMygAhT6Y61ryytLaRq0gMjR4IxjrWqgo7HLVrc+hXtreK603ylXBC5BPqBU1rJvZUm+V2QAgHpTLBbi0woGUHUjoKkuIW/tRZVTEcyE5XqCBnFO5ztD5pYrdGyw+UdBzn6VXS8DfcU1FJEHcyP0P93oKjXbGoH3RnoPWtEZyLbTlsZPHegFJI+GGc+lQ4JJHb1pY8KrADFUkQ20NmhOTtjBquIQ8nTBHUVd8wkeWTgeoqBomBOz7uMZNMNwu9skVukbABWG7nvzjj8TU+oXFpGpUwbpSMbyvC/SsO5kZ713iO0luB6U03V1czBGHmNnaBj8KUkawkki/Y2H2yYBCSuMsx5xXTLbfZICzKFBHyhR/nmq1lYrp9jvguFjuhzKkjqCwP8AdrOvNbnjQjIB24wxGfwrB3eh1QkoK7LMmpxK+FZsDg4Ocn0NaFpcRyKZFaORH+8mR1+lcE1y7XDSBsMTnINTxX80Th1I3DkHof0p+we6EsWm7M3tT0mWMtPbMREG3eUOoqik6pcow3NGuSQwxxj/ABq3ba494V8wKCe+eadc2PnxJKQI2cnqOq4/xq4trQmpGNT3oj9LvY3uzblCA3DEN3rVuLi18sY3DmuWghmjnljxiU9Tj37fpVlZmVFUcqPvHPP0pSV2c9uUvTSKyhsjaPU802KYy/KM57DFZ7THJyoBJ6GrEd4Y4jIqBn6AY5osG466Vsnd1z17VVkiYHKjqaszzRyRqTu3Y+72JquZWbhQCAOnerSE2XLMbElmmJ2IOF9aqxIzRN8+MsWwTx+VNkmYMkZYbVxx3br/APWqMSDgMuQemTVJEOQphEeQZkNZ0h3zEZH1FSXMyKrKqjd64pkcZEYcgn1NOyJTZbjuiBtcFgeDSX6lYInCEAkgHpnGP8arg8jp+Na15f2k9sseC0nI9hx2/SpZakMtLSPyFkKKJEA6dT05/Wm3bFo5FLsG7Ybgev0qe3kYsQ6hlbrt79v6D8xSzwW3lOwJVgGBBPXikBjvKY1CFz1BzuzVuCYLGmzBJ4PHas3yiyhgCT/KtS0SOIp8gaQ8MSxH5UmC3JLiBZbVXUbGBxnqcVTkiliEZjJJUDd6ZHStGS/VwbX7Oihe54JrLa5YP5fVS3PtSSLbNhXLQRuHXBJBUdcY6n8TRUWlrb3E6rc+YFbdkRtycYxjNFPlIJfHsxl8f67uGUTUZ1GPaRgT+lLotpaS2txGkjTFsBkIAH1+v+NJ40ESePvETSRkgalcdCf+ejZ/nVOzks/NEioFbsQSP6/5xVONyYys9SS5tFsVknilG3Gwq5zn9KyMtIclgey10d9Yi6BeRWaXbgu/Uj1GDj9Kw57VreQZUrkfmKIocpXehXki2oJDypOB7Gi2jae5UKN2OTjtzUsqSGBjlsKQCKNOGLgjcVJBC47nNXYjU24nKyEg4DZzz+VRyRySSb+iAfN074pifvJMAcYJ6+naryQMGRZADkkgjpUPQ0RlTw+Xvw3TsTxTFuhBZyRhQGY8H2+tT6gUiQhn+d+VA9Oaz95kOHAx2z2q7XJT5Xc1bjVo7mxjjdW85eMjBx+Of6Uuk6hBaO7XAbDDaXUZwKoQW0T5ZuuPbFSqfLb5cD2BxUOmjRVmbkztPsnsJg7KQyFTjBz156VdsbmOK1ISJYyz73UDj2I/lXMrLD88sJaOZBnehIP86bJd3ol/dTgg8cqDhfrjPes3SZ0rFI2dduVmtZYYlJdwCWYjAH0IHvWVZTb7VFB+7x1qvJc37oRJsZexbjj6CnWG1o2YgKxPRauMWkYVZqepblRZF2lQQemRnmltYYoWYn7zLj2qTZt4yDikxVGQyQfLhRnHIzTVUEr8u3HoOKlAOe350jJk5BIGOxpWGSptGOOSeao3SiQlpNrMORn6dBVhkbGR6YFNuwscUYfguw/Q0wsVopLGJASXaR8CQOMbPpWnqsiRxRlbuVtqgxoZM8H14qO2tIZL5JEXIkywzj7306VSvQJ5Zm2IsQfHH97/ABrJ6myXIrl3TlsXiSe5mYzBz8hY4z2OMdDUF9dWJZSJZpHRQuEOMY98c56fjWOokndFQfMeBnHbua2JNJZLASsqhIx+824598/lRylqs7FuwcS26RomFaTOASAoJJA+n+NbAtWmIkaPkMc56MD2zXN2OoWduqBpsbG5yp+b8q6OLxFYiFA06fLyv19xWNSMm9DtpVIcupl3kLWzGQudpOMHqPTPtVYYMmckHOatXGp2E6vHJ8+4n/VjOTn+VVIpVlcIOcHBrSN7HJUs5XRft3JIDdB2p91mVdisfQHpjtTQFABVxz7cioJ51hjEjtx1ApW1FZEcsmxNhy77eeOOtV1WSaUABS3SleQyRhhkKf1FJGx5KcNnitNkZ8t2WSsccYy5MvT2piAs3PPrg1LJAwYbxgEZNRuTGw8psdu1FxShZlqEJI7YUcDkE1RllV5PuhT0GDxVxHVLOTJVpWHJ6EVnbQUJc/OegJojuKS0MeSQq+QAMHkmtvQrVoQ97NGcOP3bMO55/lzWRcxL5zBR8xI4xz/nmtA6jJBCLa7YkCMKCo5XoD+OBjNVLXYKTSepfkjmmtElO9lf5nx26Y/z71iXRaNFAAIU4KtglW9vauxstX0mW3ki89V+vf0rA1SzLwTS7F3INxIPX3qIo1qtS2Oefc3IjUDvjiolYsQKtL80QBA2+tR+S3mAKMAn8q6FscT7EsURBAz06VqR6pJaW2CgkUcburAelU1dY4xkbn9amWVMAMxDMOwGM+lQ4msZtIm02S3lmklvJjGX5TPTn8KnvBbrKv2ZgxGQyluD9KxnkZhjPQ8Y6Vctm/eorBWMn8RA4J60rCc2xJo3DZIOT0FWAIhEDIwUnqM8j8uajvXaNlUHjH41AGLspYBufTr+PWiwJ6E8kYYBsjhcDHpUFtNHEW3uQOwx1qxLGYwJBjb0C57Gq6Q5P3QKoQXc8bSiWKQuWDFsKRt+mRVZ5iWyhI+oqaS3BIwucggYHc1A8bIcHP40JoGiHaS+WOc1djYyIIV6CqzKduRj86RHaM5ViPxoJLzwAIT3A+tVFBMoU5wWx9BTjckAbec9QaQMu7IPOaANWF/sykxn95jp7cfr/hVkvBJCzugMrDG0H165rLhuniZihUlhg5FSRnIO7GCRyKlotAltJGwCKDx8w4/xps0TxsCxMR6ZbofpjNLv2SfJwfXFaNg5aNtzAknowFJlJFaexk8tWdH4GVY9WrNMDvKVXGT6dq6CYZj+YgH0JP8Ak1lO9ss2Azh847j8qURtCwg2cwzuD43D1APH8xRV5FtbsKZkZ1QbdwPzDrwfxNFVcg0fGdmlz4114phWGoXG4np/rG/wrlvsUu4Z6DvXW+KFebx1ry7iMajcH8PNb/GsK+ZUk8uNsjOC3Y8VRNiay1GXydjyqFAAXGCR7kntTdQkWSFmUqcDIOc81luoDBUUDI7CpkQuNu7LHjpgD8qaERtMu5gDkOu3r39aba2ro3mkjJBI9jmpbiHMSYHlgHG3ufepo5I47fao3y5B2+v0oAu24ERcHBxgjB6ZGaX7dvXbggdc/jVaNTFIxMgJkXn24PH5UT3CpFHGi9KlLUoqXWBK5dixIyv0qGI+ZMwHGOcH0p9ziRVbP3ajtxtnRl53HBJ9KpEsuPmKMc/pVC4uC/A+Uqccd6v3TBEZTg9sVkn5WwOc9KTZJIbh/mKcZGGqVpXWPc3DdePSksYk3PI5yEwVHrmp7hVmU5XBPzAilcdiqLxnyOQ3bHSrdm7GV0QEseaoPGUbDfnV/TnENwmJFIKlcMPWmFmXVcbfmJB71IDlc5OPapYrXdCmEDbsDOe9K8axQoVUtu6j0pXNER+ZgHcMHtkc1EJcNgEuPfqKuFXuVyIsYHJPuKqiEI54IJbPPbigGNeaQrvVh6euKREW7kKSviRvuH+7ikEbMSpUZ9PX3pktnI7xgvtxz1waGgU7CbprO5IYtvX7uB1ps908cckKgfO2SSOn/wCqnXk8ogiWVgyKc56MaqxOlx5xZCxAyBnHtU2KdRtE0qJGFuUYDIB2jn2rqEh3eGrslgzlW6dDhQcVylvaPISxBAUhtp/ix1rp4L5G0YTMADPuVo16LyR/KpnfoVDY4cnDYHJ/zmpkkDMCNpwem3rTr2Jba7dANyg8etaVlYw3ellmUI65YOoyfxqr2RC5m9CMOZEZSqAqQ3K4z7VZtWUmUKBuIOAeoPtVW1UsjEA5wOTyD+VXIrZzOmByMHIpOVioxbM7z3/hdsoc/McfhU8Ze4s5AzfOOmelbuoW0UZUlELMuelZZVVTICj2ApxswlBp7jIuY1iI7kZrQsLBrhgqnAXBJNVIY4yTyQScitKB3iGUbArOo9dDooq25YvYTFGpbAycAZyax5YiCGIypYLn3qeV3MoUHJY5JNWILWHyI/PuWXBJ5TgH61KCcuZjI4lQbeBuGCzVWkgZp9o5HQEdKl1CaNrkiNy6gY6VBD5hcBQQvX6itYOy1MZJmdeJsZlcYYMGDd+lVL4MZstltwGCa25bA3N6pkb5dpOSehH+RWVfBwzRFclGxuB9KfMmzNxZDbqjFNynBwCa1Y4Jo4TsmZ0PDLIOuaxIiCQGcoB3z3rWhZwwCTbwQDjPSrSIUmZ08f2eXYcZxnjpip4iPsjNgb+1WNRhWS3Eqqdy9c9cVXs2+URlcgjk0ajsIyK4DDjAodMRrg5JXdj3p8tm6orQsGUnt29KRAFJ81iuB3HNTzD5SJoirEAHA9KQS+WowDyKmfecBWOD1pNoGQRn0ouKxD5vmOMZ+Ud6kjkVmwT+tRFNz5BGfSkYbJCDjkUwNLazRLGGz6+wpszpCOgLj0NRQ3BRACckj5h7UyR/3YLDI3enIpNDRJHvb5VwCTjPoafdW3AYZ+7z3qsZGCnadrdqnhmeSIjPOMDJpWsBQZdpINR1YuEbf2quwKg5FUSxCctmpljPl7+2aS3tXuJQAPl9avXiBUWAcYz074phZsrxAkcY54xirhjKKM4IFUoQyydqtlzjbnPvSY0SrFnp+ZqYqwCbeC3Q1FE4ADHt71ZkuEmjVQoXA61m7mi0I5EkJJY7goyevH51Skt2CB26ls8nnFSzSuQVMhA9zVSWfOHyTjjmriS2WoSyAMQQpHbv9aKq/aHkUAN8o7UUNEnZeJLgWnjbxDJt3n+0Ljqf+mrVxzt0b1rovGrf8Vl4hXOM6jcf+jWrAt4RKS8hARR+vpVWIuWrGxd1M8gwFGce1VYx5jON2M9a07J2VnLAshU5JPaqMMf7t5BwATn2qblJXJJIvNEWWJAG0t6//qpgjhgBcEsxIwKlZdiiMdlGT796hkBzgITRcdhhfdJucYHYelI2Byp6+tRyfKRxj60K528DP0qkDAZkwM9etMKmNgoYZHIpxEikN0BqQqzJ52zoODTuKwyLDy73IYZ2896rm33zSYzsDYBFTxqVt+cFuSeOlXIlSKFAmS5XLD3P/wBakKzK0caofkXHAzSuST05qyYSZV8sbQeuKjcFMpIhD7jjPpSLUSKSHzLfJP3T2qPyIwFIId+47VY3sGAzjnGaSeNk2zqDhT82RRewNGhFJJAUVkIQjPt+FWVmDrI7qdzf3TwKbbl7mwQB1LJ0z6elRRiQB/lUY4x1xWbkbKndaFlr9guPLY9B0qu9wZGOYiBjPSnMgeIMTyO3vTpHCKIxt5XnPUUudXFKk0rkIuUMoVYTk8ZNMZla/CKRgKDnrgmmsCpVwcemarQSH+05MuBkDAbucY4rS5jYS/tnchVTOWGDmpJ7ePTmt5UHJBWT/aNMmZ2uctyQ3yAevrV/UYWmsWKjMiHNS2XGHUmDowUoeRgjHTscVCqlJQgHyF9/ToSTmmWM6y2ZIyWiX5gB+tW7SZTC5+8V45/z71DZrTRj6tGq3yKW5Me447c1saUn/EuWPaDnIOfrWbrcIFylygyHO0n8K3dE2vp0DsMMQTz9f/rVM5WVyqdNttGDBH5GqzQB3VFOBg4zWnbfuyQ3c5HtUGpwGHUfOQBt+BjPGaSS5YNx901XNzIqMOV6kl3NuGCRxwOap4ZyOtOCtI2cZHc1ImCSp6UJtIXLfcIo3dgCOM/41pRBcBM5wOv4VU8+FI8ou5yOh9qmsZ3nuMTqAgHGM5zxWcmzeLilYnj05JW8w7wF5JHSq+sOgZIoWDJtwQOgPpUcOpTfa2hnI2KxT5eCOcdqTVGtYVRI5AZSDvCjhT7U1czqJP4Sn9pEJHmRhuMda07G6QpuRUIIG3ceR7VhSGSRs7SO/NJHCSckY9zWnJ3M4VGtzfO6a5VtyK6A5UnGVrCvI1V2ZlIdyW9qdFZMZmYJvGDwzkA0ajceYEBAHlDYAKIwsyZyTRjgFWxx7+9XdPlTcFB2yE4UHof8KqkDH+FLt2oTjmt7nH1NlSzoQQD2LdRVBI2EgHZTV2weP7MfOcCTGAOm4VRWcrI2O+aT2Li9TXeKQQJIFzx8wB6/hTFvoHKx3NqnyDOSuM8VJa3e5MnHA6E4p1w6LIhZfkJ+YBuSDxkfjWFzp0aIHtVuZf8ARCo3ZJUmqM1jfpIQbZyRxxzW5Z6fZbjIzFGxlSrEEmluJLiFi0UquCeVYZ/Uc0cxDRzRiuojl7eRf95DUZC7skNuPrXVtrDPAsU+nE4HBWbA/I1m3N480e0WreWB0Khuhq1JkNGSbgqwIA6AGl83qGOO/JrRfUIWCh7RQAQMFOtSHVNPwBFZQpngnZuo5hWMQkucnJ9KnhhuXDGKGRlH91Sa0U1Tyf8AViMKOoWAf4Uwa3cws3kvKvY7RtH6UXArx2N5O5VYWUgfx/Lx+NOawZG/eMpA6qOn501tSvWfcAMk9W5NRv8AaJmDO5YH+HtRcRaEqWyhU+ZyeAvT8TU0Fp9qhmeXIz8wPpjPA/A1D5SQjAx5rHGOea2rhHt7eOOF1BZgXI5PbjHak2zSNjm57ZrS5CbsqR8p9ecVKg4BYnI9KdciRpxLO+49BnHAzUgVSnHFaLVES3I8cYqWVSsEZyMntUQVtxwAQKJBvTDHB7UWC5C8+GC8flVJ2O8nPWrMyBY+DyD1qmWz1A+tNIhsUMQeO9FOSMuoK8t6UUWFc7HxyY5fGutgKQ66hcDjv+9asGFhaSKpCnPDD1rp/F9hLJ4y12UDI/tG45B/6aNWSlnDkmWEts5xU8xXKW8pBaTZ2jcMswHPTisxUiCHaMjHGSP8aszrKyMjgojjj1A+lQWUfzYaY7eQeCaDS1hWAcK4PzEZpAuF38+lWWgWGIKNzc9xjimGGPcCC3J6E0rjsUJEzkHn0pqRhUU85zyKu/YpZ2YJjoTk/wCfY1A0Cqyx5Zi+DkDvS5gUGwaeKVhGi5x69TVkxTiCSBdu1+Gx/CK0LbS4orQEoTIWLbwcFfardnZ2yzgzzT7fTcSP1NZSrWZ0woXRgtYyIyRSIPKPzHHfFBUCQgcjjj09K1bm3dZ5cPvUtkHA/PrVbylQjKhi3BNJVWx+ySIo4RkyHKjoR6028K3M27HzHjI6gelXI0YZAxgYpgB3gEZzjpT5w9kUza4iJHLZyARzTjasYWVzkMMlCa1UiZnWNAzMTycZqO5iaCQIQo9cHrSjO+gOlYzLMPbuIijM59O4+tXmjJO8Lkd16cVPHDEDkKST2B6fSrr+W4UbQCV4HGBUSka06ZDJaLFbxvLD5YbO0ep7f1qhcxKceWoXA5B61sXDLPYxkHDRjBVlx+VY0rMJeUwvQH1pJ3Cor6FQRtOPl4KdBVDUbUwok6goR1I4yTWodwbG4jsOaYwE6vE+TuGCW5APYiuhNnL7IztMlKXKMdpLcEk10cmPLBAHINclse0uCCAcdM1rx325QrN97jA6ClO6KpwWxnlpLC9MaxybjkEE4DZPFW5Lu4hdWlGwFSMY5696frMJU21yDkodvPqORTZVL2ivIpD7hgE9fWhNENOL0EOoPfQtbhSycNjHTBHNadjJ9ltUGzcEyCuefXis62ZYLgFUBy2GA754q8yGSKSVFYFMAkKeBUTdztpd0QXshkiV42+bOcdxUabXjyylT3z3oEXmnaB0JLEipJI0U/KQQB0oi0ZVE73YgKqDxyenNOjXER3LnrVdiIn+bjPalEjyFQDtHYZ61RnzPYtRQhJV81SFONv0NI18kEz4hY8lQEOc46ZqNDK23zDjB+6QeOPSobhONytjGOnBPvTSFzMrNMXkLjh2PI6d+lXR5cWWlXMh5HOahMytHjyzuP8AFjpTJZEiJLOzORkCqsSqlgmmMkm49KRZ1U9MZ71RE7NJ856+tTdgetWZc1zQScMnsDxn1rIu5PMuHPOCxqecssAzkEsB16VXtwHkwck47+tCM3JjVRipboB3pz5K8ggE4q8EWQ44UAdO2ajuYSkcYLhmPPA4pk2G5Kwlh25qryjZGOc8VbkX/RcAj5+KSKGJo38wnIwOBzQNIijkKksMspHTGa2LdlbyvMEjko3lhDnORwM9gDWICYpN6FtnX3x6VZju8hlQskYA3DOOfb2qLXNVoaZZxEjqhI5YdOB1/GmNeKqK/nfMRj5Tx+IqvbXyJGqjbu6EINo/Ed6ZLsO6YqvHO1B0NTyg5DHllnlyGDcc+lSorEHKA8Y4JH48GqiTlpMKr7fqM1c87Z83bpg9cUPQm5btNISS3kuJWQRBSQ3mHcvviq8FvbKWDyS4HI+Yg9fStixv0TR7lAMK4K8jPH+eazmhiaRykzs3OFK/KR2561CdxosQw6K0T7jPkZ2kHIA5x39hUEljp4ctGzGMfh+mTTZLqIMyBGbGDuHJ/wAKqPdJlVePEQGCFQD8apJiZYaK2WXZGnzdc44A9zVPyJSwwGwPQdqlF/bxMxhwIw2VU8kcUq3cbMGMvAznI5x6e1XYkqyXDx3KkKFYcDAraGo3Bsp0DRwxMNrkRjJ3Z7nufWsVZIRcM4DEZ6L6U65me7cKAEjQfKB/WnyjUgkgCXKqroykZHOTS/OJAp45pqfKu1mJ/Glzkhu5HFVsg3HGRo2JH0NJ5qnPHJp0qZUtnGOoqozHOKZLC5Zdv0qpwHx1qZlY56Ee9IsIxyRmqsQIrsjBkbbj0op3lK3HSigdj0TxOu3xprrbuPt0+f8Av41ZEkqrvx1I55qx4wuJP+Ew15UAx/aNx/6MasIszMzH7x6msbGiZYeaR+d7fnVcjDDaSOe1SRqxXawO09zSSDywSecHtVBcnRyWwW3e5qTb8wI6561RWR1fITcCOo7VdSYNDtwf5fn+tS1ctGj5oaOEogQKfnZvwxTLaxVphnaecjj+VUppTNHtQAtnJwTn/wCv0qrZveJNm1d9wGSBz+YrFwN4zsdSIzg4wBnpgUx4zsyAD68Vn2+pXoCpJCjHBJOMGrD6kXXHkbPX5v8A61YODudEaiaHYA56U1bdCcrwT7VGL+I/89Fx1yOKnmmEWmtcF18sYwTwST6VPK+gc6vcq3IMO1xgFjjH+frRBgS42544zVWO/NxKztGPugAH+HOeas20JNv5ilnCAFz6f561UotRNadSLLqiS3t5JFJAPO4VA0P+jrLgsT1J70szPcQeTBJ5j/3UPUU+NprS0dZIC6bcqCep9azjdHU+RorwzxW1xvlR9g7gdKvvF9oQPZyQycZ2lgK5mTUGkXywA21slhUasC+5XKsOf84rp9nzK55s6vLKyOgeK7SNvMtZUAwCWXAzULxC4VTyGHAHt2p9h4mv7CBYWAuYBk7Jff3rbstY0PUZT9usVspCMFkY7RUtOIlU5tznLm28tOm44rMSR45dx4PGDXXXUcGxzbyB0DYHOe5qrFp1tO6cruzja1CqMvlW6OSuohJdKzjG7ncB1q3bxrLciNF3bVJJA6Vo6pZNbyAohwjdulVNLO26llJTp0zVOd0OMNTRngSXR5hIp3kfLx3x+nSufRnubTbjBiHzZPUdK6GfUfNXLld2MDHHtXO206h3dkyfMJ9sdf6CnSba1JrxSasTRIWmjRcjB52/WtyJsNygxjBHr/8AWqlp9sxInAIUrwfT0/ka0li3MXACgHkKambHTm0hyyQkE+Qi89kABqB7WJn3lAMnoBV1o5nQZBWMeo5HvUtq6o2OG9MjrUarYcpcyM/7IH2l4EO7AHGcU9okgVQkEe5Ru5QE8jNX5GjQb1c8elVJXaUPKUClmB/IYqufuYtDNzeWJbiygkUE9EBIwcdKq3i2twwSNdmfvAJjFa0QmARQu3f0kIztGOv6VXnikO95CoVOd5A59RTU1cTTOcvdPa0IZDuQ8DHrVERbiSxP09a6eJTIT8vDDrjg1UngjEiAKQT1U10e00OeVPW5kjTTJb7+Aw6L3/Oolt5EUoyjg8GtW53R5XG3I4AqsC7oT2BxTTDlRVK/KA3zDrz606O3jAZo2G8rwmO/1qTgMA3Q08ofLOEGPpTuLlINuG4PSkkZREQ5JGc7R3qaRM5Kc4Apsal8ZQkDt3qriaIndJYlVMDHTj+dJa5efyhGXcj5QvetW30+KaB1mtsFhw4bp71csLCzsZ/MGWZTj5m6ZqHJFRi7mbPZs8K/uUjcNtIz3rEmG1yGUZBwQPWuj1llW3AWYtKJBuTAJwR1rLt7E3CGWSQq/ULj1pJlTVtjOmtxE3+tBPYDqKYHkUjBJHcZrZGnAq3LnHXFUprQI/yudp5BxxVpGVmVWnYZ2rtpPPkGOlT/AGZXyVPTrkUz7KzfdBbntQh2Y2O7lLFC5UMMYB4qUzHduBIOc5U4pkdk75VDlh1HQ0TQNEwUHcc4OKLIGmPYlurnpnr1NRmTIwSPXpTvss2zODn0zSCynflY2PHpRoIgZQego5yBzj0FWhZupAf5T0PerEmnGO2E0cm4bsECi6CxVQbeckmnhiDxSMhVhuBUEcZFOEeBuP4VRCJwoOMmr0kcSKoZM9CT6VmI4C4bOCcZq6LjdEV4Zl4HvxSaNo2SKkq/6TJ82AccfhUMiLwQc1IsUkZLMh2e/SneTvZl3bRjqapGUioSe/Sk2FmznFTzIAQoYH6UxMowwcH3qiEQEMCQcAjpRVsQFzuySTxwMUUrlHUeLrUTeONdGWLNqVwBg9P3jVjsBjggEYyM9q3vFpaPxnrzcruv7kA54P7w/wAuc1gC3F2TJEpxmsrmqVyzHJ5m1ckr6UjxAvgnCnqRUMP7uPKr0qQhsDJAyeo5piehZ8tETy4eX9CO1Sy2mx1hjl83cQMkcnC9fpmo4G4Bwd+DwByMelOnu/InU5yM8c4x/nNRcpDmh+yuDEG3EbWPrRZ4icvsKkdW6HFQS6hIXwyjK9CPxP8AU1ANQmQsqAAN1+Wgq9jcuLpZym3rjAoWwEu6RZMALkqDmue+1SMxy2PargnlVQS+MDtWbiaJ6FtFTdkDK4z6UmvS201hFBCWBXBAY5554/nUEEkkp2QLucnoRjFTzs6XkaXNmygINu7gnAxn8807pEWZk2wba8+7rwo9P85NPj1Jo8wM2wY2njjHvVlbURQqDwBy655PPOK0LHT7O6udgTMIIVyTkn1P60m0zSEZGOzxlHlViH5wqHH5e1TQahPMoVnI2L1YfpSeINKjgkVtMdntyo3KM5VvT6dDT9L06dVHmZAbDEDqKXujTlewRaarsXXPlt8x9/aok0xp5Tgt8vRQK6aOKODCCMIFbP7ztUkIXLEYI7noKh1GtjT2aerOeTSrvjahbHXHP51A8ckTskiNGwUjDcZzXRS34hnAtWZ0+Zn+X72Bn8u2azdVu57uYlrYxsRu+YYJ2jOR7c1UZN7mcoqJTTeFIEjRE8kBup9atR3lzBICDHOo4HHOfrUHmxCBVYAyHn69jSNNJBGDnCH1FVyXM+do1mvg8QinHlk8kHmmw2MbqxW3ViT1U9qyI78OjLLHufOR7VZgvPJH7twBnkevtUumaRqsuyaTDJEXVGyDyu6sVtLVb5IY33Rv8zr0wfStC51GeN12nDEZ9hWfb3bQSEzsu4k89/WpjGUTSVRPc6aCGIfJyq4IyO3+cmlZYkB2hSO/vWULtX+YTxgY4+bmpYwSATcqB1wDmlyyZPOiw1xOxUA/KOgpASFGep61GL23jPllxuPfHBoeRd6ncNuO1HKzPmJCd+ERepANOcTxoF2qRnlccCkXys4Eg8zg5zQ8kgJ3H8zxQ43Gp2L091HHbB1AXcygq3Re1Vr+6jDiFMFQ2XJHAHr+RqMu3luzKGB7jnP1FV5o3KF0KEMuMbulTyJGjnce3ltITE68DPHYVUkDTXKuPmx1PTFSJD/oxlYNheKVS628km0YIzk8fpVrczkZV9MZpNvHBxkVGoBULnrxTApllJPrzVhYAxAx+Oa6LGTK8ibozxgg8H3FWYyzRKoBwetIVBJXaMKelW4xscLgbcUNBYYLZUIIzhhjpQLaaJw6hMKerHrV8bZVCAAqPT1p/wBhN1Hsc7R054x71g59DZRKsFxHEERQSMkkE8Go7u/aJyNgWKRcxtt7jg0+4sxauVKnOMZzkmsrUjIrpu5jOAuOdvrTQeRBFHJf3bRw87VyW9gRk/rT/NaMuyowTpnHStfQzHaTHCA7kxkr19auvFEpPqedoHFWpWM5K5zsVw8rhAX+fgjFX5tNH2bAJBB4THFaSpGnKoufanbwPvCnzszOdNm0Ibrk9cU2KCVcSKpOTwOtaVyu6U7FOc556U9ECjgnBNUmJysZ6s0AL+XyT8xI7UW9iLkPwQD2yMgev8qsSyRISGXJ75NWbcoql1wMjHFVa5LmV20seUTGxaUfNt7d/wDCkaSSIBVUouMvnqPpTrm+EU0ahgMtlhUlzNvgDMQ56bgKnkZSmjP3o0cijlyQdx7/AIVbspYPIKPGC7MKoSTIAQFyR14wKYJRv6gEfMKbp6BzofJp9wCxdvlViQT2qNoCw+8DjvipRqRmQws2QGJHsTSNuOGDYz0FWtiJW6FFoZVRjgumecUpnYABI9vPbr2q2xZYSrHGT2qmykZ4460yddyfdNsZHjk8s/wkZwaZL5qxASQOvPysaW3vpLZyferVxq0c9rhowzZwynpTRMpNoyT8rfNkGrqSWpjAkGXHGQOvvQzQzRAxk7152t0xVMAZw2Af6U3qCdi00ogI8qQMOoDUVWKdMdKKXKP2h2XjuZW8Z6yFIIW+mBAXjO9s/r1rOgkieBjHuRgM7S+K3/FcaN4j1fK5zqc4PuDI2RXNyztbiRogqdFwBxj6VidMdiPZJ5JDIV3dCDkY96gZmRowwLDPUU+K5kIzwMnHAwPyqK5kZgGJ5oQpIl3zSMVVyAOmKhkVmkILEmqbSvn7xH0pjOyx5DHOapohM0/LeKMkAOSuMHrVaGRyy5GSeCfQdqqCV26uaspwzDA/vdO9MGzRMcEcSlkO/qfSrQt2Nus4BCk9D1NZkUjPMA3IPWtdpGhhQoTznrz/ADrKRrT1LenyLpxF3KhfHBUYPfim6nrUl2WlfBO/aD/dX0rmvttzLdlHndlB4GeKvwTSBXYHknB4Hcc1nyG3NZCu0huAxk37uxOQe/8AStW2DyqTEqiPbtYDv9KzbCFZVjUswy2Mg9sn/CuotLONNOuGyW2gYBAx0+lDSDma1JtKhguoHjUMjryUA5bjkH69aqXVtcQ3DeUvlon8BP3uO9WtOmeC/tyhxuPzDseP/rUzWbmWCxcxMFaQ5Y4rFXuU56FWS+ihjCSR+ZN15zjPoetYuoXt5JOUjLKSd20Ltx+vT8K39FtYGmt2aJWdgCWbkk/jS/Z4fPZvKXMcjBTjpxn+laJakSbKQuVUKE+TkMdg69Mf1qK/uncSA7f3kZiyTwO278jWXdoI9RdUyqnqAcZycGlto12qNow4w3vzj+VaKJnKSYlvbMXkmBwgOce/fFTMzE5PRugPSrSktHGp6FeR+FR7FXoO4q1oSZnCXbZGQB0pEVnbccDHbNad7EguXULxuH8qxb35cbePmI4q1qKWg8yusjElnj6Yp00eVEnQhfunrUFtIwQgMeQP51blYouVOCSQaXUkp5JAGwjj1xTnViMqzK4HbjI96cPn4YAjOORVxQEJAHHHXmqEVFLIyhSSG6gt0pn2uSNuGJHtUqIombjvmoZOJCOMFhSsK7JI9SdJFypZfTPJrRt9XUOqSFmTuxHAFY0nC5wMj2pgOSCeo6H0pqKYczOztryJgGTlG6EdCKmdAwzAQrDnGcCuRt3YS5BOT1966exYvCA3IrGpCxaZM1q80e4gLjrg8GqWpK8EKoD94dKuwEuGDHgE4rM1eR/OA3EgDvURWps3oZqr5aFyT1wRR9oGCF3cHipZOYQe5zmoVQCI/jXQZMlhbOWwc1aklEUJcnoM/WqkXCjFSXADR8+lDVxpktlfNGoz8oPOa1La+Dt+7cMM4z6/WuQkYhSQSOauaJI5Fxlj1FZSpJgqjudFMfMlLPy2OxqubdpuFU7h2NTOTtB71DLKySjbwRjmsrWL5rka20sJErjIGQTnuathsKOc56+1Q6nPJ/ZYcNhjIvaqc1xItwqgjBA/lVpXIbNDzEycHvURlBcKGHNZlxNJsRt2D7VJpxLMQSSDVpCZfmJWJipAOKzTNLGB8wYehqe6YqpwcYrO3E9TWiRkySSZJF+Zct6mmrcNHFgZ46U3AqSNQV5FaJEszJZN8m7nnqT1+lTW95JGhiwGGOPam36qjKyjBPFQISDkHmmkQyct+8ORx9KYThskHjpSMx/yKY7Hb1qiSMOVkDADHpWilykpCKCMYzmswjNW7Yc/8CrNlo0WQlASOKSOGFkO7g9qtQ8kA8jFQyACQKOAaktoIdLgldNzg55IDVW1ixaB0McYWPGPlz19+K1rb7i+3SpYzulOQD+FF7FOK5TkY4WZuG5HFbFo1qbV1nTdIM8hRWwyIC3yjnk1TuoYxKXCAHeF444p3uZ2sYdzC0JXdwGXdx3orTv4kdQWXO3p+Qoq7k2P/9k="/>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lstStyle/>
          <a:p>
            <a:endParaRPr lang="zh-CN" altLang="en-US"/>
          </a:p>
        </p:txBody>
      </p:sp>
      <p:grpSp>
        <p:nvGrpSpPr>
          <p:cNvPr id="9" name="组合 8"/>
          <p:cNvGrpSpPr/>
          <p:nvPr/>
        </p:nvGrpSpPr>
        <p:grpSpPr>
          <a:xfrm>
            <a:off x="3203848" y="2276872"/>
            <a:ext cx="5652120" cy="3916490"/>
            <a:chOff x="4572000" y="2492896"/>
            <a:chExt cx="4446033" cy="3528862"/>
          </a:xfrm>
        </p:grpSpPr>
        <p:sp>
          <p:nvSpPr>
            <p:cNvPr id="51206" name="Text Box 6"/>
            <p:cNvSpPr txBox="1">
              <a:spLocks noChangeArrowheads="1"/>
            </p:cNvSpPr>
            <p:nvPr/>
          </p:nvSpPr>
          <p:spPr bwMode="auto">
            <a:xfrm>
              <a:off x="4716016" y="5661248"/>
              <a:ext cx="4248472" cy="360510"/>
            </a:xfrm>
            <a:prstGeom prst="rect">
              <a:avLst/>
            </a:prstGeom>
            <a:solidFill>
              <a:schemeClr val="bg1"/>
            </a:solidFill>
            <a:ln w="9525">
              <a:noFill/>
              <a:miter lim="800000"/>
            </a:ln>
          </p:spPr>
          <p:txBody>
            <a:bodyPr wrap="square">
              <a:spAutoFit/>
            </a:bodyPr>
            <a:lstStyle/>
            <a:p>
              <a:pPr algn="ctr">
                <a:spcBef>
                  <a:spcPct val="50000"/>
                </a:spcBef>
              </a:pPr>
              <a:r>
                <a:rPr lang="en-US" altLang="zh-CN" sz="2000" b="1" dirty="0">
                  <a:latin typeface="+mn-ea"/>
                </a:rPr>
                <a:t>1860</a:t>
              </a:r>
              <a:r>
                <a:rPr lang="zh-CN" altLang="en-US" sz="2000" b="1" dirty="0">
                  <a:latin typeface="+mn-ea"/>
                </a:rPr>
                <a:t>年英法联军在圆明园的合影</a:t>
              </a:r>
              <a:endParaRPr lang="zh-CN" altLang="en-US" dirty="0">
                <a:latin typeface="+mn-ea"/>
              </a:endParaRPr>
            </a:p>
          </p:txBody>
        </p:sp>
        <p:pic>
          <p:nvPicPr>
            <p:cNvPr id="51205" name="Picture 5" descr="2005314124648884"/>
            <p:cNvPicPr>
              <a:picLocks noChangeAspect="1" noChangeArrowheads="1"/>
            </p:cNvPicPr>
            <p:nvPr/>
          </p:nvPicPr>
          <p:blipFill>
            <a:blip r:embed="rId1" cstate="print">
              <a:lum bright="-12000"/>
            </a:blip>
            <a:srcRect/>
            <a:stretch>
              <a:fillRect/>
            </a:stretch>
          </p:blipFill>
          <p:spPr bwMode="auto">
            <a:xfrm>
              <a:off x="4572000" y="2492896"/>
              <a:ext cx="4446033" cy="3096344"/>
            </a:xfrm>
            <a:prstGeom prst="rect">
              <a:avLst/>
            </a:prstGeom>
            <a:noFill/>
            <a:ln w="38100">
              <a:solidFill>
                <a:srgbClr val="66CCFF"/>
              </a:solidFill>
              <a:miter lim="800000"/>
              <a:headEnd/>
              <a:tailEnd/>
            </a:ln>
          </p:spPr>
        </p:pic>
      </p:grpSp>
      <p:sp>
        <p:nvSpPr>
          <p:cNvPr id="10" name="内容占位符 2"/>
          <p:cNvSpPr>
            <a:spLocks noGrp="1"/>
          </p:cNvSpPr>
          <p:nvPr>
            <p:ph sz="quarter" idx="1"/>
          </p:nvPr>
        </p:nvSpPr>
        <p:spPr>
          <a:xfrm>
            <a:off x="323528" y="2492896"/>
            <a:ext cx="2808312" cy="3456384"/>
          </a:xfrm>
        </p:spPr>
        <p:txBody>
          <a:bodyPr>
            <a:normAutofit/>
          </a:bodyPr>
          <a:lstStyle/>
          <a:p>
            <a:r>
              <a:rPr lang="zh-CN" altLang="en-US" sz="2400" b="1" dirty="0"/>
              <a:t>①</a:t>
            </a:r>
            <a:r>
              <a:rPr lang="en-US" altLang="zh-CN" sz="2400" b="1" dirty="0"/>
              <a:t>1860</a:t>
            </a:r>
            <a:r>
              <a:rPr lang="zh-CN" altLang="en-US" sz="2400" b="1" dirty="0"/>
              <a:t>年</a:t>
            </a:r>
            <a:r>
              <a:rPr lang="en-US" altLang="zh-CN" sz="2400" b="1" dirty="0"/>
              <a:t>10</a:t>
            </a:r>
            <a:r>
              <a:rPr lang="zh-CN" altLang="en-US" sz="2400" b="1" dirty="0"/>
              <a:t>月</a:t>
            </a:r>
            <a:r>
              <a:rPr lang="en-US" altLang="zh-CN" sz="2400" b="1" dirty="0"/>
              <a:t>,</a:t>
            </a:r>
            <a:r>
              <a:rPr lang="zh-CN" altLang="en-US" sz="2400" b="1" dirty="0"/>
              <a:t>英法联军抢劫</a:t>
            </a:r>
            <a:r>
              <a:rPr lang="zh-CN" altLang="en-US" sz="2400" b="1" dirty="0">
                <a:solidFill>
                  <a:srgbClr val="FF0000"/>
                </a:solidFill>
              </a:rPr>
              <a:t>圆明园</a:t>
            </a:r>
            <a:r>
              <a:rPr lang="zh-CN" altLang="en-US" sz="2400" b="1" dirty="0"/>
              <a:t>，焚烧了圆明园和附近</a:t>
            </a:r>
            <a:r>
              <a:rPr lang="zh-CN" altLang="en-US" sz="2400" b="1" dirty="0">
                <a:solidFill>
                  <a:srgbClr val="FF0000"/>
                </a:solidFill>
              </a:rPr>
              <a:t>香山</a:t>
            </a:r>
            <a:r>
              <a:rPr lang="zh-CN" altLang="en-US" sz="2400" b="1" dirty="0"/>
              <a:t>、</a:t>
            </a:r>
            <a:r>
              <a:rPr lang="zh-CN" altLang="en-US" sz="2400" b="1" dirty="0">
                <a:solidFill>
                  <a:srgbClr val="FF0000"/>
                </a:solidFill>
              </a:rPr>
              <a:t>万寿山</a:t>
            </a:r>
            <a:r>
              <a:rPr lang="zh-CN" altLang="en-US" sz="2400" b="1" dirty="0"/>
              <a:t>、</a:t>
            </a:r>
            <a:r>
              <a:rPr lang="zh-CN" altLang="en-US" sz="2400" b="1" dirty="0">
                <a:solidFill>
                  <a:srgbClr val="FF0000"/>
                </a:solidFill>
              </a:rPr>
              <a:t>玉泉山</a:t>
            </a:r>
            <a:r>
              <a:rPr lang="zh-CN" altLang="en-US" sz="2400" b="1" dirty="0"/>
              <a:t>的殿阁建筑。</a:t>
            </a:r>
            <a:endParaRPr lang="zh-CN" altLang="en-US" sz="2400" b="1"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焚毁前的北京圆明园景致之一"/>
          <p:cNvPicPr>
            <a:picLocks noChangeAspect="1" noChangeArrowheads="1"/>
          </p:cNvPicPr>
          <p:nvPr/>
        </p:nvPicPr>
        <p:blipFill>
          <a:blip r:embed="rId1" cstate="print"/>
          <a:srcRect/>
          <a:stretch>
            <a:fillRect/>
          </a:stretch>
        </p:blipFill>
        <p:spPr bwMode="auto">
          <a:xfrm>
            <a:off x="323528" y="3645024"/>
            <a:ext cx="3960440" cy="2952472"/>
          </a:xfrm>
          <a:prstGeom prst="rect">
            <a:avLst/>
          </a:prstGeom>
          <a:noFill/>
          <a:ln w="9525">
            <a:noFill/>
            <a:miter lim="800000"/>
            <a:headEnd/>
            <a:tailEnd/>
          </a:ln>
        </p:spPr>
      </p:pic>
      <p:pic>
        <p:nvPicPr>
          <p:cNvPr id="48131" name="Picture 3" descr="焚毁前的北京圆明园景致之二"/>
          <p:cNvPicPr>
            <a:picLocks noChangeAspect="1" noChangeArrowheads="1"/>
          </p:cNvPicPr>
          <p:nvPr/>
        </p:nvPicPr>
        <p:blipFill>
          <a:blip r:embed="rId2" cstate="print"/>
          <a:srcRect/>
          <a:stretch>
            <a:fillRect/>
          </a:stretch>
        </p:blipFill>
        <p:spPr bwMode="auto">
          <a:xfrm>
            <a:off x="4572000" y="304800"/>
            <a:ext cx="4419600" cy="2951163"/>
          </a:xfrm>
          <a:prstGeom prst="rect">
            <a:avLst/>
          </a:prstGeom>
          <a:noFill/>
          <a:ln w="9525">
            <a:noFill/>
            <a:miter lim="800000"/>
            <a:headEnd/>
            <a:tailEnd/>
          </a:ln>
        </p:spPr>
      </p:pic>
      <p:pic>
        <p:nvPicPr>
          <p:cNvPr id="52228" name="Picture 4" descr="u=3100058656,1565461621&amp;fm=90&amp;gp=0"/>
          <p:cNvPicPr>
            <a:picLocks noChangeAspect="1" noChangeArrowheads="1"/>
          </p:cNvPicPr>
          <p:nvPr/>
        </p:nvPicPr>
        <p:blipFill>
          <a:blip r:embed="rId3" cstate="print"/>
          <a:srcRect/>
          <a:stretch>
            <a:fillRect/>
          </a:stretch>
        </p:blipFill>
        <p:spPr bwMode="auto">
          <a:xfrm>
            <a:off x="1043608" y="476672"/>
            <a:ext cx="2381250" cy="3000375"/>
          </a:xfrm>
          <a:prstGeom prst="rect">
            <a:avLst/>
          </a:prstGeom>
          <a:noFill/>
          <a:ln w="9525">
            <a:noFill/>
            <a:miter lim="800000"/>
            <a:headEnd/>
            <a:tailEnd/>
          </a:ln>
        </p:spPr>
      </p:pic>
      <p:sp>
        <p:nvSpPr>
          <p:cNvPr id="52229" name="AutoShape 5"/>
          <p:cNvSpPr>
            <a:spLocks noChangeArrowheads="1"/>
          </p:cNvSpPr>
          <p:nvPr/>
        </p:nvSpPr>
        <p:spPr bwMode="auto">
          <a:xfrm>
            <a:off x="4572000" y="2996952"/>
            <a:ext cx="4292352" cy="3276600"/>
          </a:xfrm>
          <a:prstGeom prst="cloudCallout">
            <a:avLst>
              <a:gd name="adj1" fmla="val -97450"/>
              <a:gd name="adj2" fmla="val -87298"/>
            </a:avLst>
          </a:prstGeom>
          <a:solidFill>
            <a:schemeClr val="bg1"/>
          </a:solidFill>
          <a:ln w="9525">
            <a:solidFill>
              <a:schemeClr val="tx1"/>
            </a:solidFill>
            <a:round/>
          </a:ln>
        </p:spPr>
        <p:txBody>
          <a:bodyPr/>
          <a:lstStyle/>
          <a:p>
            <a:r>
              <a:rPr lang="zh-CN" altLang="en-US" b="1" dirty="0">
                <a:latin typeface="华文新魏" pitchFamily="2" charset="-122"/>
                <a:ea typeface="华文新魏" pitchFamily="2" charset="-122"/>
              </a:rPr>
              <a:t>“在地球的另一个角落，有一个人间奇迹，人民的想象力所能创造的一切几乎是神化性的东西都体现在这座宫殿之中。”</a:t>
            </a:r>
            <a:endParaRPr lang="zh-CN" altLang="en-US" b="1" dirty="0">
              <a:latin typeface="华文新魏" pitchFamily="2" charset="-122"/>
              <a:ea typeface="华文新魏" pitchFamily="2" charset="-122"/>
            </a:endParaRPr>
          </a:p>
          <a:p>
            <a:r>
              <a:rPr lang="zh-CN" altLang="en-US" b="1" dirty="0">
                <a:latin typeface="华文新魏" pitchFamily="2" charset="-122"/>
                <a:ea typeface="华文新魏" pitchFamily="2" charset="-122"/>
              </a:rPr>
              <a:t>             </a:t>
            </a:r>
            <a:r>
              <a:rPr lang="en-US" altLang="zh-CN" b="1" dirty="0">
                <a:latin typeface="华文新魏" pitchFamily="2" charset="-122"/>
                <a:ea typeface="华文新魏" pitchFamily="2" charset="-122"/>
              </a:rPr>
              <a:t>----</a:t>
            </a:r>
            <a:r>
              <a:rPr lang="zh-CN" altLang="en-US" b="1" dirty="0">
                <a:latin typeface="华文新魏" pitchFamily="2" charset="-122"/>
                <a:ea typeface="华文新魏" pitchFamily="2" charset="-122"/>
              </a:rPr>
              <a:t>维克多·雨果（ 1802--1885 ）</a:t>
            </a:r>
            <a:endParaRPr lang="zh-CN" altLang="en-US" b="1" dirty="0">
              <a:latin typeface="华文新魏" pitchFamily="2" charset="-122"/>
              <a:ea typeface="华文新魏"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48130"/>
                                        </p:tgtEl>
                                        <p:attrNameLst>
                                          <p:attrName>style.visibility</p:attrName>
                                        </p:attrNameLst>
                                      </p:cBhvr>
                                      <p:to>
                                        <p:strVal val="visible"/>
                                      </p:to>
                                    </p:set>
                                    <p:animScale>
                                      <p:cBhvr>
                                        <p:cTn id="7" dur="1000" decel="50000" fill="hold">
                                          <p:stCondLst>
                                            <p:cond delay="0"/>
                                          </p:stCondLst>
                                        </p:cTn>
                                        <p:tgtEl>
                                          <p:spTgt spid="481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 dur="1000" decel="50000" fill="hold">
                                          <p:stCondLst>
                                            <p:cond delay="0"/>
                                          </p:stCondLst>
                                        </p:cTn>
                                        <p:tgtEl>
                                          <p:spTgt spid="48130"/>
                                        </p:tgtEl>
                                        <p:attrNameLst>
                                          <p:attrName>ppt_x</p:attrName>
                                          <p:attrName>ppt_y</p:attrName>
                                        </p:attrNameLst>
                                      </p:cBhvr>
                                      <p:rCtr x="0" y="0"/>
                                    </p:animMotion>
                                    <p:animEffect transition="in" filter="fade">
                                      <p:cBhvr>
                                        <p:cTn id="9" dur="1000"/>
                                        <p:tgtEl>
                                          <p:spTgt spid="48130"/>
                                        </p:tgtEl>
                                      </p:cBhvr>
                                    </p:animEffect>
                                  </p:childTnLst>
                                </p:cTn>
                              </p:par>
                            </p:childTnLst>
                          </p:cTn>
                        </p:par>
                        <p:par>
                          <p:cTn id="10" fill="hold">
                            <p:stCondLst>
                              <p:cond delay="1000"/>
                            </p:stCondLst>
                            <p:childTnLst>
                              <p:par>
                                <p:cTn id="11" presetID="52" presetClass="entr" presetSubtype="0" fill="hold" nodeType="afterEffect">
                                  <p:stCondLst>
                                    <p:cond delay="0"/>
                                  </p:stCondLst>
                                  <p:childTnLst>
                                    <p:set>
                                      <p:cBhvr>
                                        <p:cTn id="12" dur="1" fill="hold">
                                          <p:stCondLst>
                                            <p:cond delay="0"/>
                                          </p:stCondLst>
                                        </p:cTn>
                                        <p:tgtEl>
                                          <p:spTgt spid="48131"/>
                                        </p:tgtEl>
                                        <p:attrNameLst>
                                          <p:attrName>style.visibility</p:attrName>
                                        </p:attrNameLst>
                                      </p:cBhvr>
                                      <p:to>
                                        <p:strVal val="visible"/>
                                      </p:to>
                                    </p:set>
                                    <p:animScale>
                                      <p:cBhvr>
                                        <p:cTn id="13" dur="1000" decel="50000" fill="hold">
                                          <p:stCondLst>
                                            <p:cond delay="0"/>
                                          </p:stCondLst>
                                        </p:cTn>
                                        <p:tgtEl>
                                          <p:spTgt spid="481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4" dur="1000" decel="50000" fill="hold">
                                          <p:stCondLst>
                                            <p:cond delay="0"/>
                                          </p:stCondLst>
                                        </p:cTn>
                                        <p:tgtEl>
                                          <p:spTgt spid="48131"/>
                                        </p:tgtEl>
                                        <p:attrNameLst>
                                          <p:attrName>ppt_x</p:attrName>
                                          <p:attrName>ppt_y</p:attrName>
                                        </p:attrNameLst>
                                      </p:cBhvr>
                                      <p:rCtr x="0" y="0"/>
                                    </p:animMotion>
                                    <p:animEffect transition="in" filter="fade">
                                      <p:cBhvr>
                                        <p:cTn id="15" dur="1000"/>
                                        <p:tgtEl>
                                          <p:spTgt spid="48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sz="quarter" idx="1"/>
          </p:nvPr>
        </p:nvSpPr>
        <p:spPr>
          <a:xfrm>
            <a:off x="323528" y="4725144"/>
            <a:ext cx="8661648" cy="1447800"/>
          </a:xfrm>
        </p:spPr>
        <p:txBody>
          <a:bodyPr/>
          <a:lstStyle/>
          <a:p>
            <a:pPr eaLnBrk="1" hangingPunct="1"/>
            <a:r>
              <a:rPr lang="zh-CN" altLang="en-US" sz="2100" b="1" dirty="0"/>
              <a:t>有一天，两个强盗闯入了夏宫（圆明园），一个动手抢劫，一个把它付之一炬。原来胜利就是进行一场掠夺……在将来交付审判的时候，一个强盗就会被人们叫做法兰西，另一个叫做英吉利。 </a:t>
            </a:r>
            <a:endParaRPr lang="zh-CN" altLang="en-US" sz="2100" b="1" dirty="0"/>
          </a:p>
          <a:p>
            <a:pPr eaLnBrk="1" hangingPunct="1"/>
            <a:r>
              <a:rPr lang="zh-CN" altLang="en-US" sz="2100" b="1" dirty="0"/>
              <a:t>                                                      </a:t>
            </a:r>
            <a:r>
              <a:rPr lang="en-US" altLang="zh-CN" sz="2100" b="1" dirty="0"/>
              <a:t>----</a:t>
            </a:r>
            <a:r>
              <a:rPr lang="zh-CN" altLang="en-US" sz="2100" b="1" dirty="0"/>
              <a:t>雨果（1802--1885）</a:t>
            </a:r>
            <a:endParaRPr lang="zh-CN" altLang="en-US" sz="2100" b="1" dirty="0"/>
          </a:p>
        </p:txBody>
      </p:sp>
      <p:pic>
        <p:nvPicPr>
          <p:cNvPr id="53251" name="Picture 3" descr="GYTPP010101E00011"/>
          <p:cNvPicPr>
            <a:picLocks noChangeAspect="1" noChangeArrowheads="1"/>
          </p:cNvPicPr>
          <p:nvPr/>
        </p:nvPicPr>
        <p:blipFill>
          <a:blip r:embed="rId1" cstate="print"/>
          <a:srcRect/>
          <a:stretch>
            <a:fillRect/>
          </a:stretch>
        </p:blipFill>
        <p:spPr bwMode="auto">
          <a:xfrm>
            <a:off x="0" y="980728"/>
            <a:ext cx="4445000" cy="2736304"/>
          </a:xfrm>
          <a:prstGeom prst="rect">
            <a:avLst/>
          </a:prstGeom>
          <a:noFill/>
          <a:ln w="9525">
            <a:noFill/>
            <a:miter lim="800000"/>
            <a:headEnd/>
            <a:tailEnd/>
          </a:ln>
        </p:spPr>
      </p:pic>
      <p:pic>
        <p:nvPicPr>
          <p:cNvPr id="53252" name="Picture 4" descr="u=4030141038,684380993&amp;fm=23&amp;gp=0"/>
          <p:cNvPicPr>
            <a:picLocks noChangeAspect="1" noChangeArrowheads="1"/>
          </p:cNvPicPr>
          <p:nvPr/>
        </p:nvPicPr>
        <p:blipFill>
          <a:blip r:embed="rId2" cstate="print"/>
          <a:srcRect/>
          <a:stretch>
            <a:fillRect/>
          </a:stretch>
        </p:blipFill>
        <p:spPr bwMode="auto">
          <a:xfrm>
            <a:off x="5029200" y="404664"/>
            <a:ext cx="3853714" cy="2664296"/>
          </a:xfrm>
          <a:prstGeom prst="rect">
            <a:avLst/>
          </a:prstGeom>
          <a:noFill/>
          <a:ln w="9525">
            <a:noFill/>
            <a:miter lim="800000"/>
            <a:headEnd/>
            <a:tailEnd/>
          </a:ln>
        </p:spPr>
      </p:pic>
      <p:pic>
        <p:nvPicPr>
          <p:cNvPr id="53253" name="Picture 5" descr="GYTPP010101E00014"/>
          <p:cNvPicPr>
            <a:picLocks noChangeAspect="1" noChangeArrowheads="1"/>
          </p:cNvPicPr>
          <p:nvPr/>
        </p:nvPicPr>
        <p:blipFill>
          <a:blip r:embed="rId3" cstate="print"/>
          <a:srcRect/>
          <a:stretch>
            <a:fillRect/>
          </a:stretch>
        </p:blipFill>
        <p:spPr bwMode="auto">
          <a:xfrm>
            <a:off x="3491880" y="2492896"/>
            <a:ext cx="3272036" cy="2234002"/>
          </a:xfrm>
          <a:prstGeom prst="rect">
            <a:avLst/>
          </a:prstGeom>
          <a:noFill/>
          <a:ln w="9525">
            <a:noFill/>
            <a:miter lim="800000"/>
            <a:headEnd/>
            <a:tailEnd/>
          </a:ln>
        </p:spPr>
      </p:pic>
      <p:sp>
        <p:nvSpPr>
          <p:cNvPr id="53254" name="Rectangle 6"/>
          <p:cNvSpPr>
            <a:spLocks noChangeArrowheads="1"/>
          </p:cNvSpPr>
          <p:nvPr/>
        </p:nvSpPr>
        <p:spPr bwMode="auto">
          <a:xfrm>
            <a:off x="1187624" y="260648"/>
            <a:ext cx="2438400" cy="609600"/>
          </a:xfrm>
          <a:prstGeom prst="rect">
            <a:avLst/>
          </a:prstGeom>
          <a:noFill/>
          <a:ln w="9525">
            <a:noFill/>
            <a:miter lim="800000"/>
          </a:ln>
        </p:spPr>
        <p:txBody>
          <a:bodyPr/>
          <a:lstStyle/>
          <a:p>
            <a:pPr>
              <a:buFontTx/>
              <a:buNone/>
            </a:pPr>
            <a:r>
              <a:rPr lang="zh-CN" altLang="en-US" sz="3200" b="1" dirty="0">
                <a:latin typeface="Garamond" pitchFamily="18" charset="0"/>
              </a:rPr>
              <a:t>圆明园遗址</a:t>
            </a:r>
            <a:endParaRPr lang="zh-CN" altLang="en-US" sz="3200" b="1" dirty="0">
              <a:latin typeface="Garamond" pitchFamily="18" charset="0"/>
            </a:endParaRPr>
          </a:p>
        </p:txBody>
      </p:sp>
      <p:sp>
        <p:nvSpPr>
          <p:cNvPr id="53255" name="Text Box 7"/>
          <p:cNvSpPr txBox="1">
            <a:spLocks noChangeArrowheads="1"/>
          </p:cNvSpPr>
          <p:nvPr/>
        </p:nvSpPr>
        <p:spPr bwMode="auto">
          <a:xfrm>
            <a:off x="7020272" y="3861048"/>
            <a:ext cx="1600200" cy="701675"/>
          </a:xfrm>
          <a:prstGeom prst="rect">
            <a:avLst/>
          </a:prstGeom>
          <a:solidFill>
            <a:schemeClr val="accent1"/>
          </a:solidFill>
          <a:ln w="9525">
            <a:noFill/>
            <a:miter lim="800000"/>
          </a:ln>
        </p:spPr>
        <p:txBody>
          <a:bodyPr>
            <a:spAutoFit/>
          </a:bodyPr>
          <a:lstStyle/>
          <a:p>
            <a:pPr>
              <a:spcBef>
                <a:spcPct val="50000"/>
              </a:spcBef>
            </a:pPr>
            <a:r>
              <a:rPr lang="zh-CN" altLang="en-US" sz="2000" b="1" dirty="0">
                <a:ea typeface="楷体_GB2312" pitchFamily="49" charset="-122"/>
              </a:rPr>
              <a:t>被毁后的圆明园西洋楼</a:t>
            </a:r>
            <a:endParaRPr lang="zh-CN" altLang="en-US" sz="2000" b="1" dirty="0">
              <a:ea typeface="楷体_GB2312"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猴头"/>
          <p:cNvPicPr>
            <a:picLocks noChangeAspect="1" noChangeArrowheads="1"/>
          </p:cNvPicPr>
          <p:nvPr/>
        </p:nvPicPr>
        <p:blipFill>
          <a:blip r:embed="rId1" cstate="print"/>
          <a:srcRect/>
          <a:stretch>
            <a:fillRect/>
          </a:stretch>
        </p:blipFill>
        <p:spPr bwMode="auto">
          <a:xfrm>
            <a:off x="2411760" y="404664"/>
            <a:ext cx="2092325" cy="2590800"/>
          </a:xfrm>
          <a:prstGeom prst="rect">
            <a:avLst/>
          </a:prstGeom>
          <a:noFill/>
          <a:ln w="9525">
            <a:noFill/>
            <a:miter lim="800000"/>
            <a:headEnd/>
            <a:tailEnd/>
          </a:ln>
        </p:spPr>
      </p:pic>
      <p:pic>
        <p:nvPicPr>
          <p:cNvPr id="5" name="Picture 3" descr="牛头"/>
          <p:cNvPicPr>
            <a:picLocks noChangeAspect="1" noChangeArrowheads="1"/>
          </p:cNvPicPr>
          <p:nvPr/>
        </p:nvPicPr>
        <p:blipFill>
          <a:blip r:embed="rId2" cstate="print"/>
          <a:srcRect/>
          <a:stretch>
            <a:fillRect/>
          </a:stretch>
        </p:blipFill>
        <p:spPr bwMode="auto">
          <a:xfrm>
            <a:off x="539552" y="3573016"/>
            <a:ext cx="1958975" cy="2590800"/>
          </a:xfrm>
          <a:prstGeom prst="rect">
            <a:avLst/>
          </a:prstGeom>
          <a:noFill/>
          <a:ln w="9525">
            <a:noFill/>
            <a:miter lim="800000"/>
            <a:headEnd/>
            <a:tailEnd/>
          </a:ln>
        </p:spPr>
      </p:pic>
      <p:graphicFrame>
        <p:nvGraphicFramePr>
          <p:cNvPr id="129026" name="Object 2"/>
          <p:cNvGraphicFramePr>
            <a:graphicFrameLocks noChangeAspect="1"/>
          </p:cNvGraphicFramePr>
          <p:nvPr/>
        </p:nvGraphicFramePr>
        <p:xfrm>
          <a:off x="4572000" y="260648"/>
          <a:ext cx="4191000" cy="3111500"/>
        </p:xfrm>
        <a:graphic>
          <a:graphicData uri="http://schemas.openxmlformats.org/presentationml/2006/ole">
            <mc:AlternateContent xmlns:mc="http://schemas.openxmlformats.org/markup-compatibility/2006">
              <mc:Choice xmlns:v="urn:schemas-microsoft-com:vml" Requires="v">
                <p:oleObj spid="_x0000_s1025" name="" r:id="rId3" imgW="5252720" imgH="3990340" progId="">
                  <p:embed/>
                </p:oleObj>
              </mc:Choice>
              <mc:Fallback>
                <p:oleObj name="" r:id="rId3" imgW="5252720" imgH="399034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60648"/>
                        <a:ext cx="4191000" cy="311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5" descr="虎头"/>
          <p:cNvPicPr>
            <a:picLocks noChangeAspect="1" noChangeArrowheads="1"/>
          </p:cNvPicPr>
          <p:nvPr/>
        </p:nvPicPr>
        <p:blipFill>
          <a:blip r:embed="rId5" cstate="print"/>
          <a:srcRect/>
          <a:stretch>
            <a:fillRect/>
          </a:stretch>
        </p:blipFill>
        <p:spPr bwMode="auto">
          <a:xfrm>
            <a:off x="2555776" y="3429000"/>
            <a:ext cx="2088232" cy="2590800"/>
          </a:xfrm>
          <a:prstGeom prst="rect">
            <a:avLst/>
          </a:prstGeom>
          <a:noFill/>
          <a:ln w="9525">
            <a:noFill/>
            <a:miter lim="800000"/>
            <a:headEnd/>
            <a:tailEnd/>
          </a:ln>
        </p:spPr>
      </p:pic>
      <p:pic>
        <p:nvPicPr>
          <p:cNvPr id="8" name="Picture 6" descr="法国拍卖圆明园鼠首兔引起中国民众愤怒"/>
          <p:cNvPicPr>
            <a:picLocks noChangeAspect="1" noChangeArrowheads="1"/>
          </p:cNvPicPr>
          <p:nvPr/>
        </p:nvPicPr>
        <p:blipFill>
          <a:blip r:embed="rId6" cstate="print"/>
          <a:srcRect/>
          <a:stretch>
            <a:fillRect/>
          </a:stretch>
        </p:blipFill>
        <p:spPr bwMode="auto">
          <a:xfrm>
            <a:off x="4788024" y="3501008"/>
            <a:ext cx="2111375" cy="2590800"/>
          </a:xfrm>
          <a:prstGeom prst="rect">
            <a:avLst/>
          </a:prstGeom>
          <a:noFill/>
          <a:ln w="9525">
            <a:noFill/>
            <a:miter lim="800000"/>
            <a:headEnd/>
            <a:tailEnd/>
          </a:ln>
        </p:spPr>
      </p:pic>
      <p:pic>
        <p:nvPicPr>
          <p:cNvPr id="9" name="Picture 4" descr="猪头"/>
          <p:cNvPicPr>
            <a:picLocks noChangeAspect="1" noChangeArrowheads="1"/>
          </p:cNvPicPr>
          <p:nvPr/>
        </p:nvPicPr>
        <p:blipFill>
          <a:blip r:embed="rId7" cstate="print"/>
          <a:srcRect/>
          <a:stretch>
            <a:fillRect/>
          </a:stretch>
        </p:blipFill>
        <p:spPr bwMode="auto">
          <a:xfrm>
            <a:off x="6948264" y="3501008"/>
            <a:ext cx="1901825" cy="2514600"/>
          </a:xfrm>
          <a:prstGeom prst="rect">
            <a:avLst/>
          </a:prstGeom>
          <a:noFill/>
          <a:ln w="9525">
            <a:noFill/>
            <a:miter lim="800000"/>
            <a:headEnd/>
            <a:tailEnd/>
          </a:ln>
        </p:spPr>
      </p:pic>
      <p:sp>
        <p:nvSpPr>
          <p:cNvPr id="10" name="Text Box 8"/>
          <p:cNvSpPr txBox="1">
            <a:spLocks noChangeArrowheads="1"/>
          </p:cNvSpPr>
          <p:nvPr/>
        </p:nvSpPr>
        <p:spPr bwMode="auto">
          <a:xfrm>
            <a:off x="179512" y="260648"/>
            <a:ext cx="2273201" cy="2677656"/>
          </a:xfrm>
          <a:prstGeom prst="rect">
            <a:avLst/>
          </a:prstGeom>
          <a:noFill/>
          <a:ln w="9525">
            <a:noFill/>
            <a:miter lim="800000"/>
          </a:ln>
        </p:spPr>
        <p:txBody>
          <a:bodyPr wrap="square">
            <a:spAutoFit/>
          </a:bodyPr>
          <a:lstStyle/>
          <a:p>
            <a:pPr>
              <a:lnSpc>
                <a:spcPct val="120000"/>
              </a:lnSpc>
              <a:spcBef>
                <a:spcPct val="50000"/>
              </a:spcBef>
            </a:pPr>
            <a:r>
              <a:rPr lang="zh-CN" altLang="en-US" sz="2000" b="1" dirty="0">
                <a:latin typeface="+mn-ea"/>
              </a:rPr>
              <a:t>目前已经回归的有七件：猴首、牛首、猪首、虎首、马首、兔首和鼠首，另外五件龙首、蛇首、羊首、鸡首、狗首铜像至今下落不明。</a:t>
            </a:r>
            <a:r>
              <a:rPr lang="zh-CN" altLang="en-US" sz="2000" dirty="0">
                <a:latin typeface="+mn-ea"/>
              </a:rPr>
              <a:t> </a:t>
            </a:r>
            <a:endParaRPr lang="zh-CN" altLang="en-US" sz="2000" dirty="0">
              <a:latin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
          </p:nvPr>
        </p:nvSpPr>
        <p:spPr>
          <a:xfrm>
            <a:off x="323528" y="1844824"/>
            <a:ext cx="8424936" cy="2845296"/>
          </a:xfrm>
        </p:spPr>
        <p:txBody>
          <a:bodyPr>
            <a:normAutofit fontScale="92500" lnSpcReduction="20000"/>
          </a:bodyPr>
          <a:lstStyle/>
          <a:p>
            <a:r>
              <a:rPr lang="zh-CN" altLang="en-US" sz="2400" b="1" dirty="0"/>
              <a:t>数日后，一匹快马向热河方向飞驰，恭亲王向咸丰皇帝报告了“花园”被烧的消息：</a:t>
            </a:r>
            <a:endParaRPr lang="en-US" altLang="zh-CN" sz="2400" b="1" dirty="0"/>
          </a:p>
          <a:p>
            <a:r>
              <a:rPr lang="zh-CN" altLang="en-US" sz="2400" b="1" dirty="0"/>
              <a:t>“夷人带有马步数千名，前赴海淀一带，将圆明园三山等处宫殿烧毁。臣等登高 望，见火光至今未息，痛心惨目，所不忍言</a:t>
            </a:r>
            <a:r>
              <a:rPr lang="en-US" altLang="zh-CN" sz="2400" b="1" dirty="0"/>
              <a:t>!……</a:t>
            </a:r>
            <a:r>
              <a:rPr lang="zh-CN" altLang="en-US" sz="2400" b="1" dirty="0"/>
              <a:t>臣等办理议抚，致令夷情如此猖獗，祗因夷兵已阑入城，不得已顾全大局，未敢轻于进剿，目睹情形，痛哭无以自容</a:t>
            </a:r>
            <a:r>
              <a:rPr lang="en-US" altLang="zh-CN" sz="2400" b="1" dirty="0"/>
              <a:t>!”</a:t>
            </a:r>
            <a:endParaRPr lang="en-US" altLang="zh-CN" sz="2400" b="1" dirty="0"/>
          </a:p>
          <a:p>
            <a:r>
              <a:rPr lang="zh-CN" altLang="en-US" sz="2400" b="1" dirty="0"/>
              <a:t>已在病中的咸丰皇帝，朱批六个颤抖的大字：“</a:t>
            </a:r>
            <a:r>
              <a:rPr lang="zh-CN" altLang="en-US" sz="2400" b="1" dirty="0">
                <a:solidFill>
                  <a:srgbClr val="FF0000"/>
                </a:solidFill>
              </a:rPr>
              <a:t>览奏曷胜愤怒</a:t>
            </a:r>
            <a:r>
              <a:rPr lang="en-US" altLang="zh-CN" sz="2400" b="1" dirty="0"/>
              <a:t>!”</a:t>
            </a:r>
            <a:endParaRPr lang="en-US" altLang="zh-CN" sz="2400" b="1" dirty="0"/>
          </a:p>
          <a:p>
            <a:r>
              <a:rPr lang="en-US" altLang="zh-CN" sz="2400" b="1" dirty="0"/>
              <a:t>                          </a:t>
            </a:r>
            <a:r>
              <a:rPr lang="en-US" altLang="zh-CN" sz="1900" b="1" dirty="0"/>
              <a:t>----[</a:t>
            </a:r>
            <a:r>
              <a:rPr lang="zh-CN" altLang="en-US" sz="1900" b="1" dirty="0"/>
              <a:t>澳大利亚</a:t>
            </a:r>
            <a:r>
              <a:rPr lang="en-US" altLang="zh-CN" sz="1900" b="1" dirty="0"/>
              <a:t>]</a:t>
            </a:r>
            <a:r>
              <a:rPr lang="zh-CN" altLang="en-US" sz="1900" b="1" dirty="0"/>
              <a:t>雪珥：</a:t>
            </a:r>
            <a:r>
              <a:rPr lang="en-US" altLang="zh-CN" sz="1900" b="1" dirty="0"/>
              <a:t>《</a:t>
            </a:r>
            <a:r>
              <a:rPr lang="zh-CN" altLang="en-US" sz="1900" b="1" dirty="0"/>
              <a:t>国耻的图腾）</a:t>
            </a:r>
            <a:r>
              <a:rPr lang="en-US" altLang="zh-CN" sz="1900" b="1" dirty="0"/>
              <a:t>——</a:t>
            </a:r>
            <a:r>
              <a:rPr lang="zh-CN" altLang="en-US" sz="1900" b="1" dirty="0"/>
              <a:t>圆明园之劫</a:t>
            </a:r>
            <a:r>
              <a:rPr lang="en-US" altLang="zh-CN" sz="1900" b="1" dirty="0"/>
              <a:t>150</a:t>
            </a:r>
            <a:r>
              <a:rPr lang="zh-CN" altLang="en-US" sz="1900" b="1" dirty="0"/>
              <a:t>周年祭</a:t>
            </a:r>
            <a:r>
              <a:rPr lang="en-US" altLang="zh-CN" sz="1900" b="1" dirty="0"/>
              <a:t>》</a:t>
            </a:r>
            <a:r>
              <a:rPr lang="zh-CN" altLang="en-US" sz="1900" b="1" dirty="0"/>
              <a:t>，载</a:t>
            </a:r>
            <a:r>
              <a:rPr lang="en-US" altLang="zh-CN" sz="1900" b="1" dirty="0"/>
              <a:t>《</a:t>
            </a:r>
            <a:r>
              <a:rPr lang="zh-CN" altLang="en-US" sz="1900" b="1" dirty="0"/>
              <a:t>中国经营报</a:t>
            </a:r>
            <a:r>
              <a:rPr lang="en-US" altLang="zh-CN" sz="1900" b="1" dirty="0"/>
              <a:t>》</a:t>
            </a:r>
            <a:r>
              <a:rPr lang="zh-CN" altLang="en-US" sz="1900" b="1" dirty="0"/>
              <a:t>，</a:t>
            </a:r>
            <a:r>
              <a:rPr lang="en-US" altLang="zh-CN" sz="1900" b="1" dirty="0"/>
              <a:t>2010-10-09</a:t>
            </a:r>
            <a:endParaRPr lang="zh-CN" altLang="en-US" sz="1900" b="1" dirty="0"/>
          </a:p>
        </p:txBody>
      </p:sp>
      <p:sp>
        <p:nvSpPr>
          <p:cNvPr id="6" name="Rectangle 6" descr="信纸"/>
          <p:cNvSpPr>
            <a:spLocks noChangeArrowheads="1"/>
          </p:cNvSpPr>
          <p:nvPr/>
        </p:nvSpPr>
        <p:spPr bwMode="auto">
          <a:xfrm>
            <a:off x="704631" y="650510"/>
            <a:ext cx="1059057" cy="461665"/>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400" b="1" dirty="0">
                <a:solidFill>
                  <a:srgbClr val="800000"/>
                </a:solidFill>
                <a:latin typeface="华文新魏" pitchFamily="2" charset="-122"/>
                <a:ea typeface="华文新魏" pitchFamily="2" charset="-122"/>
              </a:rPr>
              <a:t>材料</a:t>
            </a:r>
            <a:endParaRPr lang="zh-CN" altLang="en-US" sz="2400" b="1" dirty="0">
              <a:solidFill>
                <a:srgbClr val="800000"/>
              </a:solidFill>
              <a:latin typeface="华文新魏" pitchFamily="2" charset="-122"/>
              <a:ea typeface="华文新魏" pitchFamily="2" charset="-122"/>
            </a:endParaRPr>
          </a:p>
        </p:txBody>
      </p:sp>
      <p:grpSp>
        <p:nvGrpSpPr>
          <p:cNvPr id="2" name="组合 6"/>
          <p:cNvGrpSpPr/>
          <p:nvPr/>
        </p:nvGrpSpPr>
        <p:grpSpPr>
          <a:xfrm>
            <a:off x="395537" y="304800"/>
            <a:ext cx="1656184" cy="1272724"/>
            <a:chOff x="395537" y="304800"/>
            <a:chExt cx="1656184" cy="1272724"/>
          </a:xfrm>
        </p:grpSpPr>
        <p:pic>
          <p:nvPicPr>
            <p:cNvPr id="8" name="Picture 5" descr="练习1"/>
            <p:cNvPicPr>
              <a:picLocks noChangeAspect="1" noChangeArrowheads="1"/>
            </p:cNvPicPr>
            <p:nvPr/>
          </p:nvPicPr>
          <p:blipFill>
            <a:blip r:embed="rId1" cstate="print"/>
            <a:srcRect/>
            <a:stretch>
              <a:fillRect/>
            </a:stretch>
          </p:blipFill>
          <p:spPr bwMode="auto">
            <a:xfrm>
              <a:off x="395537" y="304800"/>
              <a:ext cx="1656184" cy="1272724"/>
            </a:xfrm>
            <a:prstGeom prst="rect">
              <a:avLst/>
            </a:prstGeom>
            <a:noFill/>
            <a:ln w="9525">
              <a:noFill/>
              <a:miter lim="800000"/>
              <a:headEnd/>
              <a:tailEnd/>
            </a:ln>
          </p:spPr>
        </p:pic>
        <p:sp>
          <p:nvSpPr>
            <p:cNvPr id="9" name="Rectangle 6" descr="信纸"/>
            <p:cNvSpPr>
              <a:spLocks noChangeArrowheads="1"/>
            </p:cNvSpPr>
            <p:nvPr/>
          </p:nvSpPr>
          <p:spPr bwMode="auto">
            <a:xfrm>
              <a:off x="704631" y="650510"/>
              <a:ext cx="1059057" cy="461665"/>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400" b="1" dirty="0">
                  <a:solidFill>
                    <a:srgbClr val="800000"/>
                  </a:solidFill>
                  <a:latin typeface="华文新魏" pitchFamily="2" charset="-122"/>
                  <a:ea typeface="华文新魏" pitchFamily="2" charset="-122"/>
                </a:rPr>
                <a:t>材料</a:t>
              </a:r>
              <a:endParaRPr lang="zh-CN" altLang="en-US" sz="2400" b="1" dirty="0">
                <a:solidFill>
                  <a:srgbClr val="800000"/>
                </a:solidFill>
                <a:latin typeface="华文新魏" pitchFamily="2" charset="-122"/>
                <a:ea typeface="华文新魏" pitchFamily="2" charset="-122"/>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3861048"/>
            <a:ext cx="8382000" cy="1938337"/>
          </a:xfrm>
          <a:prstGeom prst="rect">
            <a:avLst/>
          </a:prstGeom>
        </p:spPr>
        <p:txBody>
          <a:bodyPr>
            <a:spAutoFit/>
          </a:bodyPr>
          <a:lstStyle/>
          <a:p>
            <a:pPr algn="just">
              <a:spcBef>
                <a:spcPts val="600"/>
              </a:spcBef>
              <a:spcAft>
                <a:spcPts val="0"/>
              </a:spcAft>
              <a:defRPr/>
            </a:pPr>
            <a:r>
              <a:rPr lang="zh-CN" altLang="en-US" sz="2200" b="1" dirty="0">
                <a:latin typeface="+mn-ea"/>
                <a:cs typeface="+mn-ea"/>
                <a:sym typeface="+mn-lt"/>
              </a:rPr>
              <a:t>据联合国教科文组织统计：</a:t>
            </a:r>
            <a:endParaRPr lang="en-US" altLang="zh-CN" sz="2200" b="1" dirty="0">
              <a:latin typeface="+mn-ea"/>
              <a:cs typeface="+mn-ea"/>
              <a:sym typeface="+mn-lt"/>
            </a:endParaRPr>
          </a:p>
          <a:p>
            <a:pPr algn="just">
              <a:spcBef>
                <a:spcPts val="600"/>
              </a:spcBef>
              <a:spcAft>
                <a:spcPts val="0"/>
              </a:spcAft>
              <a:defRPr/>
            </a:pPr>
            <a:r>
              <a:rPr lang="zh-CN" altLang="en-US" sz="2200" b="1" dirty="0">
                <a:latin typeface="+mn-ea"/>
                <a:cs typeface="+mn-ea"/>
                <a:sym typeface="+mn-lt"/>
              </a:rPr>
              <a:t>在</a:t>
            </a:r>
            <a:r>
              <a:rPr lang="en-US" altLang="zh-CN" sz="2200" b="1" dirty="0">
                <a:latin typeface="+mn-ea"/>
                <a:cs typeface="+mn-ea"/>
                <a:sym typeface="+mn-lt"/>
              </a:rPr>
              <a:t>47</a:t>
            </a:r>
            <a:r>
              <a:rPr lang="zh-CN" altLang="en-US" sz="2200" b="1" dirty="0">
                <a:latin typeface="+mn-ea"/>
                <a:cs typeface="+mn-ea"/>
                <a:sym typeface="+mn-lt"/>
              </a:rPr>
              <a:t>个国家的</a:t>
            </a:r>
            <a:r>
              <a:rPr lang="en-US" altLang="zh-CN" sz="2200" b="1" dirty="0">
                <a:latin typeface="+mn-ea"/>
                <a:cs typeface="+mn-ea"/>
                <a:sym typeface="+mn-lt"/>
              </a:rPr>
              <a:t>200</a:t>
            </a:r>
            <a:r>
              <a:rPr lang="zh-CN" altLang="en-US" sz="2200" b="1" dirty="0">
                <a:latin typeface="+mn-ea"/>
                <a:cs typeface="+mn-ea"/>
                <a:sym typeface="+mn-lt"/>
              </a:rPr>
              <a:t>多家博物馆中有中国文物</a:t>
            </a:r>
            <a:r>
              <a:rPr lang="en-US" altLang="zh-CN" sz="2200" b="1" dirty="0">
                <a:latin typeface="+mn-ea"/>
                <a:cs typeface="+mn-ea"/>
                <a:sym typeface="+mn-lt"/>
              </a:rPr>
              <a:t>164</a:t>
            </a:r>
            <a:r>
              <a:rPr lang="zh-CN" altLang="en-US" sz="2200" b="1" dirty="0">
                <a:latin typeface="+mn-ea"/>
                <a:cs typeface="+mn-ea"/>
                <a:sym typeface="+mn-lt"/>
              </a:rPr>
              <a:t>万件，而民间藏中国文物是馆藏数量的</a:t>
            </a:r>
            <a:r>
              <a:rPr lang="en-US" altLang="zh-CN" sz="2200" b="1" dirty="0">
                <a:latin typeface="+mn-ea"/>
                <a:cs typeface="+mn-ea"/>
                <a:sym typeface="+mn-lt"/>
              </a:rPr>
              <a:t>10</a:t>
            </a:r>
            <a:r>
              <a:rPr lang="zh-CN" altLang="en-US" sz="2200" b="1" dirty="0">
                <a:latin typeface="+mn-ea"/>
                <a:cs typeface="+mn-ea"/>
                <a:sym typeface="+mn-lt"/>
              </a:rPr>
              <a:t>倍之多。 </a:t>
            </a:r>
            <a:endParaRPr lang="zh-CN" altLang="en-US" sz="2200" b="1" dirty="0">
              <a:latin typeface="+mn-ea"/>
              <a:cs typeface="+mn-ea"/>
              <a:sym typeface="+mn-lt"/>
            </a:endParaRPr>
          </a:p>
          <a:p>
            <a:pPr algn="just">
              <a:spcBef>
                <a:spcPts val="600"/>
              </a:spcBef>
              <a:spcAft>
                <a:spcPts val="0"/>
              </a:spcAft>
              <a:defRPr/>
            </a:pPr>
            <a:r>
              <a:rPr lang="zh-CN" altLang="en-US" sz="2200" b="1" dirty="0">
                <a:latin typeface="+mn-ea"/>
                <a:cs typeface="+mn-ea"/>
                <a:sym typeface="+mn-lt"/>
              </a:rPr>
              <a:t>大英博物馆藏有中国文物达</a:t>
            </a:r>
            <a:r>
              <a:rPr lang="en-US" altLang="zh-CN" sz="2200" b="1" dirty="0">
                <a:latin typeface="+mn-ea"/>
                <a:cs typeface="+mn-ea"/>
                <a:sym typeface="+mn-lt"/>
              </a:rPr>
              <a:t>3</a:t>
            </a:r>
            <a:r>
              <a:rPr lang="zh-CN" altLang="en-US" sz="2200" b="1" dirty="0">
                <a:latin typeface="+mn-ea"/>
                <a:cs typeface="+mn-ea"/>
                <a:sym typeface="+mn-lt"/>
              </a:rPr>
              <a:t>万件以上，卢浮宫博物馆有</a:t>
            </a:r>
            <a:r>
              <a:rPr lang="en-US" altLang="zh-CN" sz="2200" b="1" dirty="0">
                <a:latin typeface="+mn-ea"/>
                <a:cs typeface="+mn-ea"/>
                <a:sym typeface="+mn-lt"/>
              </a:rPr>
              <a:t>3</a:t>
            </a:r>
            <a:r>
              <a:rPr lang="zh-CN" altLang="en-US" sz="2200" b="1" dirty="0">
                <a:latin typeface="+mn-ea"/>
                <a:cs typeface="+mn-ea"/>
                <a:sym typeface="+mn-lt"/>
              </a:rPr>
              <a:t>万件以上，其中原始社会的彩陶器、商周青铜器、瓷器的收藏量达</a:t>
            </a:r>
            <a:r>
              <a:rPr lang="en-US" altLang="zh-CN" sz="2200" b="1" dirty="0">
                <a:latin typeface="+mn-ea"/>
                <a:cs typeface="+mn-ea"/>
                <a:sym typeface="+mn-lt"/>
              </a:rPr>
              <a:t>6000</a:t>
            </a:r>
            <a:r>
              <a:rPr lang="zh-CN" altLang="en-US" sz="2200" b="1" dirty="0">
                <a:latin typeface="+mn-ea"/>
                <a:cs typeface="+mn-ea"/>
                <a:sym typeface="+mn-lt"/>
              </a:rPr>
              <a:t>多件。</a:t>
            </a:r>
            <a:endParaRPr lang="zh-CN" altLang="en-US" sz="2200" b="1" dirty="0">
              <a:latin typeface="+mn-ea"/>
              <a:cs typeface="+mn-ea"/>
              <a:sym typeface="+mn-lt"/>
            </a:endParaRPr>
          </a:p>
        </p:txBody>
      </p:sp>
      <p:grpSp>
        <p:nvGrpSpPr>
          <p:cNvPr id="14" name="组合 13"/>
          <p:cNvGrpSpPr/>
          <p:nvPr/>
        </p:nvGrpSpPr>
        <p:grpSpPr>
          <a:xfrm>
            <a:off x="467544" y="2132856"/>
            <a:ext cx="1944216" cy="1368152"/>
            <a:chOff x="467544" y="144016"/>
            <a:chExt cx="1524765" cy="1251992"/>
          </a:xfrm>
        </p:grpSpPr>
        <p:pic>
          <p:nvPicPr>
            <p:cNvPr id="12" name="Picture 5" descr="练习1"/>
            <p:cNvPicPr>
              <a:picLocks noChangeAspect="1" noChangeArrowheads="1"/>
            </p:cNvPicPr>
            <p:nvPr/>
          </p:nvPicPr>
          <p:blipFill>
            <a:blip r:embed="rId1" cstate="print"/>
            <a:srcRect/>
            <a:stretch>
              <a:fillRect/>
            </a:stretch>
          </p:blipFill>
          <p:spPr bwMode="auto">
            <a:xfrm>
              <a:off x="467544" y="144016"/>
              <a:ext cx="1524765" cy="1251992"/>
            </a:xfrm>
            <a:prstGeom prst="rect">
              <a:avLst/>
            </a:prstGeom>
            <a:noFill/>
            <a:ln w="9525">
              <a:noFill/>
              <a:miter lim="800000"/>
              <a:headEnd/>
              <a:tailEnd/>
            </a:ln>
          </p:spPr>
        </p:pic>
        <p:sp>
          <p:nvSpPr>
            <p:cNvPr id="13" name="Rectangle 6" descr="信纸"/>
            <p:cNvSpPr>
              <a:spLocks noChangeArrowheads="1"/>
            </p:cNvSpPr>
            <p:nvPr/>
          </p:nvSpPr>
          <p:spPr bwMode="auto">
            <a:xfrm>
              <a:off x="683568" y="404664"/>
              <a:ext cx="936104" cy="461665"/>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400" b="1" dirty="0">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2400" b="1" dirty="0">
                <a:solidFill>
                  <a:srgbClr val="800000"/>
                </a:solidFill>
                <a:effectLst>
                  <a:outerShdw blurRad="38100" dist="38100" dir="2700000" algn="tl">
                    <a:srgbClr val="C0C0C0"/>
                  </a:outerShdw>
                </a:effectLst>
                <a:latin typeface="隶书" pitchFamily="49" charset="-122"/>
                <a:ea typeface="隶书" pitchFamily="49" charset="-122"/>
              </a:endParaRPr>
            </a:p>
          </p:txBody>
        </p:sp>
      </p:grpSp>
      <p:sp>
        <p:nvSpPr>
          <p:cNvPr id="8" name="标题 1"/>
          <p:cNvSpPr txBox="1"/>
          <p:nvPr/>
        </p:nvSpPr>
        <p:spPr>
          <a:xfrm>
            <a:off x="395536" y="332656"/>
            <a:ext cx="8291264" cy="1080120"/>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chemeClr val="tx2"/>
                </a:solidFill>
                <a:effectLst/>
                <a:uLnTx/>
                <a:uFillTx/>
                <a:latin typeface="+mj-lt"/>
                <a:ea typeface="+mj-ea"/>
                <a:cs typeface="+mj-cs"/>
              </a:rPr>
              <a:t>②</a:t>
            </a:r>
            <a:r>
              <a:rPr kumimoji="0" lang="en-US" altLang="zh-CN" sz="2400" b="1" i="0" u="none" strike="noStrike" kern="1200" cap="none" spc="0" normalizeH="0" baseline="0" noProof="0" dirty="0">
                <a:ln>
                  <a:noFill/>
                </a:ln>
                <a:solidFill>
                  <a:schemeClr val="tx2"/>
                </a:solidFill>
                <a:effectLst/>
                <a:uLnTx/>
                <a:uFillTx/>
                <a:latin typeface="+mj-lt"/>
                <a:ea typeface="+mj-ea"/>
                <a:cs typeface="+mj-cs"/>
              </a:rPr>
              <a:t>1900</a:t>
            </a:r>
            <a:r>
              <a:rPr kumimoji="0" lang="zh-CN" altLang="en-US" sz="2400" b="1" i="0" u="none" strike="noStrike" kern="1200" cap="none" spc="0" normalizeH="0" baseline="0" noProof="0" dirty="0">
                <a:ln>
                  <a:noFill/>
                </a:ln>
                <a:solidFill>
                  <a:schemeClr val="tx2"/>
                </a:solidFill>
                <a:effectLst/>
                <a:uLnTx/>
                <a:uFillTx/>
                <a:latin typeface="+mj-lt"/>
                <a:ea typeface="+mj-ea"/>
                <a:cs typeface="+mj-cs"/>
              </a:rPr>
              <a:t>年</a:t>
            </a:r>
            <a:r>
              <a:rPr kumimoji="0" lang="en-US" altLang="zh-CN" sz="2400" b="1" i="0" u="none" strike="noStrike" kern="1200" cap="none" spc="0" normalizeH="0" baseline="0" noProof="0" dirty="0">
                <a:ln>
                  <a:noFill/>
                </a:ln>
                <a:solidFill>
                  <a:schemeClr val="tx2"/>
                </a:solidFill>
                <a:effectLst/>
                <a:uLnTx/>
                <a:uFillTx/>
                <a:latin typeface="+mj-lt"/>
                <a:ea typeface="+mj-ea"/>
                <a:cs typeface="+mj-cs"/>
              </a:rPr>
              <a:t>8</a:t>
            </a:r>
            <a:r>
              <a:rPr kumimoji="0" lang="zh-CN" altLang="en-US" sz="2400" b="1" i="0" u="none" strike="noStrike" kern="1200" cap="none" spc="0" normalizeH="0" baseline="0" noProof="0" dirty="0">
                <a:ln>
                  <a:noFill/>
                </a:ln>
                <a:solidFill>
                  <a:schemeClr val="tx2"/>
                </a:solidFill>
                <a:effectLst/>
                <a:uLnTx/>
                <a:uFillTx/>
                <a:latin typeface="+mj-lt"/>
                <a:ea typeface="+mj-ea"/>
                <a:cs typeface="+mj-cs"/>
              </a:rPr>
              <a:t>月，八国联军侵占北京后，</a:t>
            </a:r>
            <a:r>
              <a:rPr kumimoji="0" lang="zh-CN" altLang="en-US" sz="2400" b="1" i="0" u="none" strike="noStrike" kern="1200" cap="none" spc="0" normalizeH="0" baseline="0" noProof="0" dirty="0">
                <a:ln>
                  <a:noFill/>
                </a:ln>
                <a:solidFill>
                  <a:srgbClr val="FF0000"/>
                </a:solidFill>
                <a:effectLst/>
                <a:uLnTx/>
                <a:uFillTx/>
                <a:latin typeface="+mj-lt"/>
                <a:ea typeface="+mj-ea"/>
                <a:cs typeface="+mj-cs"/>
              </a:rPr>
              <a:t>皇宫</a:t>
            </a:r>
            <a:r>
              <a:rPr kumimoji="0" lang="zh-CN" altLang="en-US" sz="2400" b="1" i="0" u="none" strike="noStrike" kern="1200" cap="none" spc="0" normalizeH="0" baseline="0" noProof="0" dirty="0">
                <a:ln>
                  <a:noFill/>
                </a:ln>
                <a:solidFill>
                  <a:schemeClr val="tx2"/>
                </a:solidFill>
                <a:effectLst/>
                <a:uLnTx/>
                <a:uFillTx/>
                <a:latin typeface="+mj-lt"/>
                <a:ea typeface="+mj-ea"/>
                <a:cs typeface="+mj-cs"/>
              </a:rPr>
              <a:t>以及</a:t>
            </a:r>
            <a:r>
              <a:rPr kumimoji="0" lang="zh-CN" altLang="en-US" sz="2400" b="1" i="0" u="none" strike="noStrike" kern="1200" cap="none" spc="0" normalizeH="0" baseline="0" noProof="0" dirty="0">
                <a:ln>
                  <a:noFill/>
                </a:ln>
                <a:solidFill>
                  <a:srgbClr val="FF0000"/>
                </a:solidFill>
                <a:effectLst/>
                <a:uLnTx/>
                <a:uFillTx/>
                <a:latin typeface="+mj-lt"/>
                <a:ea typeface="+mj-ea"/>
                <a:cs typeface="+mj-cs"/>
              </a:rPr>
              <a:t>北海</a:t>
            </a:r>
            <a:r>
              <a:rPr kumimoji="0" lang="zh-CN" altLang="en-US" sz="2400" b="1" i="0" u="none" strike="noStrike" kern="1200" cap="none" spc="0" normalizeH="0" baseline="0" noProof="0" dirty="0">
                <a:ln>
                  <a:noFill/>
                </a:ln>
                <a:solidFill>
                  <a:schemeClr val="tx2"/>
                </a:solidFill>
                <a:effectLst/>
                <a:uLnTx/>
                <a:uFillTx/>
                <a:latin typeface="+mj-lt"/>
                <a:ea typeface="+mj-ea"/>
                <a:cs typeface="+mj-cs"/>
              </a:rPr>
              <a:t>、</a:t>
            </a:r>
            <a:r>
              <a:rPr kumimoji="0" lang="zh-CN" altLang="en-US" sz="2400" b="1" i="0" u="none" strike="noStrike" kern="1200" cap="none" spc="0" normalizeH="0" baseline="0" noProof="0" dirty="0">
                <a:ln>
                  <a:noFill/>
                </a:ln>
                <a:solidFill>
                  <a:srgbClr val="FF0000"/>
                </a:solidFill>
                <a:effectLst/>
                <a:uLnTx/>
                <a:uFillTx/>
                <a:latin typeface="+mj-lt"/>
                <a:ea typeface="+mj-ea"/>
                <a:cs typeface="+mj-cs"/>
              </a:rPr>
              <a:t>中南海</a:t>
            </a:r>
            <a:r>
              <a:rPr kumimoji="0" lang="zh-CN" altLang="en-US" sz="2400" b="1" i="0" u="none" strike="noStrike" kern="1200" cap="none" spc="0" normalizeH="0" baseline="0" noProof="0" dirty="0">
                <a:ln>
                  <a:noFill/>
                </a:ln>
                <a:solidFill>
                  <a:schemeClr val="tx2"/>
                </a:solidFill>
                <a:effectLst/>
                <a:uLnTx/>
                <a:uFillTx/>
                <a:latin typeface="+mj-lt"/>
                <a:ea typeface="+mj-ea"/>
                <a:cs typeface="+mj-cs"/>
              </a:rPr>
              <a:t>、</a:t>
            </a:r>
            <a:r>
              <a:rPr kumimoji="0" lang="zh-CN" altLang="en-US" sz="2400" b="1" i="0" u="none" strike="noStrike" kern="1200" cap="none" spc="0" normalizeH="0" baseline="0" noProof="0" dirty="0">
                <a:ln>
                  <a:noFill/>
                </a:ln>
                <a:solidFill>
                  <a:srgbClr val="FF0000"/>
                </a:solidFill>
                <a:effectLst/>
                <a:uLnTx/>
                <a:uFillTx/>
                <a:latin typeface="+mj-lt"/>
                <a:ea typeface="+mj-ea"/>
                <a:cs typeface="+mj-cs"/>
              </a:rPr>
              <a:t>颐和园</a:t>
            </a:r>
            <a:r>
              <a:rPr kumimoji="0" lang="zh-CN" altLang="en-US" sz="2400" b="1" i="0" u="none" strike="noStrike" kern="1200" cap="none" spc="0" normalizeH="0" baseline="0" noProof="0" dirty="0">
                <a:ln>
                  <a:noFill/>
                </a:ln>
                <a:solidFill>
                  <a:schemeClr val="tx2"/>
                </a:solidFill>
                <a:effectLst/>
                <a:uLnTx/>
                <a:uFillTx/>
                <a:latin typeface="+mj-lt"/>
                <a:ea typeface="+mj-ea"/>
                <a:cs typeface="+mj-cs"/>
              </a:rPr>
              <a:t>等禁苑里的无数金银财宝。</a:t>
            </a:r>
            <a:endParaRPr kumimoji="0" lang="zh-CN" altLang="en-US" sz="2400" b="1" i="0" u="none" strike="noStrike" kern="1200" cap="none" spc="0" normalizeH="0" baseline="0" noProof="0" dirty="0">
              <a:ln>
                <a:noFill/>
              </a:ln>
              <a:solidFill>
                <a:schemeClr val="tx2"/>
              </a:solidFill>
              <a:effectLst/>
              <a:uLnTx/>
              <a:uFillTx/>
              <a:latin typeface="+mj-lt"/>
              <a:ea typeface="+mj-ea"/>
              <a:cs typeface="+mj-cs"/>
            </a:endParaRPr>
          </a:p>
        </p:txBody>
      </p:sp>
      <p:pic>
        <p:nvPicPr>
          <p:cNvPr id="130050" name="Picture 2" descr="https://timgsa.baidu.com/timg?image&amp;quality=80&amp;size=b9999_10000&amp;sec=1538928639379&amp;di=f78b32dc5c4ab33cc742fe3e76447178&amp;imgtype=0&amp;src=http%3A%2F%2Fchinadmd.zyexhibition.com%2Fupload%2F26_do1v72xr75r825brjoa7b17d.jpg"/>
          <p:cNvPicPr>
            <a:picLocks noChangeAspect="1" noChangeArrowheads="1"/>
          </p:cNvPicPr>
          <p:nvPr/>
        </p:nvPicPr>
        <p:blipFill>
          <a:blip r:embed="rId2" cstate="print"/>
          <a:srcRect/>
          <a:stretch>
            <a:fillRect/>
          </a:stretch>
        </p:blipFill>
        <p:spPr bwMode="auto">
          <a:xfrm>
            <a:off x="4499992" y="1142596"/>
            <a:ext cx="4246265" cy="3186478"/>
          </a:xfrm>
          <a:prstGeom prst="rect">
            <a:avLst/>
          </a:prstGeom>
          <a:noFill/>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74638"/>
            <a:ext cx="8363272" cy="922114"/>
          </a:xfrm>
        </p:spPr>
        <p:txBody>
          <a:bodyPr>
            <a:normAutofit/>
          </a:bodyPr>
          <a:lstStyle/>
          <a:p>
            <a:r>
              <a:rPr lang="zh-CN" altLang="en-US" b="1" dirty="0">
                <a:latin typeface="华文新魏" pitchFamily="2" charset="-122"/>
                <a:ea typeface="华文新魏" pitchFamily="2" charset="-122"/>
              </a:rPr>
              <a:t>（二）政治控制</a:t>
            </a:r>
            <a:endParaRPr lang="zh-CN" altLang="en-US" dirty="0"/>
          </a:p>
        </p:txBody>
      </p:sp>
      <p:sp>
        <p:nvSpPr>
          <p:cNvPr id="5" name="任意多边形 4"/>
          <p:cNvSpPr/>
          <p:nvPr/>
        </p:nvSpPr>
        <p:spPr bwMode="auto">
          <a:xfrm>
            <a:off x="5004048" y="3501008"/>
            <a:ext cx="1741662" cy="995279"/>
          </a:xfrm>
          <a:custGeom>
            <a:avLst/>
            <a:gdLst>
              <a:gd name="connsiteX0" fmla="*/ 0 w 1224647"/>
              <a:gd name="connsiteY0" fmla="*/ 612324 h 1224647"/>
              <a:gd name="connsiteX1" fmla="*/ 612324 w 1224647"/>
              <a:gd name="connsiteY1" fmla="*/ 0 h 1224647"/>
              <a:gd name="connsiteX2" fmla="*/ 1224648 w 1224647"/>
              <a:gd name="connsiteY2" fmla="*/ 612324 h 1224647"/>
              <a:gd name="connsiteX3" fmla="*/ 612324 w 1224647"/>
              <a:gd name="connsiteY3" fmla="*/ 1224648 h 1224647"/>
              <a:gd name="connsiteX4" fmla="*/ 0 w 1224647"/>
              <a:gd name="connsiteY4" fmla="*/ 612324 h 12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647" h="1224647">
                <a:moveTo>
                  <a:pt x="0" y="612324"/>
                </a:moveTo>
                <a:cubicBezTo>
                  <a:pt x="0" y="274147"/>
                  <a:pt x="274147" y="0"/>
                  <a:pt x="612324" y="0"/>
                </a:cubicBezTo>
                <a:cubicBezTo>
                  <a:pt x="950501" y="0"/>
                  <a:pt x="1224648" y="274147"/>
                  <a:pt x="1224648" y="612324"/>
                </a:cubicBezTo>
                <a:cubicBezTo>
                  <a:pt x="1224648" y="950501"/>
                  <a:pt x="950501" y="1224648"/>
                  <a:pt x="612324" y="1224648"/>
                </a:cubicBezTo>
                <a:cubicBezTo>
                  <a:pt x="274147" y="1224648"/>
                  <a:pt x="0" y="950501"/>
                  <a:pt x="0" y="612324"/>
                </a:cubicBezTo>
                <a:close/>
              </a:path>
            </a:pathLst>
          </a:custGeom>
          <a:solidFill>
            <a:srgbClr val="E1EBFF"/>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90775" tIns="190775" rIns="190775" bIns="190775" spcCol="1270" anchor="ctr"/>
          <a:lstStyle/>
          <a:p>
            <a:pPr algn="ctr" defTabSz="800100" eaLnBrk="0" hangingPunct="0">
              <a:spcAft>
                <a:spcPts val="0"/>
              </a:spcAft>
              <a:buFontTx/>
              <a:buNone/>
              <a:defRPr/>
            </a:pPr>
            <a:r>
              <a:rPr lang="zh-CN" altLang="en-US" sz="2800" b="1" dirty="0">
                <a:solidFill>
                  <a:srgbClr val="FF0000"/>
                </a:solidFill>
                <a:cs typeface="+mn-ea"/>
                <a:sym typeface="+mn-lt"/>
              </a:rPr>
              <a:t>政治</a:t>
            </a:r>
            <a:endParaRPr lang="en-US" altLang="zh-CN" sz="2800" b="1" dirty="0">
              <a:solidFill>
                <a:srgbClr val="FF0000"/>
              </a:solidFill>
              <a:cs typeface="+mn-ea"/>
              <a:sym typeface="+mn-lt"/>
            </a:endParaRPr>
          </a:p>
          <a:p>
            <a:pPr algn="ctr" defTabSz="800100" eaLnBrk="0" hangingPunct="0">
              <a:spcAft>
                <a:spcPts val="0"/>
              </a:spcAft>
              <a:buFontTx/>
              <a:buNone/>
              <a:defRPr/>
            </a:pPr>
            <a:r>
              <a:rPr lang="zh-CN" altLang="en-US" sz="2800" b="1" dirty="0">
                <a:solidFill>
                  <a:srgbClr val="FF0000"/>
                </a:solidFill>
                <a:cs typeface="+mn-ea"/>
                <a:sym typeface="+mn-lt"/>
              </a:rPr>
              <a:t>控制</a:t>
            </a:r>
            <a:endParaRPr lang="zh-CN" altLang="en-US" sz="2800" b="1" dirty="0">
              <a:solidFill>
                <a:srgbClr val="FF0000"/>
              </a:solidFill>
              <a:cs typeface="+mn-ea"/>
              <a:sym typeface="+mn-lt"/>
            </a:endParaRPr>
          </a:p>
        </p:txBody>
      </p:sp>
      <p:sp>
        <p:nvSpPr>
          <p:cNvPr id="6" name="任意多边形 5"/>
          <p:cNvSpPr/>
          <p:nvPr/>
        </p:nvSpPr>
        <p:spPr bwMode="auto">
          <a:xfrm rot="16200000">
            <a:off x="5759126" y="3338256"/>
            <a:ext cx="300389" cy="49571"/>
          </a:xfrm>
          <a:custGeom>
            <a:avLst/>
            <a:gdLst>
              <a:gd name="connsiteX0" fmla="*/ 0 w 369950"/>
              <a:gd name="connsiteY0" fmla="*/ 19402 h 38805"/>
              <a:gd name="connsiteX1" fmla="*/ 369950 w 369950"/>
              <a:gd name="connsiteY1" fmla="*/ 19402 h 38805"/>
            </a:gdLst>
            <a:ahLst/>
            <a:cxnLst>
              <a:cxn ang="0">
                <a:pos x="connsiteX0" y="connsiteY0"/>
              </a:cxn>
              <a:cxn ang="0">
                <a:pos x="connsiteX1" y="connsiteY1"/>
              </a:cxn>
            </a:cxnLst>
            <a:rect l="l" t="t" r="r" b="b"/>
            <a:pathLst>
              <a:path w="369950" h="38805">
                <a:moveTo>
                  <a:pt x="0" y="19402"/>
                </a:moveTo>
                <a:lnTo>
                  <a:pt x="369950" y="194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188426" tIns="10153" rIns="188427" bIns="10155" spcCol="1270" anchor="ctr"/>
          <a:lstStyle/>
          <a:p>
            <a:pPr algn="ctr" defTabSz="222250" eaLnBrk="0" hangingPunct="0">
              <a:lnSpc>
                <a:spcPct val="90000"/>
              </a:lnSpc>
              <a:spcAft>
                <a:spcPct val="35000"/>
              </a:spcAft>
              <a:buFontTx/>
              <a:buNone/>
              <a:defRPr/>
            </a:pPr>
            <a:endParaRPr lang="zh-CN" altLang="en-US" sz="500" dirty="0">
              <a:cs typeface="+mn-ea"/>
              <a:sym typeface="+mn-lt"/>
            </a:endParaRPr>
          </a:p>
        </p:txBody>
      </p:sp>
      <p:sp>
        <p:nvSpPr>
          <p:cNvPr id="7" name="任意多边形 6"/>
          <p:cNvSpPr/>
          <p:nvPr/>
        </p:nvSpPr>
        <p:spPr bwMode="auto">
          <a:xfrm>
            <a:off x="4644008" y="2348880"/>
            <a:ext cx="2664296" cy="864096"/>
          </a:xfrm>
          <a:custGeom>
            <a:avLst/>
            <a:gdLst>
              <a:gd name="connsiteX0" fmla="*/ 0 w 1224647"/>
              <a:gd name="connsiteY0" fmla="*/ 612324 h 1224647"/>
              <a:gd name="connsiteX1" fmla="*/ 612324 w 1224647"/>
              <a:gd name="connsiteY1" fmla="*/ 0 h 1224647"/>
              <a:gd name="connsiteX2" fmla="*/ 1224648 w 1224647"/>
              <a:gd name="connsiteY2" fmla="*/ 612324 h 1224647"/>
              <a:gd name="connsiteX3" fmla="*/ 612324 w 1224647"/>
              <a:gd name="connsiteY3" fmla="*/ 1224648 h 1224647"/>
              <a:gd name="connsiteX4" fmla="*/ 0 w 1224647"/>
              <a:gd name="connsiteY4" fmla="*/ 612324 h 12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647" h="1224647">
                <a:moveTo>
                  <a:pt x="0" y="612324"/>
                </a:moveTo>
                <a:cubicBezTo>
                  <a:pt x="0" y="274147"/>
                  <a:pt x="274147" y="0"/>
                  <a:pt x="612324" y="0"/>
                </a:cubicBezTo>
                <a:cubicBezTo>
                  <a:pt x="950501" y="0"/>
                  <a:pt x="1224648" y="274147"/>
                  <a:pt x="1224648" y="612324"/>
                </a:cubicBezTo>
                <a:cubicBezTo>
                  <a:pt x="1224648" y="950501"/>
                  <a:pt x="950501" y="1224648"/>
                  <a:pt x="612324" y="1224648"/>
                </a:cubicBezTo>
                <a:cubicBezTo>
                  <a:pt x="274147" y="1224648"/>
                  <a:pt x="0" y="950501"/>
                  <a:pt x="0" y="612324"/>
                </a:cubicBezTo>
                <a:close/>
              </a:path>
            </a:pathLst>
          </a:custGeom>
          <a:solidFill>
            <a:schemeClr val="accent4">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8000" tIns="144000" rIns="108000" bIns="144000" anchor="ctr"/>
          <a:lstStyle/>
          <a:p>
            <a:pPr algn="ctr" defTabSz="800100">
              <a:lnSpc>
                <a:spcPct val="90000"/>
              </a:lnSpc>
              <a:spcAft>
                <a:spcPct val="35000"/>
              </a:spcAft>
              <a:defRPr/>
            </a:pPr>
            <a:r>
              <a:rPr lang="zh-CN" altLang="en-US" sz="2400" b="1" dirty="0">
                <a:solidFill>
                  <a:schemeClr val="tx1"/>
                </a:solidFill>
                <a:cs typeface="+mn-ea"/>
                <a:sym typeface="+mn-lt"/>
              </a:rPr>
              <a:t>控制中国内政</a:t>
            </a:r>
            <a:endParaRPr lang="en-US" altLang="zh-CN" sz="2400" b="1" dirty="0">
              <a:solidFill>
                <a:schemeClr val="tx1"/>
              </a:solidFill>
              <a:cs typeface="+mn-ea"/>
              <a:sym typeface="+mn-lt"/>
            </a:endParaRPr>
          </a:p>
          <a:p>
            <a:pPr algn="ctr" defTabSz="800100">
              <a:lnSpc>
                <a:spcPct val="90000"/>
              </a:lnSpc>
              <a:spcAft>
                <a:spcPct val="35000"/>
              </a:spcAft>
              <a:defRPr/>
            </a:pPr>
            <a:r>
              <a:rPr lang="zh-CN" altLang="en-US" sz="2400" b="1" dirty="0">
                <a:solidFill>
                  <a:schemeClr val="tx1"/>
                </a:solidFill>
                <a:cs typeface="+mn-ea"/>
                <a:sym typeface="+mn-lt"/>
              </a:rPr>
              <a:t>外交</a:t>
            </a:r>
            <a:endParaRPr lang="zh-CN" altLang="en-US" sz="2400" b="1" dirty="0">
              <a:solidFill>
                <a:schemeClr val="tx1"/>
              </a:solidFill>
              <a:cs typeface="+mn-ea"/>
              <a:sym typeface="+mn-lt"/>
            </a:endParaRPr>
          </a:p>
        </p:txBody>
      </p:sp>
      <p:sp>
        <p:nvSpPr>
          <p:cNvPr id="8" name="任意多边形 7"/>
          <p:cNvSpPr/>
          <p:nvPr/>
        </p:nvSpPr>
        <p:spPr bwMode="auto">
          <a:xfrm rot="1800000">
            <a:off x="6579647" y="4373533"/>
            <a:ext cx="336733" cy="55920"/>
          </a:xfrm>
          <a:custGeom>
            <a:avLst/>
            <a:gdLst>
              <a:gd name="connsiteX0" fmla="*/ 0 w 369950"/>
              <a:gd name="connsiteY0" fmla="*/ 19402 h 38805"/>
              <a:gd name="connsiteX1" fmla="*/ 369950 w 369950"/>
              <a:gd name="connsiteY1" fmla="*/ 19402 h 38805"/>
            </a:gdLst>
            <a:ahLst/>
            <a:cxnLst>
              <a:cxn ang="0">
                <a:pos x="connsiteX0" y="connsiteY0"/>
              </a:cxn>
              <a:cxn ang="0">
                <a:pos x="connsiteX1" y="connsiteY1"/>
              </a:cxn>
            </a:cxnLst>
            <a:rect l="l" t="t" r="r" b="b"/>
            <a:pathLst>
              <a:path w="369950" h="38805">
                <a:moveTo>
                  <a:pt x="0" y="19402"/>
                </a:moveTo>
                <a:lnTo>
                  <a:pt x="369950" y="194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188426" tIns="10154" rIns="188426" bIns="10153" spcCol="1270" anchor="ctr"/>
          <a:lstStyle/>
          <a:p>
            <a:pPr algn="ctr" defTabSz="222250" eaLnBrk="0" hangingPunct="0">
              <a:lnSpc>
                <a:spcPct val="90000"/>
              </a:lnSpc>
              <a:spcAft>
                <a:spcPct val="35000"/>
              </a:spcAft>
              <a:buFontTx/>
              <a:buNone/>
              <a:defRPr/>
            </a:pPr>
            <a:endParaRPr lang="zh-CN" altLang="en-US" sz="500" dirty="0">
              <a:cs typeface="+mn-ea"/>
              <a:sym typeface="+mn-lt"/>
            </a:endParaRPr>
          </a:p>
        </p:txBody>
      </p:sp>
      <p:sp>
        <p:nvSpPr>
          <p:cNvPr id="9" name="任意多边形 8"/>
          <p:cNvSpPr/>
          <p:nvPr/>
        </p:nvSpPr>
        <p:spPr bwMode="auto">
          <a:xfrm>
            <a:off x="6767736" y="4149080"/>
            <a:ext cx="2376264" cy="993990"/>
          </a:xfrm>
          <a:custGeom>
            <a:avLst/>
            <a:gdLst>
              <a:gd name="connsiteX0" fmla="*/ 0 w 1224647"/>
              <a:gd name="connsiteY0" fmla="*/ 612324 h 1224647"/>
              <a:gd name="connsiteX1" fmla="*/ 612324 w 1224647"/>
              <a:gd name="connsiteY1" fmla="*/ 0 h 1224647"/>
              <a:gd name="connsiteX2" fmla="*/ 1224648 w 1224647"/>
              <a:gd name="connsiteY2" fmla="*/ 612324 h 1224647"/>
              <a:gd name="connsiteX3" fmla="*/ 612324 w 1224647"/>
              <a:gd name="connsiteY3" fmla="*/ 1224648 h 1224647"/>
              <a:gd name="connsiteX4" fmla="*/ 0 w 1224647"/>
              <a:gd name="connsiteY4" fmla="*/ 612324 h 12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647" h="1224647">
                <a:moveTo>
                  <a:pt x="0" y="612324"/>
                </a:moveTo>
                <a:cubicBezTo>
                  <a:pt x="0" y="274147"/>
                  <a:pt x="274147" y="0"/>
                  <a:pt x="612324" y="0"/>
                </a:cubicBezTo>
                <a:cubicBezTo>
                  <a:pt x="950501" y="0"/>
                  <a:pt x="1224648" y="274147"/>
                  <a:pt x="1224648" y="612324"/>
                </a:cubicBezTo>
                <a:cubicBezTo>
                  <a:pt x="1224648" y="950501"/>
                  <a:pt x="950501" y="1224648"/>
                  <a:pt x="612324" y="1224648"/>
                </a:cubicBezTo>
                <a:cubicBezTo>
                  <a:pt x="274147" y="1224648"/>
                  <a:pt x="0" y="950501"/>
                  <a:pt x="0" y="612324"/>
                </a:cubicBezTo>
                <a:close/>
              </a:path>
            </a:pathLst>
          </a:custGeom>
          <a:solidFill>
            <a:schemeClr val="accent4">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8000" tIns="144000" rIns="108000" bIns="144000" anchor="ctr"/>
          <a:lstStyle/>
          <a:p>
            <a:pPr algn="ctr" defTabSz="800100">
              <a:lnSpc>
                <a:spcPct val="90000"/>
              </a:lnSpc>
              <a:spcAft>
                <a:spcPct val="35000"/>
              </a:spcAft>
              <a:defRPr/>
            </a:pPr>
            <a:r>
              <a:rPr lang="zh-CN" altLang="en-US" sz="2400" b="1" dirty="0">
                <a:solidFill>
                  <a:schemeClr val="tx1"/>
                </a:solidFill>
                <a:cs typeface="+mn-ea"/>
                <a:sym typeface="+mn-lt"/>
              </a:rPr>
              <a:t>镇压中国人民</a:t>
            </a:r>
            <a:endParaRPr lang="en-US" altLang="zh-CN" sz="2400" b="1" dirty="0">
              <a:solidFill>
                <a:schemeClr val="tx1"/>
              </a:solidFill>
              <a:cs typeface="+mn-ea"/>
              <a:sym typeface="+mn-lt"/>
            </a:endParaRPr>
          </a:p>
          <a:p>
            <a:pPr algn="ctr" defTabSz="800100">
              <a:lnSpc>
                <a:spcPct val="90000"/>
              </a:lnSpc>
              <a:spcAft>
                <a:spcPct val="35000"/>
              </a:spcAft>
              <a:defRPr/>
            </a:pPr>
            <a:r>
              <a:rPr lang="zh-CN" altLang="en-US" sz="2400" b="1" dirty="0">
                <a:solidFill>
                  <a:schemeClr val="tx1"/>
                </a:solidFill>
                <a:cs typeface="+mn-ea"/>
                <a:sym typeface="+mn-lt"/>
              </a:rPr>
              <a:t>反抗</a:t>
            </a:r>
            <a:endParaRPr lang="zh-CN" altLang="en-US" sz="2400" b="1" dirty="0">
              <a:solidFill>
                <a:schemeClr val="tx1"/>
              </a:solidFill>
              <a:cs typeface="+mn-ea"/>
              <a:sym typeface="+mn-lt"/>
            </a:endParaRPr>
          </a:p>
        </p:txBody>
      </p:sp>
      <p:sp>
        <p:nvSpPr>
          <p:cNvPr id="10" name="任意多边形 9"/>
          <p:cNvSpPr/>
          <p:nvPr/>
        </p:nvSpPr>
        <p:spPr bwMode="auto">
          <a:xfrm rot="19800000" flipV="1">
            <a:off x="4845893" y="4385458"/>
            <a:ext cx="381696" cy="45719"/>
          </a:xfrm>
          <a:custGeom>
            <a:avLst/>
            <a:gdLst>
              <a:gd name="connsiteX0" fmla="*/ 0 w 369950"/>
              <a:gd name="connsiteY0" fmla="*/ 19402 h 38805"/>
              <a:gd name="connsiteX1" fmla="*/ 369950 w 369950"/>
              <a:gd name="connsiteY1" fmla="*/ 19402 h 38805"/>
            </a:gdLst>
            <a:ahLst/>
            <a:cxnLst>
              <a:cxn ang="0">
                <a:pos x="connsiteX0" y="connsiteY0"/>
              </a:cxn>
              <a:cxn ang="0">
                <a:pos x="connsiteX1" y="connsiteY1"/>
              </a:cxn>
            </a:cxnLst>
            <a:rect l="l" t="t" r="r" b="b"/>
            <a:pathLst>
              <a:path w="369950" h="38805">
                <a:moveTo>
                  <a:pt x="369950" y="19403"/>
                </a:moveTo>
                <a:lnTo>
                  <a:pt x="0" y="1940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188425" tIns="10154" rIns="188427" bIns="10154" spcCol="1270" anchor="ctr"/>
          <a:lstStyle/>
          <a:p>
            <a:pPr algn="ctr" defTabSz="222250" eaLnBrk="0" hangingPunct="0">
              <a:lnSpc>
                <a:spcPct val="90000"/>
              </a:lnSpc>
              <a:spcAft>
                <a:spcPct val="35000"/>
              </a:spcAft>
              <a:buFontTx/>
              <a:buNone/>
              <a:defRPr/>
            </a:pPr>
            <a:endParaRPr lang="zh-CN" altLang="en-US" sz="500" dirty="0">
              <a:cs typeface="+mn-ea"/>
              <a:sym typeface="+mn-lt"/>
            </a:endParaRPr>
          </a:p>
        </p:txBody>
      </p:sp>
      <p:sp>
        <p:nvSpPr>
          <p:cNvPr id="11" name="任意多边形 10"/>
          <p:cNvSpPr/>
          <p:nvPr/>
        </p:nvSpPr>
        <p:spPr bwMode="auto">
          <a:xfrm>
            <a:off x="2771800" y="4293096"/>
            <a:ext cx="2376264" cy="993990"/>
          </a:xfrm>
          <a:custGeom>
            <a:avLst/>
            <a:gdLst>
              <a:gd name="connsiteX0" fmla="*/ 0 w 1224647"/>
              <a:gd name="connsiteY0" fmla="*/ 612324 h 1224647"/>
              <a:gd name="connsiteX1" fmla="*/ 612324 w 1224647"/>
              <a:gd name="connsiteY1" fmla="*/ 0 h 1224647"/>
              <a:gd name="connsiteX2" fmla="*/ 1224648 w 1224647"/>
              <a:gd name="connsiteY2" fmla="*/ 612324 h 1224647"/>
              <a:gd name="connsiteX3" fmla="*/ 612324 w 1224647"/>
              <a:gd name="connsiteY3" fmla="*/ 1224648 h 1224647"/>
              <a:gd name="connsiteX4" fmla="*/ 0 w 1224647"/>
              <a:gd name="connsiteY4" fmla="*/ 612324 h 12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647" h="1224647">
                <a:moveTo>
                  <a:pt x="0" y="612324"/>
                </a:moveTo>
                <a:cubicBezTo>
                  <a:pt x="0" y="274147"/>
                  <a:pt x="274147" y="0"/>
                  <a:pt x="612324" y="0"/>
                </a:cubicBezTo>
                <a:cubicBezTo>
                  <a:pt x="950501" y="0"/>
                  <a:pt x="1224648" y="274147"/>
                  <a:pt x="1224648" y="612324"/>
                </a:cubicBezTo>
                <a:cubicBezTo>
                  <a:pt x="1224648" y="950501"/>
                  <a:pt x="950501" y="1224648"/>
                  <a:pt x="612324" y="1224648"/>
                </a:cubicBezTo>
                <a:cubicBezTo>
                  <a:pt x="274147" y="1224648"/>
                  <a:pt x="0" y="950501"/>
                  <a:pt x="0" y="612324"/>
                </a:cubicBezTo>
                <a:close/>
              </a:path>
            </a:pathLst>
          </a:custGeom>
          <a:solidFill>
            <a:schemeClr val="accent4">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8000" tIns="144000" rIns="108000" bIns="144000" anchor="ctr"/>
          <a:lstStyle/>
          <a:p>
            <a:pPr algn="ctr" defTabSz="800100">
              <a:lnSpc>
                <a:spcPct val="90000"/>
              </a:lnSpc>
              <a:spcAft>
                <a:spcPct val="35000"/>
              </a:spcAft>
              <a:defRPr/>
            </a:pPr>
            <a:r>
              <a:rPr lang="zh-CN" altLang="en-US" sz="2400" b="1" dirty="0">
                <a:solidFill>
                  <a:schemeClr val="tx1"/>
                </a:solidFill>
                <a:cs typeface="+mn-ea"/>
                <a:sym typeface="+mn-lt"/>
              </a:rPr>
              <a:t>扶植和收买</a:t>
            </a:r>
            <a:endParaRPr lang="en-US" altLang="zh-CN" sz="2400" b="1" dirty="0">
              <a:solidFill>
                <a:schemeClr val="tx1"/>
              </a:solidFill>
              <a:cs typeface="+mn-ea"/>
              <a:sym typeface="+mn-lt"/>
            </a:endParaRPr>
          </a:p>
          <a:p>
            <a:pPr algn="ctr" defTabSz="800100">
              <a:lnSpc>
                <a:spcPct val="90000"/>
              </a:lnSpc>
              <a:spcAft>
                <a:spcPct val="35000"/>
              </a:spcAft>
              <a:defRPr/>
            </a:pPr>
            <a:r>
              <a:rPr lang="zh-CN" altLang="en-US" sz="2400" b="1" dirty="0">
                <a:solidFill>
                  <a:schemeClr val="tx1"/>
                </a:solidFill>
                <a:cs typeface="+mn-ea"/>
                <a:sym typeface="+mn-lt"/>
              </a:rPr>
              <a:t>代理人</a:t>
            </a:r>
            <a:endParaRPr lang="zh-CN" altLang="en-US" sz="2400" b="1" dirty="0">
              <a:solidFill>
                <a:schemeClr val="tx1"/>
              </a:solidFill>
              <a:cs typeface="+mn-ea"/>
              <a:sym typeface="+mn-lt"/>
            </a:endParaRPr>
          </a:p>
        </p:txBody>
      </p:sp>
      <p:sp>
        <p:nvSpPr>
          <p:cNvPr id="13" name="内容占位符 2"/>
          <p:cNvSpPr txBox="1"/>
          <p:nvPr/>
        </p:nvSpPr>
        <p:spPr>
          <a:xfrm>
            <a:off x="323528" y="1700808"/>
            <a:ext cx="2520280" cy="4246984"/>
          </a:xfrm>
          <a:prstGeom prst="rect">
            <a:avLst/>
          </a:prstGeom>
        </p:spPr>
        <p:txBody>
          <a:bodyPr vert="horz">
            <a:normAutofit fontScale="925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rPr>
              <a:t>为了统治中国，资本－帝国主义在政治上采取的主要方式，是控制中国政府，镇压中国人民的反抗，操纵中国的内政、外交，把中国的当权者变成自己的代理人和驯服工具。 </a:t>
            </a:r>
            <a:endPar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defRPr/>
            </a:pPr>
            <a:endParaRPr kumimoji="0" lang="zh-CN" altLang="en-US" sz="2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908720"/>
            <a:ext cx="1872208" cy="4572000"/>
          </a:xfrm>
        </p:spPr>
        <p:txBody>
          <a:bodyPr/>
          <a:lstStyle/>
          <a:p>
            <a:r>
              <a:rPr lang="zh-CN" altLang="en-US" b="1" dirty="0"/>
              <a:t>鸦片战争期间，外国侵略者还只是通过中国内部的妥协派大臣对清政府施加压力和影响。</a:t>
            </a:r>
            <a:endParaRPr lang="zh-CN" altLang="en-US" b="1" dirty="0"/>
          </a:p>
        </p:txBody>
      </p:sp>
      <p:grpSp>
        <p:nvGrpSpPr>
          <p:cNvPr id="6" name="组合 5"/>
          <p:cNvGrpSpPr/>
          <p:nvPr/>
        </p:nvGrpSpPr>
        <p:grpSpPr>
          <a:xfrm>
            <a:off x="2771800" y="3861048"/>
            <a:ext cx="3240360" cy="2592288"/>
            <a:chOff x="2123728" y="3501008"/>
            <a:chExt cx="2913277" cy="2221215"/>
          </a:xfrm>
        </p:grpSpPr>
        <p:pic>
          <p:nvPicPr>
            <p:cNvPr id="265218" name="Picture 2" descr="https://gss3.bdstatic.com/7Po3dSag_xI4khGkpoWK1HF6hhy/baike/c0%3Dbaike80%2C5%2C5%2C80%2C26/sign=6d34b5957b8da9775a228e79d138937c/b3b7d0a20cf431adec4b359f4336acaf2fdd98fe.jpg"/>
            <p:cNvPicPr>
              <a:picLocks noChangeAspect="1" noChangeArrowheads="1"/>
            </p:cNvPicPr>
            <p:nvPr/>
          </p:nvPicPr>
          <p:blipFill>
            <a:blip r:embed="rId1" cstate="print"/>
            <a:srcRect/>
            <a:stretch>
              <a:fillRect/>
            </a:stretch>
          </p:blipFill>
          <p:spPr bwMode="auto">
            <a:xfrm>
              <a:off x="2123728" y="3501008"/>
              <a:ext cx="2913277" cy="1924844"/>
            </a:xfrm>
            <a:prstGeom prst="rect">
              <a:avLst/>
            </a:prstGeom>
            <a:noFill/>
          </p:spPr>
        </p:pic>
        <p:sp>
          <p:nvSpPr>
            <p:cNvPr id="5" name="矩形 4"/>
            <p:cNvSpPr/>
            <p:nvPr/>
          </p:nvSpPr>
          <p:spPr>
            <a:xfrm>
              <a:off x="2411760" y="5445224"/>
              <a:ext cx="2316660" cy="276999"/>
            </a:xfrm>
            <a:prstGeom prst="rect">
              <a:avLst/>
            </a:prstGeom>
          </p:spPr>
          <p:txBody>
            <a:bodyPr wrap="none">
              <a:spAutoFit/>
            </a:bodyPr>
            <a:lstStyle/>
            <a:p>
              <a:r>
                <a:rPr lang="zh-CN" altLang="en-US" sz="1200" b="1" dirty="0"/>
                <a:t>爱新觉罗</a:t>
              </a:r>
              <a:r>
                <a:rPr lang="en-US" altLang="zh-CN" sz="1200" b="1" dirty="0"/>
                <a:t>·</a:t>
              </a:r>
              <a:r>
                <a:rPr lang="zh-CN" altLang="en-US" sz="1200" b="1" dirty="0"/>
                <a:t>耆英（</a:t>
              </a:r>
              <a:r>
                <a:rPr lang="en-US" altLang="zh-CN" sz="1200" b="1" dirty="0"/>
                <a:t>1787--1858</a:t>
              </a:r>
              <a:r>
                <a:rPr lang="zh-CN" altLang="en-US" sz="1200" b="1" dirty="0"/>
                <a:t>）</a:t>
              </a:r>
              <a:endParaRPr lang="zh-CN" altLang="en-US" sz="1200" b="1" dirty="0"/>
            </a:p>
          </p:txBody>
        </p:sp>
      </p:grpSp>
      <p:grpSp>
        <p:nvGrpSpPr>
          <p:cNvPr id="9" name="组合 8"/>
          <p:cNvGrpSpPr/>
          <p:nvPr/>
        </p:nvGrpSpPr>
        <p:grpSpPr>
          <a:xfrm>
            <a:off x="3059832" y="332656"/>
            <a:ext cx="2376264" cy="3312368"/>
            <a:chOff x="2699792" y="332656"/>
            <a:chExt cx="2376264" cy="3013303"/>
          </a:xfrm>
        </p:grpSpPr>
        <p:sp>
          <p:nvSpPr>
            <p:cNvPr id="7" name="矩形 6"/>
            <p:cNvSpPr/>
            <p:nvPr/>
          </p:nvSpPr>
          <p:spPr>
            <a:xfrm>
              <a:off x="2699792" y="3068960"/>
              <a:ext cx="2376264" cy="276999"/>
            </a:xfrm>
            <a:prstGeom prst="rect">
              <a:avLst/>
            </a:prstGeom>
          </p:spPr>
          <p:txBody>
            <a:bodyPr wrap="square">
              <a:spAutoFit/>
            </a:bodyPr>
            <a:lstStyle/>
            <a:p>
              <a:r>
                <a:rPr lang="zh-CN" altLang="en-US" sz="1200" b="1" dirty="0"/>
                <a:t>博尔济吉特</a:t>
              </a:r>
              <a:r>
                <a:rPr lang="en-US" altLang="zh-CN" sz="1200" b="1" dirty="0"/>
                <a:t>·</a:t>
              </a:r>
              <a:r>
                <a:rPr lang="zh-CN" altLang="en-US" sz="1200" b="1" dirty="0"/>
                <a:t>琦善（</a:t>
              </a:r>
              <a:r>
                <a:rPr lang="en-US" altLang="zh-CN" sz="1200" b="1" dirty="0"/>
                <a:t>1786--1854</a:t>
              </a:r>
              <a:r>
                <a:rPr lang="zh-CN" altLang="en-US" sz="1200" b="1" dirty="0"/>
                <a:t>）</a:t>
              </a:r>
              <a:endParaRPr lang="zh-CN" altLang="en-US" sz="1200" b="1" dirty="0"/>
            </a:p>
          </p:txBody>
        </p:sp>
        <p:pic>
          <p:nvPicPr>
            <p:cNvPr id="265220" name="Picture 4" descr="https://gss3.bdstatic.com/-Po3dSag_xI4khGkpoWK1HF6hhy/baike/s%3D220/sign=63e2738a69380cd7e21ea5ef9145ad14/f11f3a292df5e0fe4ab9053b506034a85edf7263.jpg">
              <a:hlinkClick r:id="rId2"/>
            </p:cNvPr>
            <p:cNvPicPr>
              <a:picLocks noChangeAspect="1" noChangeArrowheads="1"/>
            </p:cNvPicPr>
            <p:nvPr/>
          </p:nvPicPr>
          <p:blipFill>
            <a:blip r:embed="rId3" cstate="print"/>
            <a:srcRect/>
            <a:stretch>
              <a:fillRect/>
            </a:stretch>
          </p:blipFill>
          <p:spPr bwMode="auto">
            <a:xfrm>
              <a:off x="2771800" y="332656"/>
              <a:ext cx="2304256" cy="2753403"/>
            </a:xfrm>
            <a:prstGeom prst="rect">
              <a:avLst/>
            </a:prstGeom>
            <a:noFill/>
          </p:spPr>
        </p:pic>
      </p:grpSp>
      <p:grpSp>
        <p:nvGrpSpPr>
          <p:cNvPr id="12" name="组合 11"/>
          <p:cNvGrpSpPr/>
          <p:nvPr/>
        </p:nvGrpSpPr>
        <p:grpSpPr>
          <a:xfrm>
            <a:off x="6228184" y="1340768"/>
            <a:ext cx="2592288" cy="3596469"/>
            <a:chOff x="6012160" y="692697"/>
            <a:chExt cx="2592288" cy="3596469"/>
          </a:xfrm>
        </p:grpSpPr>
        <p:sp>
          <p:nvSpPr>
            <p:cNvPr id="10" name="矩形 9"/>
            <p:cNvSpPr/>
            <p:nvPr/>
          </p:nvSpPr>
          <p:spPr>
            <a:xfrm>
              <a:off x="6084168" y="4005064"/>
              <a:ext cx="2448272" cy="284102"/>
            </a:xfrm>
            <a:prstGeom prst="rect">
              <a:avLst/>
            </a:prstGeom>
          </p:spPr>
          <p:txBody>
            <a:bodyPr wrap="square">
              <a:spAutoFit/>
            </a:bodyPr>
            <a:lstStyle/>
            <a:p>
              <a:r>
                <a:rPr lang="zh-CN" altLang="en-US" sz="1200" b="1" dirty="0"/>
                <a:t>爱新觉罗</a:t>
              </a:r>
              <a:r>
                <a:rPr lang="en-US" altLang="zh-CN" sz="1200" b="1" dirty="0"/>
                <a:t>·</a:t>
              </a:r>
              <a:r>
                <a:rPr lang="zh-CN" altLang="en-US" sz="1200" b="1" dirty="0"/>
                <a:t>伊里布（</a:t>
              </a:r>
              <a:r>
                <a:rPr lang="en-US" altLang="zh-CN" sz="1200" b="1" dirty="0"/>
                <a:t>1772--1843</a:t>
              </a:r>
              <a:r>
                <a:rPr lang="zh-CN" altLang="en-US" sz="1200" b="1" dirty="0"/>
                <a:t>）</a:t>
              </a:r>
              <a:endParaRPr lang="zh-CN" altLang="en-US" sz="1200" b="1" dirty="0"/>
            </a:p>
          </p:txBody>
        </p:sp>
        <p:pic>
          <p:nvPicPr>
            <p:cNvPr id="265222" name="Picture 6" descr="爱新觉罗·伊里布：从反抗英国到忽悠皇帝">
              <a:hlinkClick r:id="rId4"/>
            </p:cNvPr>
            <p:cNvPicPr>
              <a:picLocks noChangeAspect="1" noChangeArrowheads="1"/>
            </p:cNvPicPr>
            <p:nvPr/>
          </p:nvPicPr>
          <p:blipFill>
            <a:blip r:embed="rId5" cstate="print"/>
            <a:srcRect/>
            <a:stretch>
              <a:fillRect/>
            </a:stretch>
          </p:blipFill>
          <p:spPr bwMode="auto">
            <a:xfrm>
              <a:off x="6012160" y="692697"/>
              <a:ext cx="2592288" cy="3240360"/>
            </a:xfrm>
            <a:prstGeom prst="rect">
              <a:avLst/>
            </a:prstGeom>
            <a:noFill/>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74638"/>
            <a:ext cx="8363272" cy="1143000"/>
          </a:xfrm>
        </p:spPr>
        <p:txBody>
          <a:bodyPr>
            <a:normAutofit/>
          </a:bodyPr>
          <a:lstStyle/>
          <a:p>
            <a:r>
              <a:rPr lang="zh-CN" altLang="en-US" sz="4800" b="1" dirty="0"/>
              <a:t>案例：“侵略有功，殖民有利”</a:t>
            </a:r>
            <a:endParaRPr lang="zh-CN" altLang="en-US" sz="4800" b="1" dirty="0"/>
          </a:p>
        </p:txBody>
      </p:sp>
      <p:sp>
        <p:nvSpPr>
          <p:cNvPr id="3" name="内容占位符 2"/>
          <p:cNvSpPr>
            <a:spLocks noGrp="1"/>
          </p:cNvSpPr>
          <p:nvPr>
            <p:ph sz="quarter" idx="1"/>
          </p:nvPr>
        </p:nvSpPr>
        <p:spPr>
          <a:xfrm>
            <a:off x="251520" y="1916832"/>
            <a:ext cx="8640960" cy="4102968"/>
          </a:xfrm>
        </p:spPr>
        <p:txBody>
          <a:bodyPr>
            <a:noAutofit/>
          </a:bodyPr>
          <a:lstStyle/>
          <a:p>
            <a:pPr algn="just">
              <a:lnSpc>
                <a:spcPct val="120000"/>
              </a:lnSpc>
              <a:spcBef>
                <a:spcPts val="1200"/>
              </a:spcBef>
              <a:buClr>
                <a:srgbClr val="CC0000"/>
              </a:buClr>
              <a:defRPr/>
            </a:pPr>
            <a:r>
              <a:rPr lang="zh-CN" altLang="en-US" sz="2000" b="1" dirty="0">
                <a:ea typeface="华文新魏" pitchFamily="2" charset="-122"/>
                <a:sym typeface="+mn-lt"/>
              </a:rPr>
              <a:t>“从历史发展的角度看，西方近代对落后民族的殖民是一种进步，殖民化在世界范围内推动了现代化的进程。殖民化打开了一个个封闭的地域，开拓了一个个商品市场和文化市场，使整个世界，特别是东西方不再相互隔绝，而是相互开放。更重要的是，殖民化把原来只属于西方人的人权、平等、自由、民主、竞争带给了世界，形成了国际性的自由竞争。没有殖民化就没有世界化、国际化。的确，殖民化是不平等，人类为此付出过巨大的代价。但是没有这种不平等，那些落后愚昧的，处在封闭的专制统治下的民族就不会有内部的民主、科学的要求；不为殖民化付出代价，就要为专制主义付出更大的代价。”</a:t>
            </a:r>
            <a:endParaRPr lang="zh-CN" altLang="en-US" sz="2000" b="1" dirty="0">
              <a:ea typeface="华文新魏" pitchFamily="2" charset="-122"/>
              <a:sym typeface="+mn-lt"/>
            </a:endParaRPr>
          </a:p>
          <a:p>
            <a:pPr algn="r">
              <a:lnSpc>
                <a:spcPct val="120000"/>
              </a:lnSpc>
              <a:spcBef>
                <a:spcPts val="1200"/>
              </a:spcBef>
              <a:buClr>
                <a:srgbClr val="CC0000"/>
              </a:buClr>
              <a:defRPr/>
            </a:pPr>
            <a:r>
              <a:rPr lang="en-US" altLang="zh-CN" sz="2000" b="1" dirty="0">
                <a:ea typeface="华文新魏" pitchFamily="2" charset="-122"/>
                <a:sym typeface="+mn-lt"/>
              </a:rPr>
              <a:t>----《</a:t>
            </a:r>
            <a:r>
              <a:rPr lang="zh-CN" altLang="en-US" sz="2000" b="1" dirty="0">
                <a:ea typeface="华文新魏" pitchFamily="2" charset="-122"/>
                <a:sym typeface="+mn-lt"/>
              </a:rPr>
              <a:t>启蒙的悲剧</a:t>
            </a:r>
            <a:r>
              <a:rPr lang="en-US" altLang="zh-CN" sz="2000" b="1" dirty="0">
                <a:ea typeface="华文新魏" pitchFamily="2" charset="-122"/>
                <a:sym typeface="+mn-lt"/>
              </a:rPr>
              <a:t>----“</a:t>
            </a:r>
            <a:r>
              <a:rPr lang="zh-CN" altLang="en-US" sz="2000" b="1" dirty="0">
                <a:ea typeface="华文新魏" pitchFamily="2" charset="-122"/>
                <a:sym typeface="+mn-lt"/>
              </a:rPr>
              <a:t>五四”运动批判</a:t>
            </a:r>
            <a:r>
              <a:rPr lang="en-US" altLang="zh-CN" sz="2000" b="1" dirty="0">
                <a:ea typeface="华文新魏" pitchFamily="2" charset="-122"/>
                <a:sym typeface="+mn-lt"/>
              </a:rPr>
              <a:t>》</a:t>
            </a:r>
            <a:r>
              <a:rPr lang="zh-CN" altLang="en-US" sz="2000" b="1" dirty="0">
                <a:ea typeface="华文新魏" pitchFamily="2" charset="-122"/>
                <a:sym typeface="+mn-lt"/>
              </a:rPr>
              <a:t>，</a:t>
            </a:r>
            <a:r>
              <a:rPr lang="en-US" altLang="zh-CN" sz="2000" b="1" dirty="0">
                <a:ea typeface="华文新魏" pitchFamily="2" charset="-122"/>
                <a:sym typeface="+mn-lt"/>
              </a:rPr>
              <a:t>《</a:t>
            </a:r>
            <a:r>
              <a:rPr lang="zh-CN" altLang="en-US" sz="2000" b="1" dirty="0">
                <a:ea typeface="华文新魏" pitchFamily="2" charset="-122"/>
                <a:sym typeface="+mn-lt"/>
              </a:rPr>
              <a:t>华人世界</a:t>
            </a:r>
            <a:r>
              <a:rPr lang="en-US" altLang="zh-CN" sz="2000" b="1" dirty="0">
                <a:ea typeface="华文新魏" pitchFamily="2" charset="-122"/>
                <a:sym typeface="+mn-lt"/>
              </a:rPr>
              <a:t>》1989</a:t>
            </a:r>
            <a:r>
              <a:rPr lang="zh-CN" altLang="en-US" sz="2000" b="1" dirty="0">
                <a:ea typeface="华文新魏" pitchFamily="2" charset="-122"/>
                <a:sym typeface="+mn-lt"/>
              </a:rPr>
              <a:t>年第</a:t>
            </a:r>
            <a:r>
              <a:rPr lang="en-US" altLang="zh-CN" sz="2000" b="1" dirty="0">
                <a:ea typeface="华文新魏" pitchFamily="2" charset="-122"/>
                <a:sym typeface="+mn-lt"/>
              </a:rPr>
              <a:t>3</a:t>
            </a:r>
            <a:r>
              <a:rPr lang="zh-CN" altLang="en-US" sz="2000" b="1" dirty="0">
                <a:ea typeface="华文新魏" pitchFamily="2" charset="-122"/>
                <a:sym typeface="+mn-lt"/>
              </a:rPr>
              <a:t>期</a:t>
            </a:r>
            <a:endParaRPr lang="zh-CN" altLang="en-US" sz="2000" b="1" dirty="0">
              <a:ea typeface="华文新魏" pitchFamily="2" charset="-122"/>
              <a:sym typeface="+mn-lt"/>
            </a:endParaRPr>
          </a:p>
        </p:txBody>
      </p:sp>
      <p:sp>
        <p:nvSpPr>
          <p:cNvPr id="4" name="WordArt 4"/>
          <p:cNvSpPr>
            <a:spLocks noChangeArrowheads="1" noChangeShapeType="1"/>
          </p:cNvSpPr>
          <p:nvPr/>
        </p:nvSpPr>
        <p:spPr bwMode="auto">
          <a:xfrm rot="-366689">
            <a:off x="4896991" y="91337"/>
            <a:ext cx="1757918" cy="788143"/>
          </a:xfrm>
          <a:prstGeom prst="rect">
            <a:avLst/>
          </a:prstGeom>
        </p:spPr>
        <p:txBody>
          <a:bodyPr wrap="none" fromWordArt="1">
            <a:prstTxWarp prst="textPlain">
              <a:avLst>
                <a:gd name="adj" fmla="val 31306"/>
              </a:avLst>
            </a:prstTxWarp>
          </a:bodyPr>
          <a:lstStyle/>
          <a:p>
            <a:pPr algn="ctr"/>
            <a:r>
              <a:rPr lang="en-US" altLang="zh-CN" sz="3600" kern="10" dirty="0">
                <a:ln w="9525">
                  <a:noFill/>
                  <a:round/>
                </a:ln>
                <a:solidFill>
                  <a:srgbClr val="FF0000"/>
                </a:solidFill>
                <a:effectLst>
                  <a:outerShdw dist="35921" dir="2700000" algn="ctr" rotWithShape="0">
                    <a:srgbClr val="C0C0C0">
                      <a:alpha val="75000"/>
                    </a:srgbClr>
                  </a:outerShdw>
                </a:effectLst>
                <a:latin typeface="宋体" panose="02010600030101010101" pitchFamily="2" charset="-122"/>
                <a:ea typeface="宋体" panose="02010600030101010101" pitchFamily="2" charset="-122"/>
              </a:rPr>
              <a:t>?</a:t>
            </a:r>
            <a:endParaRPr lang="zh-CN" altLang="en-US" sz="3600" kern="10" dirty="0">
              <a:ln w="9525">
                <a:noFill/>
                <a:round/>
              </a:ln>
              <a:solidFill>
                <a:srgbClr val="FF0000"/>
              </a:solidFill>
              <a:effectLst>
                <a:outerShdw dist="35921" dir="2700000" algn="ctr" rotWithShape="0">
                  <a:srgbClr val="C0C0C0">
                    <a:alpha val="75000"/>
                  </a:srgbClr>
                </a:outerShdw>
              </a:effectLst>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1" nodeType="clickEffect">
                                  <p:stCondLst>
                                    <p:cond delay="0"/>
                                  </p:stCondLst>
                                  <p:childTnLst>
                                    <p:animRot by="21600000">
                                      <p:cBhvr>
                                        <p:cTn id="12"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476672"/>
            <a:ext cx="2433464" cy="5652120"/>
          </a:xfrm>
        </p:spPr>
        <p:txBody>
          <a:bodyPr>
            <a:normAutofit lnSpcReduction="10000"/>
          </a:bodyPr>
          <a:lstStyle/>
          <a:p>
            <a:r>
              <a:rPr lang="zh-CN" altLang="en-US" b="1" dirty="0">
                <a:latin typeface="+mn-ea"/>
              </a:rPr>
              <a:t>第二次鸦片战争期间，英法联军通过又打又拉的手法，在强迫清政府签订</a:t>
            </a:r>
            <a:r>
              <a:rPr lang="en-US" altLang="zh-CN" b="1" dirty="0">
                <a:latin typeface="+mn-ea"/>
              </a:rPr>
              <a:t>《</a:t>
            </a:r>
            <a:r>
              <a:rPr lang="zh-CN" altLang="en-US" b="1" dirty="0">
                <a:latin typeface="+mn-ea"/>
              </a:rPr>
              <a:t>天津条约</a:t>
            </a:r>
            <a:r>
              <a:rPr lang="en-US" altLang="zh-CN" b="1" dirty="0">
                <a:latin typeface="+mn-ea"/>
              </a:rPr>
              <a:t>》《</a:t>
            </a:r>
            <a:r>
              <a:rPr lang="zh-CN" altLang="en-US" b="1" dirty="0">
                <a:latin typeface="+mn-ea"/>
              </a:rPr>
              <a:t>北京条约</a:t>
            </a:r>
            <a:r>
              <a:rPr lang="en-US" altLang="zh-CN" b="1" dirty="0">
                <a:latin typeface="+mn-ea"/>
              </a:rPr>
              <a:t>》</a:t>
            </a:r>
            <a:r>
              <a:rPr lang="zh-CN" altLang="en-US" b="1" dirty="0">
                <a:latin typeface="+mn-ea"/>
              </a:rPr>
              <a:t>的同时，表示愿意帮助清政府镇压太平天国，终于使清政府基本屈服。</a:t>
            </a:r>
            <a:endParaRPr lang="zh-CN" altLang="en-US" b="1" dirty="0">
              <a:latin typeface="+mn-ea"/>
            </a:endParaRPr>
          </a:p>
        </p:txBody>
      </p:sp>
      <p:pic>
        <p:nvPicPr>
          <p:cNvPr id="264196" name="Picture 4" descr="https://ss1.bdstatic.com/70cFvXSh_Q1YnxGkpoWK1HF6hhy/it/u=2493007698,1084839745&amp;fm=26&amp;gp=0.jpg"/>
          <p:cNvPicPr>
            <a:picLocks noChangeAspect="1" noChangeArrowheads="1"/>
          </p:cNvPicPr>
          <p:nvPr/>
        </p:nvPicPr>
        <p:blipFill>
          <a:blip r:embed="rId1" cstate="print"/>
          <a:srcRect/>
          <a:stretch>
            <a:fillRect/>
          </a:stretch>
        </p:blipFill>
        <p:spPr bwMode="auto">
          <a:xfrm>
            <a:off x="2843808" y="908720"/>
            <a:ext cx="6048672" cy="4627240"/>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0" name="Rectangle 10"/>
          <p:cNvSpPr>
            <a:spLocks noGrp="1" noChangeArrowheads="1"/>
          </p:cNvSpPr>
          <p:nvPr>
            <p:ph type="title"/>
          </p:nvPr>
        </p:nvSpPr>
        <p:spPr>
          <a:xfrm>
            <a:off x="467544" y="332656"/>
            <a:ext cx="7848872" cy="731838"/>
          </a:xfrm>
          <a:noFill/>
        </p:spPr>
        <p:txBody>
          <a:bodyPr>
            <a:noAutofit/>
          </a:bodyPr>
          <a:lstStyle/>
          <a:p>
            <a:pPr eaLnBrk="1" hangingPunct="1"/>
            <a:r>
              <a:rPr lang="en-US" altLang="zh-CN" b="1" dirty="0"/>
              <a:t>1</a:t>
            </a:r>
            <a:r>
              <a:rPr lang="zh-CN" altLang="en-US" b="1" dirty="0"/>
              <a:t>、控制中国的内政外交</a:t>
            </a:r>
            <a:endParaRPr lang="zh-CN" altLang="en-US" b="1" dirty="0"/>
          </a:p>
        </p:txBody>
      </p:sp>
      <p:sp>
        <p:nvSpPr>
          <p:cNvPr id="54274" name="Rectangle 2"/>
          <p:cNvSpPr>
            <a:spLocks noGrp="1" noChangeArrowheads="1"/>
          </p:cNvSpPr>
          <p:nvPr>
            <p:ph sz="quarter" idx="1"/>
          </p:nvPr>
        </p:nvSpPr>
        <p:spPr>
          <a:xfrm>
            <a:off x="251520" y="1916832"/>
            <a:ext cx="6054080" cy="609600"/>
          </a:xfrm>
        </p:spPr>
        <p:txBody>
          <a:bodyPr/>
          <a:lstStyle/>
          <a:p>
            <a:pPr eaLnBrk="1" hangingPunct="1">
              <a:lnSpc>
                <a:spcPct val="90000"/>
              </a:lnSpc>
              <a:buFont typeface="Wingdings" panose="05000000000000000000" pitchFamily="2" charset="2"/>
              <a:buNone/>
            </a:pPr>
            <a:r>
              <a:rPr lang="zh-CN" altLang="en-US" sz="3600" b="1" dirty="0">
                <a:latin typeface="华文新魏" pitchFamily="2" charset="-122"/>
                <a:ea typeface="华文新魏" pitchFamily="2" charset="-122"/>
              </a:rPr>
              <a:t>（</a:t>
            </a:r>
            <a:r>
              <a:rPr lang="en-US" altLang="zh-CN" sz="3600" b="1" dirty="0">
                <a:latin typeface="华文新魏" pitchFamily="2" charset="-122"/>
                <a:ea typeface="华文新魏" pitchFamily="2" charset="-122"/>
              </a:rPr>
              <a:t>1</a:t>
            </a:r>
            <a:r>
              <a:rPr lang="zh-CN" altLang="en-US" sz="3600" b="1" dirty="0">
                <a:latin typeface="华文新魏" pitchFamily="2" charset="-122"/>
                <a:ea typeface="华文新魏" pitchFamily="2" charset="-122"/>
              </a:rPr>
              <a:t>）外国公使常驻北京</a:t>
            </a:r>
            <a:endParaRPr lang="zh-CN" altLang="en-US" sz="3600" dirty="0">
              <a:latin typeface="华文新魏" pitchFamily="2" charset="-122"/>
              <a:ea typeface="华文新魏" pitchFamily="2" charset="-122"/>
            </a:endParaRPr>
          </a:p>
        </p:txBody>
      </p:sp>
      <p:sp>
        <p:nvSpPr>
          <p:cNvPr id="54276" name="Rectangle 4"/>
          <p:cNvSpPr>
            <a:spLocks noChangeArrowheads="1"/>
          </p:cNvSpPr>
          <p:nvPr/>
        </p:nvSpPr>
        <p:spPr bwMode="auto">
          <a:xfrm>
            <a:off x="611560" y="5517232"/>
            <a:ext cx="2328863" cy="376238"/>
          </a:xfrm>
          <a:prstGeom prst="rect">
            <a:avLst/>
          </a:prstGeom>
          <a:noFill/>
          <a:ln w="9525">
            <a:solidFill>
              <a:srgbClr val="993366"/>
            </a:solidFill>
            <a:miter lim="800000"/>
          </a:ln>
        </p:spPr>
        <p:txBody>
          <a:bodyPr wrap="none" anchor="ctr">
            <a:spAutoFit/>
          </a:bodyPr>
          <a:lstStyle/>
          <a:p>
            <a:r>
              <a:rPr lang="zh-CN" altLang="en-US" b="1" dirty="0">
                <a:latin typeface="华文新魏" pitchFamily="2" charset="-122"/>
                <a:ea typeface="华文新魏" pitchFamily="2" charset="-122"/>
              </a:rPr>
              <a:t>前美国驻清公使田贝 </a:t>
            </a:r>
            <a:endParaRPr lang="zh-CN" altLang="en-US" b="1" dirty="0">
              <a:latin typeface="华文新魏" pitchFamily="2" charset="-122"/>
              <a:ea typeface="华文新魏" pitchFamily="2" charset="-122"/>
            </a:endParaRPr>
          </a:p>
        </p:txBody>
      </p:sp>
      <p:sp>
        <p:nvSpPr>
          <p:cNvPr id="54285" name="Text Box 7"/>
          <p:cNvSpPr txBox="1">
            <a:spLocks noChangeArrowheads="1"/>
          </p:cNvSpPr>
          <p:nvPr/>
        </p:nvSpPr>
        <p:spPr bwMode="auto">
          <a:xfrm>
            <a:off x="3491880" y="2852936"/>
            <a:ext cx="1379213" cy="1007130"/>
          </a:xfrm>
          <a:prstGeom prst="rect">
            <a:avLst/>
          </a:prstGeom>
          <a:solidFill>
            <a:srgbClr val="FFFFFF"/>
          </a:solidFill>
          <a:ln w="9525">
            <a:noFill/>
            <a:miter lim="800000"/>
          </a:ln>
        </p:spPr>
        <p:txBody>
          <a:bodyPr>
            <a:spAutoFit/>
          </a:bodyPr>
          <a:lstStyle/>
          <a:p>
            <a:pPr>
              <a:spcBef>
                <a:spcPct val="50000"/>
              </a:spcBef>
            </a:pPr>
            <a:r>
              <a:rPr lang="zh-CN" altLang="en-US" sz="2000" b="1" dirty="0">
                <a:solidFill>
                  <a:schemeClr val="tx2"/>
                </a:solidFill>
                <a:latin typeface="华文新魏" pitchFamily="2" charset="-122"/>
                <a:ea typeface="华文新魏" pitchFamily="2" charset="-122"/>
              </a:rPr>
              <a:t>列强通过公使控制清政府</a:t>
            </a:r>
            <a:endParaRPr lang="zh-CN" altLang="en-US" sz="2000" b="1" dirty="0">
              <a:solidFill>
                <a:schemeClr val="tx2"/>
              </a:solidFill>
              <a:latin typeface="华文新魏" pitchFamily="2" charset="-122"/>
              <a:ea typeface="华文新魏" pitchFamily="2" charset="-122"/>
            </a:endParaRPr>
          </a:p>
        </p:txBody>
      </p:sp>
      <p:sp>
        <p:nvSpPr>
          <p:cNvPr id="54278" name="Rectangle 8"/>
          <p:cNvSpPr>
            <a:spLocks noChangeArrowheads="1"/>
          </p:cNvSpPr>
          <p:nvPr/>
        </p:nvSpPr>
        <p:spPr bwMode="auto">
          <a:xfrm>
            <a:off x="3962400" y="4267200"/>
            <a:ext cx="3733800" cy="457200"/>
          </a:xfrm>
          <a:prstGeom prst="rect">
            <a:avLst/>
          </a:prstGeom>
          <a:noFill/>
          <a:ln w="9525">
            <a:noFill/>
            <a:miter lim="800000"/>
          </a:ln>
        </p:spPr>
        <p:txBody>
          <a:bodyPr>
            <a:spAutoFit/>
          </a:bodyPr>
          <a:lstStyle/>
          <a:p>
            <a:r>
              <a:rPr lang="zh-CN" altLang="en-US" sz="2400" b="1">
                <a:solidFill>
                  <a:srgbClr val="993300"/>
                </a:solidFill>
                <a:ea typeface="楷体_GB2312" pitchFamily="49" charset="-122"/>
              </a:rPr>
              <a:t>     </a:t>
            </a:r>
            <a:endParaRPr lang="zh-CN" altLang="en-US" sz="2400" b="1">
              <a:solidFill>
                <a:srgbClr val="3366FF"/>
              </a:solidFill>
            </a:endParaRPr>
          </a:p>
        </p:txBody>
      </p:sp>
      <p:grpSp>
        <p:nvGrpSpPr>
          <p:cNvPr id="13" name="组合 12"/>
          <p:cNvGrpSpPr/>
          <p:nvPr/>
        </p:nvGrpSpPr>
        <p:grpSpPr>
          <a:xfrm>
            <a:off x="683568" y="2564904"/>
            <a:ext cx="7560840" cy="3061320"/>
            <a:chOff x="683568" y="2564904"/>
            <a:chExt cx="7560840" cy="3061320"/>
          </a:xfrm>
        </p:grpSpPr>
        <p:pic>
          <p:nvPicPr>
            <p:cNvPr id="54275" name="Picture 3" descr=" "/>
            <p:cNvPicPr>
              <a:picLocks noChangeAspect="1" noChangeArrowheads="1"/>
            </p:cNvPicPr>
            <p:nvPr/>
          </p:nvPicPr>
          <p:blipFill>
            <a:blip r:embed="rId1" cstate="print"/>
            <a:srcRect/>
            <a:stretch>
              <a:fillRect/>
            </a:stretch>
          </p:blipFill>
          <p:spPr bwMode="auto">
            <a:xfrm>
              <a:off x="683568" y="2564904"/>
              <a:ext cx="2333625" cy="2843213"/>
            </a:xfrm>
            <a:prstGeom prst="rect">
              <a:avLst/>
            </a:prstGeom>
            <a:noFill/>
            <a:ln w="9525">
              <a:noFill/>
              <a:miter lim="800000"/>
              <a:headEnd/>
              <a:tailEnd/>
            </a:ln>
          </p:spPr>
        </p:pic>
        <p:sp>
          <p:nvSpPr>
            <p:cNvPr id="54279" name="AutoShape 9"/>
            <p:cNvSpPr>
              <a:spLocks noChangeArrowheads="1"/>
            </p:cNvSpPr>
            <p:nvPr/>
          </p:nvSpPr>
          <p:spPr bwMode="auto">
            <a:xfrm>
              <a:off x="5004048" y="2852936"/>
              <a:ext cx="3240360" cy="2773288"/>
            </a:xfrm>
            <a:prstGeom prst="cloudCallout">
              <a:avLst>
                <a:gd name="adj1" fmla="val -130971"/>
                <a:gd name="adj2" fmla="val -2963"/>
              </a:avLst>
            </a:prstGeom>
            <a:solidFill>
              <a:schemeClr val="bg1"/>
            </a:solidFill>
            <a:ln w="9525">
              <a:solidFill>
                <a:schemeClr val="tx1"/>
              </a:solidFill>
              <a:round/>
            </a:ln>
          </p:spPr>
          <p:txBody>
            <a:bodyPr/>
            <a:lstStyle/>
            <a:p>
              <a:r>
                <a:rPr lang="zh-CN" altLang="en-US" b="1" dirty="0">
                  <a:solidFill>
                    <a:schemeClr val="tx2"/>
                  </a:solidFill>
                  <a:ea typeface="宋体" panose="02010600030101010101" pitchFamily="2" charset="-122"/>
                </a:rPr>
                <a:t>“</a:t>
              </a:r>
              <a:r>
                <a:rPr lang="zh-CN" altLang="en-US" b="1" dirty="0">
                  <a:solidFill>
                    <a:schemeClr val="tx2"/>
                  </a:solidFill>
                  <a:latin typeface="华文新魏" pitchFamily="2" charset="-122"/>
                  <a:ea typeface="华文新魏" pitchFamily="2" charset="-122"/>
                </a:rPr>
                <a:t>事实上，外国公使成为中国政府不可分割的一部分”，从而可以“任意斥责对待外国人不称职的中国官吏”。</a:t>
              </a:r>
              <a:endParaRPr lang="zh-CN" altLang="en-US" dirty="0">
                <a:solidFill>
                  <a:schemeClr val="tx2"/>
                </a:solidFill>
                <a:latin typeface="华文新魏" pitchFamily="2" charset="-122"/>
                <a:ea typeface="华文新魏" pitchFamily="2" charset="-122"/>
              </a:endParaRPr>
            </a:p>
          </p:txBody>
        </p:sp>
      </p:grpSp>
      <p:sp>
        <p:nvSpPr>
          <p:cNvPr id="54281" name="Rectangle 11"/>
          <p:cNvSpPr>
            <a:spLocks noChangeArrowheads="1"/>
          </p:cNvSpPr>
          <p:nvPr/>
        </p:nvSpPr>
        <p:spPr bwMode="auto">
          <a:xfrm>
            <a:off x="5580112" y="1412776"/>
            <a:ext cx="3385071" cy="830997"/>
          </a:xfrm>
          <a:prstGeom prst="rect">
            <a:avLst/>
          </a:prstGeom>
          <a:solidFill>
            <a:srgbClr val="CCFFFF"/>
          </a:solidFill>
          <a:ln w="9525">
            <a:noFill/>
            <a:miter lim="800000"/>
          </a:ln>
        </p:spPr>
        <p:txBody>
          <a:bodyPr wrap="square">
            <a:spAutoFit/>
          </a:bodyPr>
          <a:lstStyle/>
          <a:p>
            <a:r>
              <a:rPr lang="zh-CN" altLang="en-US" sz="2400" b="1" dirty="0"/>
              <a:t>外国公使常驻北京始于</a:t>
            </a:r>
            <a:r>
              <a:rPr lang="en-US" altLang="zh-CN" sz="2400" b="1" u="sng" dirty="0">
                <a:solidFill>
                  <a:srgbClr val="FF0000"/>
                </a:solidFill>
              </a:rPr>
              <a:t>《</a:t>
            </a:r>
            <a:r>
              <a:rPr lang="zh-CN" altLang="en-US" sz="2400" b="1" u="sng" dirty="0">
                <a:solidFill>
                  <a:srgbClr val="FF0000"/>
                </a:solidFill>
              </a:rPr>
              <a:t>天津条约</a:t>
            </a:r>
            <a:r>
              <a:rPr lang="en-US" altLang="zh-CN" sz="2400" b="1" u="sng" dirty="0">
                <a:solidFill>
                  <a:srgbClr val="FF0000"/>
                </a:solidFill>
              </a:rPr>
              <a:t>》</a:t>
            </a:r>
            <a:r>
              <a:rPr lang="zh-CN" altLang="en-US" sz="2000" b="1" dirty="0"/>
              <a:t>（</a:t>
            </a:r>
            <a:r>
              <a:rPr lang="en-US" altLang="zh-CN" sz="2000" b="1" dirty="0"/>
              <a:t>1858</a:t>
            </a:r>
            <a:r>
              <a:rPr lang="zh-CN" altLang="en-US" sz="2000" b="1" dirty="0"/>
              <a:t>年）</a:t>
            </a:r>
            <a:r>
              <a:rPr lang="zh-CN" altLang="en-US" sz="2400" b="1" dirty="0"/>
              <a:t>。</a:t>
            </a:r>
            <a:endParaRPr lang="zh-CN" altLang="en-US" sz="2400" b="1" dirty="0"/>
          </a:p>
        </p:txBody>
      </p:sp>
      <p:sp>
        <p:nvSpPr>
          <p:cNvPr id="54282" name="Rectangle 12"/>
          <p:cNvSpPr>
            <a:spLocks noChangeArrowheads="1"/>
          </p:cNvSpPr>
          <p:nvPr/>
        </p:nvSpPr>
        <p:spPr bwMode="auto">
          <a:xfrm>
            <a:off x="323528" y="279400"/>
            <a:ext cx="8363272" cy="865188"/>
          </a:xfrm>
          <a:prstGeom prst="rect">
            <a:avLst/>
          </a:prstGeom>
          <a:noFill/>
          <a:ln w="9525">
            <a:noFill/>
            <a:miter lim="800000"/>
          </a:ln>
        </p:spPr>
        <p:txBody>
          <a:bodyPr/>
          <a:lstStyle/>
          <a:p>
            <a:pPr>
              <a:buFontTx/>
              <a:buNone/>
            </a:pPr>
            <a:endParaRPr lang="zh-CN" altLang="en-US" sz="4200" b="1" dirty="0">
              <a:solidFill>
                <a:schemeClr val="tx2"/>
              </a:solidFill>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1210"/>
                                        </p:tgtEl>
                                        <p:attrNameLst>
                                          <p:attrName>style.visibility</p:attrName>
                                        </p:attrNameLst>
                                      </p:cBhvr>
                                      <p:to>
                                        <p:strVal val="visible"/>
                                      </p:to>
                                    </p:set>
                                    <p:animEffect transition="in" filter="box(in)">
                                      <p:cBhvr>
                                        <p:cTn id="7" dur="2000"/>
                                        <p:tgtEl>
                                          <p:spTgt spid="5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0"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title"/>
          </p:nvPr>
        </p:nvSpPr>
        <p:spPr>
          <a:xfrm>
            <a:off x="467544" y="188640"/>
            <a:ext cx="8002136" cy="1143000"/>
          </a:xfrm>
          <a:noFill/>
        </p:spPr>
        <p:txBody>
          <a:bodyPr/>
          <a:lstStyle/>
          <a:p>
            <a:pPr eaLnBrk="1" hangingPunct="1"/>
            <a:r>
              <a:rPr lang="zh-CN" altLang="en-US" b="1" dirty="0">
                <a:solidFill>
                  <a:schemeClr val="tx1"/>
                </a:solidFill>
                <a:latin typeface="Arial" panose="020B0604020202020204" pitchFamily="34" charset="0"/>
                <a:ea typeface="华文新魏" pitchFamily="2" charset="-122"/>
              </a:rPr>
              <a:t>“</a:t>
            </a:r>
            <a:r>
              <a:rPr lang="zh-CN" altLang="en-US" b="1" dirty="0">
                <a:solidFill>
                  <a:schemeClr val="tx1"/>
                </a:solidFill>
                <a:ea typeface="华文新魏" pitchFamily="2" charset="-122"/>
              </a:rPr>
              <a:t>北京政变</a:t>
            </a:r>
            <a:r>
              <a:rPr lang="zh-CN" altLang="en-US" b="1" dirty="0">
                <a:solidFill>
                  <a:schemeClr val="tx1"/>
                </a:solidFill>
                <a:latin typeface="Arial" panose="020B0604020202020204" pitchFamily="34" charset="0"/>
                <a:ea typeface="华文新魏" pitchFamily="2" charset="-122"/>
              </a:rPr>
              <a:t>”</a:t>
            </a:r>
            <a:r>
              <a:rPr lang="zh-CN" altLang="en-US" b="1" dirty="0">
                <a:solidFill>
                  <a:schemeClr val="tx1"/>
                </a:solidFill>
                <a:ea typeface="华文新魏" pitchFamily="2" charset="-122"/>
              </a:rPr>
              <a:t>与慈禧当政</a:t>
            </a:r>
            <a:r>
              <a:rPr lang="zh-CN" altLang="en-US" dirty="0"/>
              <a:t> </a:t>
            </a:r>
            <a:endParaRPr lang="zh-CN" altLang="en-US" dirty="0"/>
          </a:p>
        </p:txBody>
      </p:sp>
      <p:sp>
        <p:nvSpPr>
          <p:cNvPr id="55298" name="Rectangle 2"/>
          <p:cNvSpPr>
            <a:spLocks noGrp="1" noChangeArrowheads="1"/>
          </p:cNvSpPr>
          <p:nvPr>
            <p:ph sz="quarter" idx="1"/>
          </p:nvPr>
        </p:nvSpPr>
        <p:spPr>
          <a:xfrm>
            <a:off x="395536" y="1772816"/>
            <a:ext cx="2088232" cy="2736304"/>
          </a:xfrm>
          <a:solidFill>
            <a:schemeClr val="bg1"/>
          </a:solidFill>
        </p:spPr>
        <p:txBody>
          <a:bodyPr>
            <a:normAutofit/>
          </a:bodyPr>
          <a:lstStyle/>
          <a:p>
            <a:pPr eaLnBrk="1" hangingPunct="1">
              <a:lnSpc>
                <a:spcPct val="90000"/>
              </a:lnSpc>
            </a:pPr>
            <a:r>
              <a:rPr lang="zh-TW" altLang="en-US" sz="2400" b="1" dirty="0"/>
              <a:t>1861年1</a:t>
            </a:r>
            <a:r>
              <a:rPr lang="zh-CN" altLang="en-US" sz="2400" b="1" dirty="0"/>
              <a:t>1</a:t>
            </a:r>
            <a:r>
              <a:rPr lang="zh-TW" altLang="en-US" sz="2400" b="1" dirty="0"/>
              <a:t>月</a:t>
            </a:r>
            <a:r>
              <a:rPr lang="zh-CN" altLang="en-US" sz="2400" b="1" dirty="0"/>
              <a:t>，慈禧、</a:t>
            </a:r>
            <a:r>
              <a:rPr lang="zh-TW" altLang="en-US" sz="2400" b="1" dirty="0"/>
              <a:t>奕訢</a:t>
            </a:r>
            <a:r>
              <a:rPr lang="zh-CN" altLang="en-US" sz="2400" b="1" dirty="0"/>
              <a:t>发动宫廷政变，即 “北京政变” （又称“辛酉政变”）。</a:t>
            </a:r>
            <a:endParaRPr lang="zh-CN" altLang="en-US" sz="2400" b="1" dirty="0"/>
          </a:p>
        </p:txBody>
      </p:sp>
      <p:pic>
        <p:nvPicPr>
          <p:cNvPr id="55300" name="Picture 4" descr="023"/>
          <p:cNvPicPr>
            <a:picLocks noChangeAspect="1" noChangeArrowheads="1"/>
          </p:cNvPicPr>
          <p:nvPr/>
        </p:nvPicPr>
        <p:blipFill>
          <a:blip r:embed="rId1" cstate="print"/>
          <a:srcRect/>
          <a:stretch>
            <a:fillRect/>
          </a:stretch>
        </p:blipFill>
        <p:spPr bwMode="auto">
          <a:xfrm>
            <a:off x="2771800" y="1683140"/>
            <a:ext cx="6143600" cy="4336659"/>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79512" y="188640"/>
            <a:ext cx="8363272" cy="1093787"/>
          </a:xfrm>
        </p:spPr>
        <p:txBody>
          <a:bodyPr/>
          <a:lstStyle/>
          <a:p>
            <a:pPr eaLnBrk="1" hangingPunct="1"/>
            <a:r>
              <a:rPr lang="zh-CN" altLang="en-US" b="1" dirty="0">
                <a:solidFill>
                  <a:schemeClr val="tx1"/>
                </a:solidFill>
                <a:latin typeface="华文新魏" pitchFamily="2" charset="-122"/>
                <a:ea typeface="华文新魏" pitchFamily="2" charset="-122"/>
              </a:rPr>
              <a:t>（</a:t>
            </a:r>
            <a:r>
              <a:rPr lang="en-US" altLang="zh-CN" b="1" dirty="0">
                <a:solidFill>
                  <a:schemeClr val="tx1"/>
                </a:solidFill>
                <a:latin typeface="华文新魏" pitchFamily="2" charset="-122"/>
                <a:ea typeface="华文新魏" pitchFamily="2" charset="-122"/>
              </a:rPr>
              <a:t>2</a:t>
            </a:r>
            <a:r>
              <a:rPr lang="zh-CN" altLang="en-US" b="1" dirty="0">
                <a:solidFill>
                  <a:schemeClr val="tx1"/>
                </a:solidFill>
                <a:latin typeface="华文新魏" pitchFamily="2" charset="-122"/>
                <a:ea typeface="华文新魏" pitchFamily="2" charset="-122"/>
              </a:rPr>
              <a:t>）享有领事裁判权</a:t>
            </a:r>
            <a:endParaRPr lang="zh-CN" altLang="en-US" b="1" dirty="0">
              <a:solidFill>
                <a:schemeClr val="tx1"/>
              </a:solidFill>
              <a:latin typeface="华文新魏" pitchFamily="2" charset="-122"/>
              <a:ea typeface="华文新魏" pitchFamily="2" charset="-122"/>
            </a:endParaRPr>
          </a:p>
        </p:txBody>
      </p:sp>
      <p:sp>
        <p:nvSpPr>
          <p:cNvPr id="5" name="内容占位符 4"/>
          <p:cNvSpPr>
            <a:spLocks noGrp="1"/>
          </p:cNvSpPr>
          <p:nvPr>
            <p:ph sz="quarter" idx="1"/>
          </p:nvPr>
        </p:nvSpPr>
        <p:spPr>
          <a:xfrm>
            <a:off x="611560" y="1772816"/>
            <a:ext cx="4104456" cy="4176464"/>
          </a:xfrm>
        </p:spPr>
        <p:txBody>
          <a:bodyPr>
            <a:normAutofit/>
          </a:bodyPr>
          <a:lstStyle/>
          <a:p>
            <a:r>
              <a:rPr lang="en-US" altLang="zh-CN" b="1" dirty="0">
                <a:latin typeface="华文新魏" pitchFamily="2" charset="-122"/>
              </a:rPr>
              <a:t>1843</a:t>
            </a:r>
            <a:r>
              <a:rPr lang="zh-CN" altLang="en-US" b="1" dirty="0">
                <a:latin typeface="华文新魏" pitchFamily="2" charset="-122"/>
              </a:rPr>
              <a:t>年中英</a:t>
            </a:r>
            <a:r>
              <a:rPr lang="en-US" altLang="zh-CN" b="1" dirty="0">
                <a:latin typeface="华文新魏" pitchFamily="2" charset="-122"/>
              </a:rPr>
              <a:t>《</a:t>
            </a:r>
            <a:r>
              <a:rPr lang="zh-CN" altLang="en-US" b="1" dirty="0">
                <a:latin typeface="华文新魏" pitchFamily="2" charset="-122"/>
              </a:rPr>
              <a:t>五口通商章程</a:t>
            </a:r>
            <a:r>
              <a:rPr lang="en-US" altLang="zh-CN" b="1" dirty="0">
                <a:latin typeface="华文新魏" pitchFamily="2" charset="-122"/>
              </a:rPr>
              <a:t>》</a:t>
            </a:r>
            <a:r>
              <a:rPr lang="zh-CN" altLang="en-US" b="1" dirty="0">
                <a:latin typeface="华文新魏" pitchFamily="2" charset="-122"/>
              </a:rPr>
              <a:t>规定，英国领事有</a:t>
            </a:r>
            <a:r>
              <a:rPr lang="zh-CN" altLang="en-US" b="1" dirty="0"/>
              <a:t>“</a:t>
            </a:r>
            <a:r>
              <a:rPr lang="zh-CN" altLang="en-US" b="1" dirty="0">
                <a:latin typeface="华文新魏" pitchFamily="2" charset="-122"/>
              </a:rPr>
              <a:t>查察</a:t>
            </a:r>
            <a:r>
              <a:rPr lang="zh-CN" altLang="en-US" b="1" dirty="0"/>
              <a:t>”</a:t>
            </a:r>
            <a:r>
              <a:rPr lang="zh-CN" altLang="en-US" b="1" dirty="0">
                <a:latin typeface="华文新魏" pitchFamily="2" charset="-122"/>
              </a:rPr>
              <a:t>、</a:t>
            </a:r>
            <a:r>
              <a:rPr lang="zh-CN" altLang="en-US" b="1" dirty="0"/>
              <a:t>“</a:t>
            </a:r>
            <a:r>
              <a:rPr lang="zh-CN" altLang="en-US" b="1" dirty="0">
                <a:latin typeface="华文新魏" pitchFamily="2" charset="-122"/>
              </a:rPr>
              <a:t>听诉</a:t>
            </a:r>
            <a:r>
              <a:rPr lang="zh-CN" altLang="en-US" b="1" dirty="0"/>
              <a:t>”</a:t>
            </a:r>
            <a:r>
              <a:rPr lang="zh-CN" altLang="en-US" b="1" dirty="0">
                <a:latin typeface="华文新魏" pitchFamily="2" charset="-122"/>
              </a:rPr>
              <a:t>之权。</a:t>
            </a:r>
            <a:endParaRPr lang="zh-CN" altLang="en-US" b="1" dirty="0">
              <a:latin typeface="华文新魏" pitchFamily="2" charset="-122"/>
            </a:endParaRPr>
          </a:p>
          <a:p>
            <a:r>
              <a:rPr lang="en-US" altLang="zh-CN" b="1" dirty="0">
                <a:latin typeface="华文新魏" pitchFamily="2" charset="-122"/>
              </a:rPr>
              <a:t>1844</a:t>
            </a:r>
            <a:r>
              <a:rPr lang="zh-CN" altLang="en-US" b="1" dirty="0">
                <a:latin typeface="华文新魏" pitchFamily="2" charset="-122"/>
              </a:rPr>
              <a:t>年中美</a:t>
            </a:r>
            <a:r>
              <a:rPr lang="en-US" altLang="zh-CN" b="1" dirty="0">
                <a:latin typeface="华文新魏" pitchFamily="2" charset="-122"/>
              </a:rPr>
              <a:t>《</a:t>
            </a:r>
            <a:r>
              <a:rPr lang="zh-CN" altLang="en-US" b="1" dirty="0">
                <a:latin typeface="华文新魏" pitchFamily="2" charset="-122"/>
              </a:rPr>
              <a:t>望厦条约</a:t>
            </a:r>
            <a:r>
              <a:rPr lang="en-US" altLang="zh-CN" b="1" dirty="0">
                <a:latin typeface="华文新魏" pitchFamily="2" charset="-122"/>
              </a:rPr>
              <a:t>》</a:t>
            </a:r>
            <a:r>
              <a:rPr lang="zh-CN" altLang="en-US" b="1" dirty="0">
                <a:latin typeface="华文新魏" pitchFamily="2" charset="-122"/>
              </a:rPr>
              <a:t>更扩大领事裁判权的范围，即所有美国人在华之一切民事、刑事诉讼，“均由</a:t>
            </a:r>
            <a:r>
              <a:rPr lang="zh-CN" altLang="en-US" b="1" dirty="0">
                <a:solidFill>
                  <a:srgbClr val="C00000"/>
                </a:solidFill>
                <a:latin typeface="华文新魏" pitchFamily="2" charset="-122"/>
              </a:rPr>
              <a:t>本国领事</a:t>
            </a:r>
            <a:r>
              <a:rPr lang="zh-CN" altLang="en-US" b="1" dirty="0">
                <a:latin typeface="华文新魏" pitchFamily="2" charset="-122"/>
              </a:rPr>
              <a:t>等官讯明办理”</a:t>
            </a:r>
            <a:r>
              <a:rPr lang="zh-CN" altLang="en-US" sz="3200" b="1" dirty="0">
                <a:latin typeface="华文新魏" pitchFamily="2" charset="-122"/>
              </a:rPr>
              <a:t>。</a:t>
            </a:r>
            <a:r>
              <a:rPr lang="zh-CN" altLang="en-US" sz="3200" dirty="0">
                <a:ea typeface="宋体" panose="02010600030101010101" pitchFamily="2" charset="-122"/>
              </a:rPr>
              <a:t> </a:t>
            </a:r>
            <a:endParaRPr lang="zh-CN" altLang="en-US" sz="3200" dirty="0">
              <a:ea typeface="宋体" panose="02010600030101010101" pitchFamily="2" charset="-122"/>
            </a:endParaRPr>
          </a:p>
          <a:p>
            <a:pPr>
              <a:buNone/>
            </a:pPr>
            <a:endParaRPr lang="zh-CN" altLang="en-US" dirty="0"/>
          </a:p>
        </p:txBody>
      </p:sp>
      <p:pic>
        <p:nvPicPr>
          <p:cNvPr id="214018" name="Picture 2" descr="https://timgsa.baidu.com/timg?image&amp;quality=80&amp;size=b9999_10000&amp;sec=1539058707905&amp;di=eea8e6ec6f3671032f962e3b9cb56cfb&amp;imgtype=0&amp;src=http%3A%2F%2Fwww.kfzimg.com%2FG03%2FM00%2F77%2F27%2FpYYBAFXVSzaAcxH7AAAzr0mY2d8686_b.jpg"/>
          <p:cNvPicPr>
            <a:picLocks noChangeAspect="1" noChangeArrowheads="1"/>
          </p:cNvPicPr>
          <p:nvPr/>
        </p:nvPicPr>
        <p:blipFill>
          <a:blip r:embed="rId1" cstate="print"/>
          <a:srcRect/>
          <a:stretch>
            <a:fillRect/>
          </a:stretch>
        </p:blipFill>
        <p:spPr bwMode="auto">
          <a:xfrm>
            <a:off x="5364088" y="1268760"/>
            <a:ext cx="3263253" cy="4608512"/>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23528" y="188640"/>
            <a:ext cx="5400600" cy="1143000"/>
          </a:xfrm>
        </p:spPr>
        <p:txBody>
          <a:bodyPr>
            <a:normAutofit/>
          </a:bodyPr>
          <a:lstStyle/>
          <a:p>
            <a:pPr eaLnBrk="1" hangingPunct="1"/>
            <a:r>
              <a:rPr lang="zh-CN" altLang="en-US" b="1" dirty="0">
                <a:solidFill>
                  <a:schemeClr val="tx1"/>
                </a:solidFill>
                <a:latin typeface="华文新魏" pitchFamily="2" charset="-122"/>
                <a:ea typeface="华文新魏" pitchFamily="2" charset="-122"/>
              </a:rPr>
              <a:t>（</a:t>
            </a:r>
            <a:r>
              <a:rPr lang="en-US" altLang="zh-CN" b="1" dirty="0">
                <a:solidFill>
                  <a:schemeClr val="tx1"/>
                </a:solidFill>
                <a:latin typeface="华文新魏" pitchFamily="2" charset="-122"/>
                <a:ea typeface="华文新魏" pitchFamily="2" charset="-122"/>
              </a:rPr>
              <a:t>3</a:t>
            </a:r>
            <a:r>
              <a:rPr lang="zh-CN" altLang="en-US" b="1" dirty="0">
                <a:solidFill>
                  <a:schemeClr val="tx1"/>
                </a:solidFill>
                <a:latin typeface="华文新魏" pitchFamily="2" charset="-122"/>
                <a:ea typeface="华文新魏" pitchFamily="2" charset="-122"/>
              </a:rPr>
              <a:t>）把持中国海关</a:t>
            </a:r>
            <a:endParaRPr lang="zh-CN" altLang="en-US" b="1" dirty="0">
              <a:solidFill>
                <a:schemeClr val="tx1"/>
              </a:solidFill>
              <a:latin typeface="华文新魏" pitchFamily="2" charset="-122"/>
              <a:ea typeface="华文新魏" pitchFamily="2" charset="-122"/>
            </a:endParaRPr>
          </a:p>
        </p:txBody>
      </p:sp>
      <p:sp>
        <p:nvSpPr>
          <p:cNvPr id="57347" name="Rectangle 3"/>
          <p:cNvSpPr>
            <a:spLocks noChangeArrowheads="1"/>
          </p:cNvSpPr>
          <p:nvPr/>
        </p:nvSpPr>
        <p:spPr bwMode="auto">
          <a:xfrm>
            <a:off x="251520" y="1556792"/>
            <a:ext cx="8568952" cy="792088"/>
          </a:xfrm>
          <a:prstGeom prst="rect">
            <a:avLst/>
          </a:prstGeom>
          <a:noFill/>
          <a:ln w="9525">
            <a:noFill/>
            <a:miter lim="800000"/>
          </a:ln>
        </p:spPr>
        <p:txBody>
          <a:bodyPr/>
          <a:lstStyle/>
          <a:p>
            <a:pPr marL="342900" indent="-342900">
              <a:spcBef>
                <a:spcPct val="20000"/>
              </a:spcBef>
              <a:buClr>
                <a:schemeClr val="accent1"/>
              </a:buClr>
              <a:buSzPct val="65000"/>
              <a:buFont typeface="Wingdings" panose="05000000000000000000" pitchFamily="2" charset="2"/>
              <a:buChar char="n"/>
            </a:pPr>
            <a:r>
              <a:rPr lang="en-US" altLang="zh-CN" sz="2400" b="1" dirty="0">
                <a:latin typeface="华文新魏" pitchFamily="2" charset="-122"/>
                <a:ea typeface="华文新魏" pitchFamily="2" charset="-122"/>
              </a:rPr>
              <a:t>1858</a:t>
            </a:r>
            <a:r>
              <a:rPr lang="zh-CN" altLang="en-US" sz="2400" b="1" dirty="0">
                <a:latin typeface="华文新魏" pitchFamily="2" charset="-122"/>
                <a:ea typeface="华文新魏" pitchFamily="2" charset="-122"/>
              </a:rPr>
              <a:t>年的</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通商章程善后条约</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中规定由洋人帮办关务。海关总税务司俨然成了清朝中央政府的最高顾问。</a:t>
            </a:r>
            <a:endParaRPr lang="zh-CN" altLang="en-US" sz="2400" b="1" dirty="0">
              <a:latin typeface="华文新魏" pitchFamily="2" charset="-122"/>
              <a:ea typeface="华文新魏" pitchFamily="2" charset="-122"/>
            </a:endParaRPr>
          </a:p>
        </p:txBody>
      </p:sp>
      <p:sp>
        <p:nvSpPr>
          <p:cNvPr id="10" name="内容占位符 9"/>
          <p:cNvSpPr>
            <a:spLocks noGrp="1"/>
          </p:cNvSpPr>
          <p:nvPr>
            <p:ph sz="quarter" idx="1"/>
          </p:nvPr>
        </p:nvSpPr>
        <p:spPr>
          <a:xfrm>
            <a:off x="3419872" y="3140968"/>
            <a:ext cx="5266928" cy="2592288"/>
          </a:xfrm>
        </p:spPr>
        <p:txBody>
          <a:bodyPr>
            <a:normAutofit lnSpcReduction="10000"/>
          </a:bodyPr>
          <a:lstStyle/>
          <a:p>
            <a:r>
              <a:rPr lang="zh-CN" altLang="en-US" sz="2400" b="1" dirty="0">
                <a:latin typeface="+mn-ea"/>
              </a:rPr>
              <a:t>英国人赫德自</a:t>
            </a:r>
            <a:r>
              <a:rPr lang="en-US" altLang="zh-CN" sz="2400" b="1" dirty="0">
                <a:latin typeface="+mn-ea"/>
              </a:rPr>
              <a:t>1863</a:t>
            </a:r>
            <a:r>
              <a:rPr lang="zh-CN" altLang="en-US" sz="2400" b="1" dirty="0">
                <a:latin typeface="+mn-ea"/>
              </a:rPr>
              <a:t>年任海关总税务司，掌管中国海关大权达</a:t>
            </a:r>
            <a:r>
              <a:rPr lang="en-US" altLang="zh-CN" sz="2400" b="1" dirty="0">
                <a:latin typeface="+mn-ea"/>
              </a:rPr>
              <a:t>40</a:t>
            </a:r>
            <a:r>
              <a:rPr lang="zh-CN" altLang="en-US" sz="2400" b="1" dirty="0">
                <a:latin typeface="+mn-ea"/>
              </a:rPr>
              <a:t>余年之久。</a:t>
            </a:r>
            <a:endParaRPr lang="en-US" altLang="zh-CN" sz="2400" b="1" dirty="0">
              <a:latin typeface="+mn-ea"/>
            </a:endParaRPr>
          </a:p>
          <a:p>
            <a:r>
              <a:rPr lang="zh-CN" altLang="en-US" sz="2400" b="1" dirty="0">
                <a:latin typeface="+mn-ea"/>
              </a:rPr>
              <a:t>向清政府提出</a:t>
            </a:r>
            <a:r>
              <a:rPr lang="en-US" altLang="zh-CN" sz="2400" b="1" dirty="0">
                <a:latin typeface="+mn-ea"/>
              </a:rPr>
              <a:t>《</a:t>
            </a:r>
            <a:r>
              <a:rPr lang="zh-CN" altLang="en-US" sz="2400" b="1" dirty="0">
                <a:latin typeface="+mn-ea"/>
              </a:rPr>
              <a:t>局外旁观论</a:t>
            </a:r>
            <a:r>
              <a:rPr lang="en-US" altLang="zh-CN" sz="2400" b="1" dirty="0">
                <a:latin typeface="+mn-ea"/>
              </a:rPr>
              <a:t>》</a:t>
            </a:r>
            <a:r>
              <a:rPr lang="zh-CN" altLang="en-US" sz="2400" b="1" dirty="0">
                <a:latin typeface="+mn-ea"/>
              </a:rPr>
              <a:t>，教训中国政府必须遵守不平等条约。</a:t>
            </a:r>
            <a:endParaRPr lang="en-US" altLang="zh-CN" sz="2400" b="1" dirty="0">
              <a:latin typeface="+mn-ea"/>
            </a:endParaRPr>
          </a:p>
          <a:p>
            <a:r>
              <a:rPr lang="zh-CN" altLang="en-US" sz="2400" b="1" dirty="0">
                <a:latin typeface="+mn-ea"/>
              </a:rPr>
              <a:t>帮助英国诱迫李鸿章签订</a:t>
            </a:r>
            <a:r>
              <a:rPr lang="en-US" altLang="zh-CN" sz="2400" b="1" dirty="0">
                <a:latin typeface="+mn-ea"/>
              </a:rPr>
              <a:t>《</a:t>
            </a:r>
            <a:r>
              <a:rPr lang="zh-CN" altLang="en-US" sz="2400" b="1" dirty="0">
                <a:latin typeface="+mn-ea"/>
              </a:rPr>
              <a:t>烟台条约</a:t>
            </a:r>
            <a:r>
              <a:rPr lang="en-US" altLang="zh-CN" sz="2400" b="1" dirty="0">
                <a:latin typeface="+mn-ea"/>
              </a:rPr>
              <a:t>》</a:t>
            </a:r>
            <a:r>
              <a:rPr lang="zh-CN" altLang="en-US" sz="2000" b="1" dirty="0">
                <a:latin typeface="+mn-ea"/>
              </a:rPr>
              <a:t>（</a:t>
            </a:r>
            <a:r>
              <a:rPr lang="zh-CN" altLang="en-US" sz="2000" dirty="0"/>
              <a:t> </a:t>
            </a:r>
            <a:r>
              <a:rPr lang="en-US" altLang="zh-CN" sz="2000" dirty="0"/>
              <a:t>1876</a:t>
            </a:r>
            <a:r>
              <a:rPr lang="zh-CN" altLang="en-US" sz="2000" dirty="0"/>
              <a:t>年</a:t>
            </a:r>
            <a:r>
              <a:rPr lang="zh-CN" altLang="en-US" sz="2000" b="1" dirty="0">
                <a:latin typeface="+mn-ea"/>
              </a:rPr>
              <a:t>）</a:t>
            </a:r>
            <a:r>
              <a:rPr lang="zh-CN" altLang="en-US" sz="2400" b="1" dirty="0">
                <a:latin typeface="+mn-ea"/>
              </a:rPr>
              <a:t>。</a:t>
            </a:r>
            <a:endParaRPr lang="zh-CN" altLang="en-US" sz="2400" b="1" dirty="0">
              <a:latin typeface="+mn-ea"/>
            </a:endParaRPr>
          </a:p>
        </p:txBody>
      </p:sp>
      <p:grpSp>
        <p:nvGrpSpPr>
          <p:cNvPr id="11" name="组合 10"/>
          <p:cNvGrpSpPr/>
          <p:nvPr/>
        </p:nvGrpSpPr>
        <p:grpSpPr>
          <a:xfrm>
            <a:off x="539552" y="2924944"/>
            <a:ext cx="2538413" cy="3528392"/>
            <a:chOff x="323528" y="2204864"/>
            <a:chExt cx="2538413" cy="3528392"/>
          </a:xfrm>
        </p:grpSpPr>
        <p:pic>
          <p:nvPicPr>
            <p:cNvPr id="12" name="Picture 6" descr="780165157"/>
            <p:cNvPicPr>
              <a:picLocks noChangeAspect="1" noChangeArrowheads="1"/>
            </p:cNvPicPr>
            <p:nvPr/>
          </p:nvPicPr>
          <p:blipFill>
            <a:blip r:embed="rId1" cstate="print"/>
            <a:srcRect/>
            <a:stretch>
              <a:fillRect/>
            </a:stretch>
          </p:blipFill>
          <p:spPr bwMode="auto">
            <a:xfrm>
              <a:off x="323528" y="2204864"/>
              <a:ext cx="2538413" cy="3200400"/>
            </a:xfrm>
            <a:prstGeom prst="rect">
              <a:avLst/>
            </a:prstGeom>
            <a:noFill/>
            <a:ln w="9525">
              <a:noFill/>
              <a:miter lim="800000"/>
              <a:headEnd/>
              <a:tailEnd/>
            </a:ln>
          </p:spPr>
        </p:pic>
        <p:sp>
          <p:nvSpPr>
            <p:cNvPr id="13" name="Rectangle 8"/>
            <p:cNvSpPr txBox="1">
              <a:spLocks noChangeArrowheads="1"/>
            </p:cNvSpPr>
            <p:nvPr/>
          </p:nvSpPr>
          <p:spPr>
            <a:xfrm>
              <a:off x="755576" y="5445224"/>
              <a:ext cx="1440160" cy="288032"/>
            </a:xfrm>
            <a:prstGeom prst="rect">
              <a:avLst/>
            </a:prstGeom>
            <a:solidFill>
              <a:schemeClr val="bg1"/>
            </a:solidFill>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panose="05000000000000000000" pitchFamily="2" charset="2"/>
                <a:buNone/>
                <a:defRPr/>
              </a:pPr>
              <a:r>
                <a:rPr kumimoji="0" lang="zh-CN" altLang="en-US" sz="1200" b="1" i="0" u="none" strike="noStrike" kern="1200" cap="none" spc="0" normalizeH="0" baseline="0" noProof="0">
                  <a:ln>
                    <a:noFill/>
                  </a:ln>
                  <a:solidFill>
                    <a:schemeClr val="tx1"/>
                  </a:solidFill>
                  <a:effectLst/>
                  <a:uLnTx/>
                  <a:uFillTx/>
                  <a:latin typeface="华文新魏" pitchFamily="2" charset="-122"/>
                  <a:ea typeface="华文新魏" pitchFamily="2" charset="-122"/>
                  <a:cs typeface="+mn-cs"/>
                </a:rPr>
                <a:t>赫德（</a:t>
              </a:r>
              <a:r>
                <a:rPr kumimoji="0" lang="en-US" altLang="zh-CN" sz="1200" b="1" i="0" u="none" strike="noStrike" kern="1200" cap="none" spc="0" normalizeH="0" baseline="0" noProof="0">
                  <a:ln>
                    <a:noFill/>
                  </a:ln>
                  <a:solidFill>
                    <a:schemeClr val="tx1"/>
                  </a:solidFill>
                  <a:effectLst/>
                  <a:uLnTx/>
                  <a:uFillTx/>
                  <a:latin typeface="华文新魏" pitchFamily="2" charset="-122"/>
                  <a:ea typeface="华文新魏" pitchFamily="2" charset="-122"/>
                  <a:cs typeface="+mn-cs"/>
                </a:rPr>
                <a:t>1835--1911</a:t>
              </a:r>
              <a:r>
                <a:rPr kumimoji="0" lang="zh-CN" altLang="en-US" sz="1200" b="1" i="0" u="none" strike="noStrike" kern="1200" cap="none" spc="0" normalizeH="0" baseline="0" noProof="0">
                  <a:ln>
                    <a:noFill/>
                  </a:ln>
                  <a:solidFill>
                    <a:schemeClr val="tx1"/>
                  </a:solidFill>
                  <a:effectLst/>
                  <a:uLnTx/>
                  <a:uFillTx/>
                  <a:latin typeface="华文新魏" pitchFamily="2" charset="-122"/>
                  <a:ea typeface="华文新魏" pitchFamily="2" charset="-122"/>
                  <a:cs typeface="+mn-cs"/>
                </a:rPr>
                <a:t>）</a:t>
              </a:r>
              <a:endParaRPr kumimoji="0" lang="zh-CN" altLang="en-US" sz="12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395536" y="277813"/>
            <a:ext cx="8291264" cy="865187"/>
          </a:xfrm>
          <a:prstGeom prst="rect">
            <a:avLst/>
          </a:prstGeom>
          <a:noFill/>
          <a:ln w="9525">
            <a:noFill/>
            <a:miter lim="800000"/>
          </a:ln>
        </p:spPr>
        <p:txBody>
          <a:bodyPr/>
          <a:lstStyle/>
          <a:p>
            <a:pPr>
              <a:buFontTx/>
              <a:buNone/>
            </a:pPr>
            <a:r>
              <a:rPr lang="en-US" altLang="zh-CN" sz="4200" b="1" dirty="0">
                <a:latin typeface="+mj-ea"/>
                <a:ea typeface="+mj-ea"/>
              </a:rPr>
              <a:t>2</a:t>
            </a:r>
            <a:r>
              <a:rPr lang="zh-CN" altLang="en-US" sz="4200" b="1" dirty="0">
                <a:latin typeface="+mj-ea"/>
                <a:ea typeface="+mj-ea"/>
              </a:rPr>
              <a:t>、镇压中国人民的反抗</a:t>
            </a:r>
            <a:endParaRPr lang="zh-CN" altLang="en-US" sz="4200" b="1" dirty="0">
              <a:latin typeface="+mj-ea"/>
              <a:ea typeface="+mj-ea"/>
            </a:endParaRPr>
          </a:p>
        </p:txBody>
      </p:sp>
      <p:sp>
        <p:nvSpPr>
          <p:cNvPr id="58371" name="Rectangle 3"/>
          <p:cNvSpPr>
            <a:spLocks noChangeArrowheads="1"/>
          </p:cNvSpPr>
          <p:nvPr/>
        </p:nvSpPr>
        <p:spPr bwMode="auto">
          <a:xfrm>
            <a:off x="323528" y="1296988"/>
            <a:ext cx="5162872" cy="1066800"/>
          </a:xfrm>
          <a:prstGeom prst="rect">
            <a:avLst/>
          </a:prstGeom>
          <a:noFill/>
          <a:ln w="9525">
            <a:noFill/>
            <a:miter lim="800000"/>
          </a:ln>
        </p:spPr>
        <p:txBody>
          <a:bodyPr/>
          <a:lstStyle/>
          <a:p>
            <a:pPr marL="342900" indent="-342900">
              <a:lnSpc>
                <a:spcPct val="90000"/>
              </a:lnSpc>
              <a:spcBef>
                <a:spcPct val="20000"/>
              </a:spcBef>
              <a:buClr>
                <a:schemeClr val="accent1"/>
              </a:buClr>
              <a:buSzPct val="65000"/>
              <a:buFont typeface="Wingdings" panose="05000000000000000000" pitchFamily="2" charset="2"/>
              <a:buChar char="n"/>
            </a:pPr>
            <a:endParaRPr lang="zh-CN" altLang="en-US" sz="3200" b="1" dirty="0">
              <a:latin typeface="华文新魏" pitchFamily="2" charset="-122"/>
              <a:ea typeface="华文新魏" pitchFamily="2" charset="-122"/>
            </a:endParaRPr>
          </a:p>
        </p:txBody>
      </p:sp>
      <p:sp>
        <p:nvSpPr>
          <p:cNvPr id="58372" name="Rectangle 4"/>
          <p:cNvSpPr>
            <a:spLocks noChangeArrowheads="1"/>
          </p:cNvSpPr>
          <p:nvPr/>
        </p:nvSpPr>
        <p:spPr bwMode="auto">
          <a:xfrm>
            <a:off x="323528" y="2420888"/>
            <a:ext cx="4968552" cy="792088"/>
          </a:xfrm>
          <a:prstGeom prst="rect">
            <a:avLst/>
          </a:prstGeom>
          <a:noFill/>
          <a:ln w="9525">
            <a:noFill/>
            <a:miter lim="800000"/>
          </a:ln>
        </p:spPr>
        <p:txBody>
          <a:bodyPr/>
          <a:lstStyle/>
          <a:p>
            <a:pPr marL="342900" indent="-342900">
              <a:spcBef>
                <a:spcPct val="20000"/>
              </a:spcBef>
              <a:buClr>
                <a:schemeClr val="accent1"/>
              </a:buClr>
              <a:buSzPct val="65000"/>
              <a:buFont typeface="Wingdings" panose="05000000000000000000" pitchFamily="2" charset="2"/>
              <a:buChar char="n"/>
            </a:pPr>
            <a:endParaRPr lang="zh-CN" altLang="en-US" sz="3200" b="1" dirty="0">
              <a:latin typeface="华文新魏" pitchFamily="2" charset="-122"/>
              <a:ea typeface="华文新魏" pitchFamily="2" charset="-122"/>
            </a:endParaRPr>
          </a:p>
        </p:txBody>
      </p:sp>
      <p:grpSp>
        <p:nvGrpSpPr>
          <p:cNvPr id="12" name="组合 11"/>
          <p:cNvGrpSpPr/>
          <p:nvPr/>
        </p:nvGrpSpPr>
        <p:grpSpPr>
          <a:xfrm>
            <a:off x="323528" y="3573016"/>
            <a:ext cx="3600400" cy="3013303"/>
            <a:chOff x="251520" y="2780928"/>
            <a:chExt cx="3371850" cy="2581255"/>
          </a:xfrm>
        </p:grpSpPr>
        <p:pic>
          <p:nvPicPr>
            <p:cNvPr id="58373" name="Picture 5" descr="u=2915581525,219233066&amp;fm=23&amp;gp=0"/>
            <p:cNvPicPr>
              <a:picLocks noChangeAspect="1" noChangeArrowheads="1"/>
            </p:cNvPicPr>
            <p:nvPr/>
          </p:nvPicPr>
          <p:blipFill>
            <a:blip r:embed="rId1" cstate="print"/>
            <a:srcRect/>
            <a:stretch>
              <a:fillRect/>
            </a:stretch>
          </p:blipFill>
          <p:spPr bwMode="auto">
            <a:xfrm>
              <a:off x="251520" y="2780928"/>
              <a:ext cx="3371850" cy="2247900"/>
            </a:xfrm>
            <a:prstGeom prst="rect">
              <a:avLst/>
            </a:prstGeom>
            <a:noFill/>
            <a:ln w="9525">
              <a:noFill/>
              <a:miter lim="800000"/>
              <a:headEnd/>
              <a:tailEnd/>
            </a:ln>
          </p:spPr>
        </p:pic>
        <p:sp>
          <p:nvSpPr>
            <p:cNvPr id="58374" name="Text Box 6"/>
            <p:cNvSpPr txBox="1">
              <a:spLocks noChangeArrowheads="1"/>
            </p:cNvSpPr>
            <p:nvPr/>
          </p:nvSpPr>
          <p:spPr bwMode="auto">
            <a:xfrm>
              <a:off x="899592" y="5085184"/>
              <a:ext cx="2133600" cy="276999"/>
            </a:xfrm>
            <a:prstGeom prst="rect">
              <a:avLst/>
            </a:prstGeom>
            <a:noFill/>
            <a:ln w="9525">
              <a:noFill/>
              <a:miter lim="800000"/>
            </a:ln>
          </p:spPr>
          <p:txBody>
            <a:bodyPr>
              <a:spAutoFit/>
            </a:bodyPr>
            <a:lstStyle/>
            <a:p>
              <a:pPr algn="ctr">
                <a:spcBef>
                  <a:spcPct val="50000"/>
                </a:spcBef>
              </a:pPr>
              <a:r>
                <a:rPr lang="zh-CN" altLang="en-US" sz="1200" b="1" dirty="0">
                  <a:solidFill>
                    <a:srgbClr val="000000"/>
                  </a:solidFill>
                  <a:ea typeface="楷体_GB2312" pitchFamily="49" charset="-122"/>
                </a:rPr>
                <a:t>天津教案（</a:t>
              </a:r>
              <a:r>
                <a:rPr lang="en-US" altLang="zh-CN" sz="1200" dirty="0"/>
                <a:t>1870</a:t>
              </a:r>
              <a:r>
                <a:rPr lang="zh-CN" altLang="en-US" sz="1200" dirty="0"/>
                <a:t>年</a:t>
              </a:r>
              <a:r>
                <a:rPr lang="zh-CN" altLang="en-US" sz="1200" b="1" dirty="0">
                  <a:solidFill>
                    <a:srgbClr val="000000"/>
                  </a:solidFill>
                  <a:ea typeface="楷体_GB2312" pitchFamily="49" charset="-122"/>
                </a:rPr>
                <a:t>）</a:t>
              </a:r>
              <a:endParaRPr lang="zh-CN" altLang="en-US" sz="1200" b="1" dirty="0">
                <a:solidFill>
                  <a:srgbClr val="000000"/>
                </a:solidFill>
                <a:ea typeface="楷体_GB2312" pitchFamily="49" charset="-122"/>
              </a:endParaRPr>
            </a:p>
          </p:txBody>
        </p:sp>
      </p:grpSp>
      <p:sp>
        <p:nvSpPr>
          <p:cNvPr id="58375" name="Rectangle 7"/>
          <p:cNvSpPr>
            <a:spLocks noChangeArrowheads="1"/>
          </p:cNvSpPr>
          <p:nvPr/>
        </p:nvSpPr>
        <p:spPr bwMode="auto">
          <a:xfrm>
            <a:off x="4499992" y="4509120"/>
            <a:ext cx="4536504" cy="792088"/>
          </a:xfrm>
          <a:prstGeom prst="rect">
            <a:avLst/>
          </a:prstGeom>
          <a:noFill/>
          <a:ln w="9525">
            <a:noFill/>
            <a:miter lim="800000"/>
          </a:ln>
        </p:spPr>
        <p:txBody>
          <a:bodyPr/>
          <a:lstStyle/>
          <a:p>
            <a:pPr marL="342900" indent="-342900">
              <a:spcBef>
                <a:spcPct val="20000"/>
              </a:spcBef>
              <a:buClr>
                <a:schemeClr val="accent1"/>
              </a:buClr>
              <a:buSzPct val="65000"/>
              <a:buFont typeface="Wingdings" panose="05000000000000000000" pitchFamily="2" charset="2"/>
              <a:buChar char="n"/>
            </a:pPr>
            <a:endParaRPr lang="zh-CN" altLang="en-US" sz="3200" b="1" dirty="0">
              <a:latin typeface="华文新魏" pitchFamily="2" charset="-122"/>
              <a:ea typeface="华文新魏" pitchFamily="2" charset="-122"/>
              <a:sym typeface="Arial" panose="020B0604020202020204" pitchFamily="34" charset="0"/>
            </a:endParaRPr>
          </a:p>
        </p:txBody>
      </p:sp>
      <p:grpSp>
        <p:nvGrpSpPr>
          <p:cNvPr id="10" name="组合 9"/>
          <p:cNvGrpSpPr/>
          <p:nvPr/>
        </p:nvGrpSpPr>
        <p:grpSpPr>
          <a:xfrm>
            <a:off x="4427984" y="2420888"/>
            <a:ext cx="4392488" cy="4093423"/>
            <a:chOff x="179512" y="3333126"/>
            <a:chExt cx="4392488" cy="3181185"/>
          </a:xfrm>
        </p:grpSpPr>
        <p:sp>
          <p:nvSpPr>
            <p:cNvPr id="9" name="矩形 8"/>
            <p:cNvSpPr/>
            <p:nvPr/>
          </p:nvSpPr>
          <p:spPr>
            <a:xfrm>
              <a:off x="899592" y="6237312"/>
              <a:ext cx="2954655" cy="276999"/>
            </a:xfrm>
            <a:prstGeom prst="rect">
              <a:avLst/>
            </a:prstGeom>
          </p:spPr>
          <p:txBody>
            <a:bodyPr wrap="none">
              <a:spAutoFit/>
            </a:bodyPr>
            <a:lstStyle/>
            <a:p>
              <a:r>
                <a:rPr lang="zh-CN" altLang="en-US" sz="1200" b="1" dirty="0"/>
                <a:t>日军部队在北京东便门外屠杀义和团团民</a:t>
              </a:r>
              <a:endParaRPr lang="zh-CN" altLang="en-US" sz="1200" b="1" dirty="0"/>
            </a:p>
          </p:txBody>
        </p:sp>
        <p:pic>
          <p:nvPicPr>
            <p:cNvPr id="208898" name="Picture 2" descr="http://img2.cache.netease.com/cnews/2009/6/15/200906151441210e7aa.jpg"/>
            <p:cNvPicPr>
              <a:picLocks noChangeAspect="1" noChangeArrowheads="1"/>
            </p:cNvPicPr>
            <p:nvPr/>
          </p:nvPicPr>
          <p:blipFill>
            <a:blip r:embed="rId2" cstate="print"/>
            <a:srcRect/>
            <a:stretch>
              <a:fillRect/>
            </a:stretch>
          </p:blipFill>
          <p:spPr bwMode="auto">
            <a:xfrm>
              <a:off x="179512" y="3333126"/>
              <a:ext cx="4392488" cy="2846760"/>
            </a:xfrm>
            <a:prstGeom prst="rect">
              <a:avLst/>
            </a:prstGeom>
            <a:noFill/>
          </p:spPr>
        </p:pic>
      </p:grpSp>
      <p:sp>
        <p:nvSpPr>
          <p:cNvPr id="11" name="内容占位符 2"/>
          <p:cNvSpPr txBox="1"/>
          <p:nvPr/>
        </p:nvSpPr>
        <p:spPr>
          <a:xfrm>
            <a:off x="395536" y="1484784"/>
            <a:ext cx="7920880" cy="1512168"/>
          </a:xfrm>
          <a:prstGeom prst="rect">
            <a:avLst/>
          </a:prstGeom>
        </p:spPr>
        <p:txBody>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defRPr/>
            </a:pPr>
            <a:r>
              <a:rPr kumimoji="0" lang="zh-CN" altLang="en-US" sz="28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rPr>
              <a:t>（</a:t>
            </a:r>
            <a:r>
              <a:rPr kumimoji="0" lang="en-US" altLang="zh-CN" sz="28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rPr>
              <a:t>1</a:t>
            </a:r>
            <a:r>
              <a:rPr kumimoji="0" lang="zh-CN" altLang="en-US" sz="28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rPr>
              <a:t>）组织洋枪队、镇压太平天国运动</a:t>
            </a:r>
            <a:endParaRPr kumimoji="0" lang="en-US" altLang="zh-CN" sz="28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defRPr/>
            </a:pPr>
            <a:r>
              <a:rPr kumimoji="0" lang="zh-CN" altLang="en-US" sz="28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rPr>
              <a:t>（</a:t>
            </a:r>
            <a:r>
              <a:rPr kumimoji="0" lang="en-US" altLang="zh-CN" sz="28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rPr>
              <a:t>2</a:t>
            </a:r>
            <a:r>
              <a:rPr kumimoji="0" lang="zh-CN" altLang="en-US" sz="28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rPr>
              <a:t>）镇压反洋教斗争</a:t>
            </a:r>
            <a:endParaRPr kumimoji="0" lang="en-US" altLang="zh-CN" sz="28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defRPr/>
            </a:pPr>
            <a:r>
              <a:rPr kumimoji="0" lang="zh-CN" altLang="en-US" sz="28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sym typeface="Arial" panose="020B0604020202020204" pitchFamily="34" charset="0"/>
              </a:rPr>
              <a:t>（</a:t>
            </a:r>
            <a:r>
              <a:rPr kumimoji="0" lang="en-US" altLang="zh-CN" sz="28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sym typeface="Arial" panose="020B0604020202020204" pitchFamily="34" charset="0"/>
              </a:rPr>
              <a:t>3</a:t>
            </a:r>
            <a:r>
              <a:rPr kumimoji="0" lang="zh-CN" altLang="en-US" sz="28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sym typeface="Arial" panose="020B0604020202020204" pitchFamily="34" charset="0"/>
              </a:rPr>
              <a:t>）血腥镇压义和团 </a:t>
            </a:r>
            <a:endParaRPr kumimoji="0" lang="zh-CN" altLang="en-US" sz="28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defRPr/>
            </a:pPr>
            <a:endParaRPr kumimoji="0" lang="zh-CN" altLang="en-US" sz="2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5298"/>
                                        </p:tgtEl>
                                        <p:attrNameLst>
                                          <p:attrName>style.visibility</p:attrName>
                                        </p:attrNameLst>
                                      </p:cBhvr>
                                      <p:to>
                                        <p:strVal val="visible"/>
                                      </p:to>
                                    </p:set>
                                    <p:anim calcmode="lin" valueType="num">
                                      <p:cBhvr additive="base">
                                        <p:cTn id="7" dur="2000" fill="hold"/>
                                        <p:tgtEl>
                                          <p:spTgt spid="55298"/>
                                        </p:tgtEl>
                                        <p:attrNameLst>
                                          <p:attrName>ppt_x</p:attrName>
                                        </p:attrNameLst>
                                      </p:cBhvr>
                                      <p:tavLst>
                                        <p:tav tm="0">
                                          <p:val>
                                            <p:strVal val="#ppt_x"/>
                                          </p:val>
                                        </p:tav>
                                        <p:tav tm="100000">
                                          <p:val>
                                            <p:strVal val="#ppt_x"/>
                                          </p:val>
                                        </p:tav>
                                      </p:tavLst>
                                    </p:anim>
                                    <p:anim calcmode="lin" valueType="num">
                                      <p:cBhvr additive="base">
                                        <p:cTn id="8" dur="2000" fill="hold"/>
                                        <p:tgtEl>
                                          <p:spTgt spid="5529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sz="quarter" idx="1"/>
          </p:nvPr>
        </p:nvSpPr>
        <p:spPr>
          <a:xfrm>
            <a:off x="395536" y="1981200"/>
            <a:ext cx="8291264" cy="3608040"/>
          </a:xfrm>
          <a:solidFill>
            <a:schemeClr val="bg1"/>
          </a:solidFill>
        </p:spPr>
        <p:txBody>
          <a:bodyPr>
            <a:normAutofit/>
          </a:bodyPr>
          <a:lstStyle/>
          <a:p>
            <a:pPr eaLnBrk="1" hangingPunct="1">
              <a:lnSpc>
                <a:spcPct val="90000"/>
              </a:lnSpc>
            </a:pPr>
            <a:r>
              <a:rPr lang="en-US" altLang="zh-CN" sz="2000" b="1" dirty="0">
                <a:latin typeface="华文新魏" pitchFamily="2" charset="-122"/>
                <a:ea typeface="华文新魏" pitchFamily="2" charset="-122"/>
              </a:rPr>
              <a:t>1901</a:t>
            </a:r>
            <a:r>
              <a:rPr lang="zh-CN" altLang="en-US" sz="2000" b="1" dirty="0">
                <a:latin typeface="华文新魏" pitchFamily="2" charset="-122"/>
                <a:ea typeface="华文新魏" pitchFamily="2" charset="-122"/>
              </a:rPr>
              <a:t>年</a:t>
            </a:r>
            <a:r>
              <a:rPr lang="en-US" altLang="zh-CN" sz="2000" b="1" dirty="0">
                <a:latin typeface="华文新魏" pitchFamily="2" charset="-122"/>
                <a:ea typeface="华文新魏" pitchFamily="2" charset="-122"/>
              </a:rPr>
              <a:t>2</a:t>
            </a:r>
            <a:r>
              <a:rPr lang="zh-CN" altLang="en-US" sz="2000" b="1" dirty="0">
                <a:latin typeface="华文新魏" pitchFamily="2" charset="-122"/>
                <a:ea typeface="华文新魏" pitchFamily="2" charset="-122"/>
              </a:rPr>
              <a:t>月</a:t>
            </a:r>
            <a:r>
              <a:rPr lang="en-US" altLang="zh-CN" sz="2000" b="1" dirty="0">
                <a:latin typeface="华文新魏" pitchFamily="2" charset="-122"/>
                <a:ea typeface="华文新魏" pitchFamily="2" charset="-122"/>
              </a:rPr>
              <a:t>21</a:t>
            </a:r>
            <a:r>
              <a:rPr lang="zh-CN" altLang="en-US" sz="2000" b="1" dirty="0">
                <a:latin typeface="华文新魏" pitchFamily="2" charset="-122"/>
                <a:ea typeface="华文新魏" pitchFamily="2" charset="-122"/>
              </a:rPr>
              <a:t>日清政府接到了各国要求处死的</a:t>
            </a:r>
            <a:r>
              <a:rPr lang="en-US" altLang="zh-CN" sz="2000" b="1" dirty="0">
                <a:latin typeface="华文新魏" pitchFamily="2" charset="-122"/>
                <a:ea typeface="华文新魏" pitchFamily="2" charset="-122"/>
              </a:rPr>
              <a:t>12</a:t>
            </a:r>
            <a:r>
              <a:rPr lang="zh-CN" altLang="en-US" sz="2000" b="1" dirty="0">
                <a:latin typeface="华文新魏" pitchFamily="2" charset="-122"/>
                <a:ea typeface="华文新魏" pitchFamily="2" charset="-122"/>
              </a:rPr>
              <a:t>人名单，即：瑞郡王载漪、辅国公载澜、庄亲王载勋、都察院左都御史英年、刑部尚书赵书翘、山西巡抚毓贤、礼部尚书启秀、刑部左侍郎徐承煜、大学士徐桐、协办大学士吏部尚书刚毅、四川总督李秉衡、陕甘提督董福祥。其中除刚毅、徐桐、李秉衡三人已死，载漪、载澜“定以斩监候罪名，如以为应行贷其一死，则遣戌新疆，永远监禁”，董福祥“事缓办”外，其余的人都令自尽或正法。</a:t>
            </a:r>
            <a:endParaRPr lang="en-US" altLang="zh-CN" sz="2000" b="1" dirty="0">
              <a:latin typeface="华文新魏" pitchFamily="2" charset="-122"/>
              <a:ea typeface="华文新魏" pitchFamily="2" charset="-122"/>
            </a:endParaRPr>
          </a:p>
          <a:p>
            <a:pPr eaLnBrk="1" hangingPunct="1">
              <a:lnSpc>
                <a:spcPct val="90000"/>
              </a:lnSpc>
            </a:pPr>
            <a:r>
              <a:rPr lang="en-US" altLang="zh-CN" sz="2000" b="1" dirty="0">
                <a:latin typeface="华文新魏" pitchFamily="2" charset="-122"/>
                <a:ea typeface="华文新魏" pitchFamily="2" charset="-122"/>
              </a:rPr>
              <a:t>4</a:t>
            </a:r>
            <a:r>
              <a:rPr lang="zh-CN" altLang="en-US" sz="2000" b="1" dirty="0">
                <a:latin typeface="华文新魏" pitchFamily="2" charset="-122"/>
                <a:ea typeface="华文新魏" pitchFamily="2" charset="-122"/>
              </a:rPr>
              <a:t>月，清政府又收到列强要求严惩的地方官员名单，“牵涉百四十二人之多”。清政府于</a:t>
            </a:r>
            <a:r>
              <a:rPr lang="en-US" altLang="zh-CN" sz="2000" b="1" dirty="0">
                <a:latin typeface="华文新魏" pitchFamily="2" charset="-122"/>
                <a:ea typeface="华文新魏" pitchFamily="2" charset="-122"/>
              </a:rPr>
              <a:t>4</a:t>
            </a:r>
            <a:r>
              <a:rPr lang="zh-CN" altLang="en-US" sz="2000" b="1" dirty="0">
                <a:latin typeface="华文新魏" pitchFamily="2" charset="-122"/>
                <a:ea typeface="华文新魏" pitchFamily="2" charset="-122"/>
              </a:rPr>
              <a:t>月</a:t>
            </a:r>
            <a:r>
              <a:rPr lang="en-US" altLang="zh-CN" sz="2000" b="1" dirty="0">
                <a:latin typeface="华文新魏" pitchFamily="2" charset="-122"/>
                <a:ea typeface="华文新魏" pitchFamily="2" charset="-122"/>
              </a:rPr>
              <a:t>29</a:t>
            </a:r>
            <a:r>
              <a:rPr lang="zh-CN" altLang="en-US" sz="2000" b="1" dirty="0">
                <a:latin typeface="华文新魏" pitchFamily="2" charset="-122"/>
                <a:ea typeface="华文新魏" pitchFamily="2" charset="-122"/>
              </a:rPr>
              <a:t>日和</a:t>
            </a:r>
            <a:r>
              <a:rPr lang="en-US" altLang="zh-CN" sz="2000" b="1" dirty="0">
                <a:latin typeface="华文新魏" pitchFamily="2" charset="-122"/>
                <a:ea typeface="华文新魏" pitchFamily="2" charset="-122"/>
              </a:rPr>
              <a:t>8</a:t>
            </a:r>
            <a:r>
              <a:rPr lang="zh-CN" altLang="en-US" sz="2000" b="1" dirty="0">
                <a:latin typeface="华文新魏" pitchFamily="2" charset="-122"/>
                <a:ea typeface="华文新魏" pitchFamily="2" charset="-122"/>
              </a:rPr>
              <a:t>月</a:t>
            </a:r>
            <a:r>
              <a:rPr lang="en-US" altLang="zh-CN" sz="2000" b="1" dirty="0">
                <a:latin typeface="华文新魏" pitchFamily="2" charset="-122"/>
                <a:ea typeface="华文新魏" pitchFamily="2" charset="-122"/>
              </a:rPr>
              <a:t>19</a:t>
            </a:r>
            <a:r>
              <a:rPr lang="zh-CN" altLang="en-US" sz="2000" b="1" dirty="0">
                <a:latin typeface="华文新魏" pitchFamily="2" charset="-122"/>
                <a:ea typeface="华文新魏" pitchFamily="2" charset="-122"/>
              </a:rPr>
              <a:t>日先后发布上谕，惩办了</a:t>
            </a:r>
            <a:r>
              <a:rPr lang="en-US" altLang="zh-CN" sz="2000" b="1" dirty="0">
                <a:latin typeface="华文新魏" pitchFamily="2" charset="-122"/>
                <a:ea typeface="华文新魏" pitchFamily="2" charset="-122"/>
              </a:rPr>
              <a:t>96</a:t>
            </a:r>
            <a:r>
              <a:rPr lang="zh-CN" altLang="en-US" sz="2000" b="1" dirty="0">
                <a:latin typeface="华文新魏" pitchFamily="2" charset="-122"/>
                <a:ea typeface="华文新魏" pitchFamily="2" charset="-122"/>
              </a:rPr>
              <a:t>名爱国官员：其中“四人死刑，十一人判死刑，减为永远流放，十三人终身流放，四人监禁终身，二人长期监禁，五十八人永不叙用，二人谴责，二人追夺官职”，以满足帝国主义侵略者的要求。</a:t>
            </a:r>
            <a:endParaRPr lang="zh-CN" altLang="en-US" sz="2000" b="1" dirty="0">
              <a:latin typeface="华文新魏" pitchFamily="2" charset="-122"/>
              <a:ea typeface="华文新魏" pitchFamily="2" charset="-122"/>
            </a:endParaRPr>
          </a:p>
        </p:txBody>
      </p:sp>
      <p:grpSp>
        <p:nvGrpSpPr>
          <p:cNvPr id="6" name="组合 5"/>
          <p:cNvGrpSpPr/>
          <p:nvPr/>
        </p:nvGrpSpPr>
        <p:grpSpPr>
          <a:xfrm>
            <a:off x="467544" y="332656"/>
            <a:ext cx="2088232" cy="1447800"/>
            <a:chOff x="179513" y="332870"/>
            <a:chExt cx="2088232" cy="1447800"/>
          </a:xfrm>
        </p:grpSpPr>
        <p:pic>
          <p:nvPicPr>
            <p:cNvPr id="59397" name="Picture 4" descr="练习1"/>
            <p:cNvPicPr>
              <a:picLocks noChangeAspect="1" noChangeArrowheads="1"/>
            </p:cNvPicPr>
            <p:nvPr/>
          </p:nvPicPr>
          <p:blipFill>
            <a:blip r:embed="rId1" cstate="print"/>
            <a:srcRect/>
            <a:stretch>
              <a:fillRect/>
            </a:stretch>
          </p:blipFill>
          <p:spPr bwMode="auto">
            <a:xfrm>
              <a:off x="179513" y="332870"/>
              <a:ext cx="2088232" cy="1447800"/>
            </a:xfrm>
            <a:prstGeom prst="rect">
              <a:avLst/>
            </a:prstGeom>
            <a:noFill/>
            <a:ln w="9525">
              <a:noFill/>
              <a:miter lim="800000"/>
              <a:headEnd/>
              <a:tailEnd/>
            </a:ln>
          </p:spPr>
        </p:pic>
        <p:sp>
          <p:nvSpPr>
            <p:cNvPr id="56325" name="Rectangle 5" descr="信纸"/>
            <p:cNvSpPr>
              <a:spLocks noChangeArrowheads="1"/>
            </p:cNvSpPr>
            <p:nvPr/>
          </p:nvSpPr>
          <p:spPr bwMode="auto">
            <a:xfrm>
              <a:off x="354892" y="548664"/>
              <a:ext cx="1398952" cy="579120"/>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3200" b="1" dirty="0">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3200" b="1" dirty="0">
                <a:solidFill>
                  <a:srgbClr val="800000"/>
                </a:solidFill>
                <a:effectLst>
                  <a:outerShdw blurRad="38100" dist="38100" dir="2700000" algn="tl">
                    <a:srgbClr val="C0C0C0"/>
                  </a:outerShdw>
                </a:effectLst>
                <a:latin typeface="隶书" pitchFamily="49" charset="-122"/>
                <a:ea typeface="隶书" pitchFamily="49" charset="-122"/>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type="title"/>
          </p:nvPr>
        </p:nvSpPr>
        <p:spPr>
          <a:xfrm>
            <a:off x="467544" y="228600"/>
            <a:ext cx="8143056" cy="914400"/>
          </a:xfrm>
          <a:noFill/>
        </p:spPr>
        <p:txBody>
          <a:bodyPr/>
          <a:lstStyle/>
          <a:p>
            <a:pPr eaLnBrk="1" hangingPunct="1"/>
            <a:r>
              <a:rPr lang="en-US" altLang="zh-CN" b="1" dirty="0">
                <a:solidFill>
                  <a:schemeClr val="tx1"/>
                </a:solidFill>
              </a:rPr>
              <a:t>3</a:t>
            </a:r>
            <a:r>
              <a:rPr lang="zh-CN" altLang="en-US" b="1" dirty="0">
                <a:solidFill>
                  <a:schemeClr val="tx1"/>
                </a:solidFill>
              </a:rPr>
              <a:t>、扶植、收买代理人</a:t>
            </a:r>
            <a:endParaRPr lang="zh-CN" altLang="en-US" b="1" dirty="0">
              <a:solidFill>
                <a:schemeClr val="tx1"/>
              </a:solidFill>
            </a:endParaRPr>
          </a:p>
        </p:txBody>
      </p:sp>
      <p:sp>
        <p:nvSpPr>
          <p:cNvPr id="60424" name="Rectangle 8"/>
          <p:cNvSpPr>
            <a:spLocks noGrp="1" noChangeArrowheads="1"/>
          </p:cNvSpPr>
          <p:nvPr>
            <p:ph sz="quarter" idx="1"/>
          </p:nvPr>
        </p:nvSpPr>
        <p:spPr>
          <a:xfrm>
            <a:off x="395536" y="1412776"/>
            <a:ext cx="8229600" cy="609600"/>
          </a:xfrm>
          <a:noFill/>
        </p:spPr>
        <p:txBody>
          <a:bodyPr/>
          <a:lstStyle/>
          <a:p>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1</a:t>
            </a:r>
            <a:r>
              <a:rPr lang="zh-CN" altLang="en-US" b="1" dirty="0">
                <a:latin typeface="华文新魏" pitchFamily="2" charset="-122"/>
                <a:ea typeface="华文新魏" pitchFamily="2" charset="-122"/>
              </a:rPr>
              <a:t>）支持奕訢等满族贵族掌握总理衙门</a:t>
            </a:r>
            <a:endParaRPr lang="zh-CN" altLang="en-US" b="1" dirty="0">
              <a:latin typeface="华文新魏" pitchFamily="2" charset="-122"/>
              <a:ea typeface="华文新魏" pitchFamily="2" charset="-122"/>
            </a:endParaRPr>
          </a:p>
        </p:txBody>
      </p:sp>
      <p:pic>
        <p:nvPicPr>
          <p:cNvPr id="60420" name="Picture 4" descr="20060414004652632"/>
          <p:cNvPicPr>
            <a:picLocks noChangeAspect="1" noChangeArrowheads="1"/>
          </p:cNvPicPr>
          <p:nvPr/>
        </p:nvPicPr>
        <p:blipFill>
          <a:blip r:embed="rId1" cstate="print"/>
          <a:srcRect/>
          <a:stretch>
            <a:fillRect/>
          </a:stretch>
        </p:blipFill>
        <p:spPr bwMode="auto">
          <a:xfrm>
            <a:off x="4038600" y="2895600"/>
            <a:ext cx="4392613" cy="3295650"/>
          </a:xfrm>
          <a:prstGeom prst="rect">
            <a:avLst/>
          </a:prstGeom>
          <a:noFill/>
          <a:ln w="9525">
            <a:noFill/>
            <a:miter lim="800000"/>
            <a:headEnd/>
            <a:tailEnd/>
          </a:ln>
        </p:spPr>
      </p:pic>
      <p:sp>
        <p:nvSpPr>
          <p:cNvPr id="60421" name="Text Box 5"/>
          <p:cNvSpPr txBox="1">
            <a:spLocks noChangeArrowheads="1"/>
          </p:cNvSpPr>
          <p:nvPr/>
        </p:nvSpPr>
        <p:spPr bwMode="auto">
          <a:xfrm>
            <a:off x="5486400" y="6248400"/>
            <a:ext cx="2374900" cy="396875"/>
          </a:xfrm>
          <a:prstGeom prst="rect">
            <a:avLst/>
          </a:prstGeom>
          <a:noFill/>
          <a:ln w="9525">
            <a:noFill/>
            <a:miter lim="800000"/>
          </a:ln>
        </p:spPr>
        <p:txBody>
          <a:bodyPr>
            <a:spAutoFit/>
          </a:bodyPr>
          <a:lstStyle/>
          <a:p>
            <a:pPr>
              <a:spcBef>
                <a:spcPct val="50000"/>
              </a:spcBef>
            </a:pPr>
            <a:r>
              <a:rPr lang="zh-CN" altLang="en-US" sz="2000" b="1" dirty="0">
                <a:solidFill>
                  <a:srgbClr val="3333FF"/>
                </a:solidFill>
                <a:latin typeface="华文新魏" pitchFamily="2" charset="-122"/>
                <a:ea typeface="华文新魏" pitchFamily="2" charset="-122"/>
              </a:rPr>
              <a:t>总理各国事务衙门</a:t>
            </a:r>
            <a:endParaRPr lang="zh-CN" altLang="en-US" sz="2000" b="1" dirty="0">
              <a:solidFill>
                <a:srgbClr val="3333FF"/>
              </a:solidFill>
              <a:latin typeface="华文新魏" pitchFamily="2" charset="-122"/>
              <a:ea typeface="华文新魏" pitchFamily="2" charset="-122"/>
            </a:endParaRPr>
          </a:p>
        </p:txBody>
      </p:sp>
      <p:grpSp>
        <p:nvGrpSpPr>
          <p:cNvPr id="9" name="组合 8"/>
          <p:cNvGrpSpPr/>
          <p:nvPr/>
        </p:nvGrpSpPr>
        <p:grpSpPr>
          <a:xfrm>
            <a:off x="755576" y="2204864"/>
            <a:ext cx="2668588" cy="4021415"/>
            <a:chOff x="755576" y="2204864"/>
            <a:chExt cx="2668588" cy="4021415"/>
          </a:xfrm>
        </p:grpSpPr>
        <p:sp>
          <p:nvSpPr>
            <p:cNvPr id="60418" name="Rectangle 2"/>
            <p:cNvSpPr>
              <a:spLocks noChangeArrowheads="1"/>
            </p:cNvSpPr>
            <p:nvPr/>
          </p:nvSpPr>
          <p:spPr bwMode="auto">
            <a:xfrm>
              <a:off x="899592" y="5949280"/>
              <a:ext cx="2160240" cy="276999"/>
            </a:xfrm>
            <a:prstGeom prst="rect">
              <a:avLst/>
            </a:prstGeom>
            <a:noFill/>
            <a:ln w="9525">
              <a:noFill/>
              <a:miter lim="800000"/>
            </a:ln>
          </p:spPr>
          <p:txBody>
            <a:bodyPr wrap="square" anchor="ctr">
              <a:spAutoFit/>
            </a:bodyPr>
            <a:lstStyle/>
            <a:p>
              <a:pPr algn="ctr"/>
              <a:r>
                <a:rPr lang="zh-CN" altLang="en-US" sz="1200" b="1" dirty="0">
                  <a:ea typeface="宋体" panose="02010600030101010101" pitchFamily="2" charset="-122"/>
                </a:rPr>
                <a:t>恭亲王奕訢（</a:t>
              </a:r>
              <a:r>
                <a:rPr lang="en-US" altLang="zh-CN" sz="1200" b="1" dirty="0">
                  <a:ea typeface="宋体" panose="02010600030101010101" pitchFamily="2" charset="-122"/>
                </a:rPr>
                <a:t>1833--1898</a:t>
              </a:r>
              <a:r>
                <a:rPr lang="zh-CN" altLang="en-US" sz="1200" b="1" dirty="0">
                  <a:ea typeface="宋体" panose="02010600030101010101" pitchFamily="2" charset="-122"/>
                </a:rPr>
                <a:t>）</a:t>
              </a:r>
              <a:r>
                <a:rPr lang="zh-CN" altLang="en-US" sz="1200" dirty="0">
                  <a:ea typeface="宋体" panose="02010600030101010101" pitchFamily="2" charset="-122"/>
                </a:rPr>
                <a:t> </a:t>
              </a:r>
              <a:endParaRPr lang="zh-CN" altLang="en-US" sz="1200" dirty="0">
                <a:ea typeface="宋体" panose="02010600030101010101" pitchFamily="2" charset="-122"/>
              </a:endParaRPr>
            </a:p>
          </p:txBody>
        </p:sp>
        <p:sp>
          <p:nvSpPr>
            <p:cNvPr id="57350" name="Oval 6" descr="奕訢"/>
            <p:cNvSpPr>
              <a:spLocks noChangeArrowheads="1"/>
            </p:cNvSpPr>
            <p:nvPr/>
          </p:nvSpPr>
          <p:spPr bwMode="auto">
            <a:xfrm>
              <a:off x="755576" y="2204864"/>
              <a:ext cx="2668588" cy="3671888"/>
            </a:xfrm>
            <a:prstGeom prst="ellipse">
              <a:avLst/>
            </a:prstGeom>
            <a:blipFill dpi="0" rotWithShape="0">
              <a:blip r:embed="rId2" cstate="print"/>
              <a:srcRect/>
              <a:stretch>
                <a:fillRect/>
              </a:stretch>
            </a:blipFill>
            <a:ln w="9525">
              <a:noFill/>
              <a:round/>
            </a:ln>
          </p:spPr>
          <p:txBody>
            <a:bodyPr wrap="none" anchor="ctr"/>
            <a:lstStyle/>
            <a:p>
              <a:endParaRPr lang="zh-CN" altLang="en-US"/>
            </a:p>
          </p:txBody>
        </p:sp>
      </p:grpSp>
      <p:sp>
        <p:nvSpPr>
          <p:cNvPr id="57351" name="Text Box 7"/>
          <p:cNvSpPr txBox="1">
            <a:spLocks noChangeArrowheads="1"/>
          </p:cNvSpPr>
          <p:nvPr/>
        </p:nvSpPr>
        <p:spPr bwMode="auto">
          <a:xfrm>
            <a:off x="3563888" y="2209800"/>
            <a:ext cx="5122912" cy="466725"/>
          </a:xfrm>
          <a:prstGeom prst="rect">
            <a:avLst/>
          </a:prstGeom>
          <a:solidFill>
            <a:schemeClr val="bg1">
              <a:lumMod val="95000"/>
            </a:schemeClr>
          </a:solidFill>
          <a:ln w="9525">
            <a:solidFill>
              <a:srgbClr val="FFFFFF"/>
            </a:solidFill>
            <a:miter lim="800000"/>
          </a:ln>
        </p:spPr>
        <p:txBody>
          <a:bodyPr wrap="square">
            <a:spAutoFit/>
          </a:bodyPr>
          <a:lstStyle/>
          <a:p>
            <a:r>
              <a:rPr lang="zh-CN" altLang="en-US" sz="2400" b="1" dirty="0">
                <a:solidFill>
                  <a:srgbClr val="0000CC"/>
                </a:solidFill>
                <a:latin typeface="华文新魏" pitchFamily="2" charset="-122"/>
                <a:ea typeface="华文新魏" pitchFamily="2" charset="-122"/>
              </a:rPr>
              <a:t>1861年，</a:t>
            </a:r>
            <a:r>
              <a:rPr lang="zh-TW" altLang="en-US" sz="2400" b="1" u="sng" dirty="0">
                <a:solidFill>
                  <a:srgbClr val="0000CC"/>
                </a:solidFill>
                <a:latin typeface="华文新魏" pitchFamily="2" charset="-122"/>
                <a:ea typeface="华文新魏" pitchFamily="2" charset="-122"/>
              </a:rPr>
              <a:t>奕訢</a:t>
            </a:r>
            <a:r>
              <a:rPr lang="zh-CN" altLang="en-US" sz="2400" b="1" dirty="0">
                <a:solidFill>
                  <a:srgbClr val="0000CC"/>
                </a:solidFill>
                <a:latin typeface="华文新魏" pitchFamily="2" charset="-122"/>
                <a:ea typeface="华文新魏" pitchFamily="2" charset="-122"/>
              </a:rPr>
              <a:t>任总理衙门办事大臣。</a:t>
            </a:r>
            <a:endParaRPr lang="zh-TW" altLang="en-US" sz="2400" b="1" dirty="0">
              <a:solidFill>
                <a:srgbClr val="0000CC"/>
              </a:solidFill>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7347"/>
                                        </p:tgtEl>
                                        <p:attrNameLst>
                                          <p:attrName>style.visibility</p:attrName>
                                        </p:attrNameLst>
                                      </p:cBhvr>
                                      <p:to>
                                        <p:strVal val="visible"/>
                                      </p:to>
                                    </p:set>
                                    <p:animEffect transition="in" filter="box(in)">
                                      <p:cBhvr>
                                        <p:cTn id="7" dur="2000"/>
                                        <p:tgtEl>
                                          <p:spTgt spid="57347"/>
                                        </p:tgtEl>
                                      </p:cBhvr>
                                    </p:animEffect>
                                  </p:childTnLst>
                                </p:cTn>
                              </p:par>
                            </p:childTnLst>
                          </p:cTn>
                        </p:par>
                        <p:par>
                          <p:cTn id="8" fill="hold">
                            <p:stCondLst>
                              <p:cond delay="2000"/>
                            </p:stCondLst>
                            <p:childTnLst>
                              <p:par>
                                <p:cTn id="9" presetID="23" presetClass="entr" presetSubtype="272" fill="hold" grpId="0" nodeType="afterEffect">
                                  <p:stCondLst>
                                    <p:cond delay="0"/>
                                  </p:stCondLst>
                                  <p:childTnLst>
                                    <p:set>
                                      <p:cBhvr>
                                        <p:cTn id="10" dur="1" fill="hold">
                                          <p:stCondLst>
                                            <p:cond delay="0"/>
                                          </p:stCondLst>
                                        </p:cTn>
                                        <p:tgtEl>
                                          <p:spTgt spid="57351"/>
                                        </p:tgtEl>
                                        <p:attrNameLst>
                                          <p:attrName>style.visibility</p:attrName>
                                        </p:attrNameLst>
                                      </p:cBhvr>
                                      <p:to>
                                        <p:strVal val="visible"/>
                                      </p:to>
                                    </p:set>
                                    <p:anim calcmode="lin" valueType="num">
                                      <p:cBhvr>
                                        <p:cTn id="11" dur="500" fill="hold"/>
                                        <p:tgtEl>
                                          <p:spTgt spid="57351"/>
                                        </p:tgtEl>
                                        <p:attrNameLst>
                                          <p:attrName>ppt_w</p:attrName>
                                        </p:attrNameLst>
                                      </p:cBhvr>
                                      <p:tavLst>
                                        <p:tav tm="0">
                                          <p:val>
                                            <p:strVal val="2/3*#ppt_w"/>
                                          </p:val>
                                        </p:tav>
                                        <p:tav tm="100000">
                                          <p:val>
                                            <p:strVal val="#ppt_w"/>
                                          </p:val>
                                        </p:tav>
                                      </p:tavLst>
                                    </p:anim>
                                    <p:anim calcmode="lin" valueType="num">
                                      <p:cBhvr>
                                        <p:cTn id="12" dur="500" fill="hold"/>
                                        <p:tgtEl>
                                          <p:spTgt spid="57351"/>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autoUpdateAnimBg="0"/>
      <p:bldP spid="57351"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Picture 3" descr="lihz"/>
          <p:cNvPicPr>
            <a:picLocks noChangeAspect="1" noChangeArrowheads="1"/>
          </p:cNvPicPr>
          <p:nvPr/>
        </p:nvPicPr>
        <p:blipFill>
          <a:blip r:embed="rId1" cstate="print"/>
          <a:srcRect/>
          <a:stretch>
            <a:fillRect/>
          </a:stretch>
        </p:blipFill>
        <p:spPr bwMode="auto">
          <a:xfrm>
            <a:off x="251520" y="3789040"/>
            <a:ext cx="2155825" cy="2819400"/>
          </a:xfrm>
          <a:prstGeom prst="rect">
            <a:avLst/>
          </a:prstGeom>
          <a:noFill/>
          <a:ln w="9525">
            <a:noFill/>
            <a:miter lim="800000"/>
            <a:headEnd/>
            <a:tailEnd/>
          </a:ln>
        </p:spPr>
      </p:pic>
      <p:sp>
        <p:nvSpPr>
          <p:cNvPr id="61444" name="Rectangle 4"/>
          <p:cNvSpPr>
            <a:spLocks noChangeArrowheads="1"/>
          </p:cNvSpPr>
          <p:nvPr/>
        </p:nvSpPr>
        <p:spPr bwMode="auto">
          <a:xfrm>
            <a:off x="2339752" y="5949280"/>
            <a:ext cx="1800200" cy="276999"/>
          </a:xfrm>
          <a:prstGeom prst="rect">
            <a:avLst/>
          </a:prstGeom>
          <a:solidFill>
            <a:schemeClr val="bg1"/>
          </a:solidFill>
          <a:ln w="9525">
            <a:noFill/>
            <a:miter lim="800000"/>
          </a:ln>
        </p:spPr>
        <p:txBody>
          <a:bodyPr wrap="square" anchor="ctr">
            <a:spAutoFit/>
          </a:bodyPr>
          <a:lstStyle/>
          <a:p>
            <a:pPr algn="ctr"/>
            <a:r>
              <a:rPr lang="zh-CN" altLang="en-US" sz="1200" b="1" dirty="0">
                <a:latin typeface="+mn-ea"/>
              </a:rPr>
              <a:t>李鸿章（</a:t>
            </a:r>
            <a:r>
              <a:rPr lang="en-US" altLang="zh-CN" sz="1200" b="1" dirty="0">
                <a:latin typeface="+mn-ea"/>
              </a:rPr>
              <a:t>1823</a:t>
            </a:r>
            <a:r>
              <a:rPr lang="zh-CN" altLang="en-US" sz="1200" b="1" dirty="0">
                <a:latin typeface="+mn-ea"/>
              </a:rPr>
              <a:t>－</a:t>
            </a:r>
            <a:r>
              <a:rPr lang="en-US" altLang="zh-CN" sz="1200" b="1" dirty="0">
                <a:latin typeface="+mn-ea"/>
              </a:rPr>
              <a:t>1901</a:t>
            </a:r>
            <a:r>
              <a:rPr lang="zh-CN" altLang="en-US" sz="1200" b="1" dirty="0">
                <a:latin typeface="+mn-ea"/>
              </a:rPr>
              <a:t>） </a:t>
            </a:r>
            <a:endParaRPr lang="zh-CN" altLang="en-US" sz="1200" b="1" dirty="0">
              <a:latin typeface="+mn-ea"/>
            </a:endParaRPr>
          </a:p>
        </p:txBody>
      </p:sp>
      <p:pic>
        <p:nvPicPr>
          <p:cNvPr id="61445" name="Picture 5" descr="jwbn002"/>
          <p:cNvPicPr>
            <a:picLocks noChangeAspect="1" noChangeArrowheads="1"/>
          </p:cNvPicPr>
          <p:nvPr/>
        </p:nvPicPr>
        <p:blipFill>
          <a:blip r:embed="rId2" cstate="print"/>
          <a:srcRect/>
          <a:stretch>
            <a:fillRect/>
          </a:stretch>
        </p:blipFill>
        <p:spPr bwMode="auto">
          <a:xfrm>
            <a:off x="6172200" y="1066800"/>
            <a:ext cx="2266950" cy="2667000"/>
          </a:xfrm>
          <a:prstGeom prst="rect">
            <a:avLst/>
          </a:prstGeom>
          <a:noFill/>
          <a:ln w="9525">
            <a:noFill/>
            <a:miter lim="800000"/>
            <a:headEnd/>
            <a:tailEnd/>
          </a:ln>
        </p:spPr>
      </p:pic>
      <p:grpSp>
        <p:nvGrpSpPr>
          <p:cNvPr id="9" name="组合 8"/>
          <p:cNvGrpSpPr/>
          <p:nvPr/>
        </p:nvGrpSpPr>
        <p:grpSpPr>
          <a:xfrm>
            <a:off x="1835696" y="1196752"/>
            <a:ext cx="4248472" cy="2592288"/>
            <a:chOff x="1763688" y="1052736"/>
            <a:chExt cx="4032448" cy="2984500"/>
          </a:xfrm>
        </p:grpSpPr>
        <p:pic>
          <p:nvPicPr>
            <p:cNvPr id="61442" name="Picture 2" descr="Img240801226"/>
            <p:cNvPicPr>
              <a:picLocks noChangeAspect="1" noChangeArrowheads="1"/>
            </p:cNvPicPr>
            <p:nvPr/>
          </p:nvPicPr>
          <p:blipFill>
            <a:blip r:embed="rId3" cstate="print"/>
            <a:srcRect/>
            <a:stretch>
              <a:fillRect/>
            </a:stretch>
          </p:blipFill>
          <p:spPr bwMode="auto">
            <a:xfrm>
              <a:off x="1763688" y="1052736"/>
              <a:ext cx="2370138" cy="2984500"/>
            </a:xfrm>
            <a:prstGeom prst="rect">
              <a:avLst/>
            </a:prstGeom>
            <a:noFill/>
            <a:ln w="9525">
              <a:noFill/>
              <a:miter lim="800000"/>
              <a:headEnd/>
              <a:tailEnd/>
            </a:ln>
          </p:spPr>
        </p:pic>
        <p:sp>
          <p:nvSpPr>
            <p:cNvPr id="61446" name="Rectangle 6"/>
            <p:cNvSpPr>
              <a:spLocks noChangeArrowheads="1"/>
            </p:cNvSpPr>
            <p:nvPr/>
          </p:nvSpPr>
          <p:spPr bwMode="auto">
            <a:xfrm>
              <a:off x="4211960" y="2171015"/>
              <a:ext cx="1584176" cy="276999"/>
            </a:xfrm>
            <a:prstGeom prst="rect">
              <a:avLst/>
            </a:prstGeom>
            <a:noFill/>
            <a:ln w="9525">
              <a:noFill/>
              <a:miter lim="800000"/>
            </a:ln>
          </p:spPr>
          <p:txBody>
            <a:bodyPr wrap="square" anchor="ctr">
              <a:spAutoFit/>
            </a:bodyPr>
            <a:lstStyle/>
            <a:p>
              <a:pPr algn="ctr"/>
              <a:r>
                <a:rPr lang="zh-CN" altLang="en-US" sz="1200" b="1" dirty="0">
                  <a:latin typeface="+mn-ea"/>
                </a:rPr>
                <a:t>曾国藩（</a:t>
              </a:r>
              <a:r>
                <a:rPr lang="en-US" altLang="zh-CN" sz="1200" b="1" dirty="0">
                  <a:latin typeface="+mn-ea"/>
                </a:rPr>
                <a:t>1811--1872</a:t>
              </a:r>
              <a:r>
                <a:rPr lang="zh-CN" altLang="en-US" sz="1200" b="1" dirty="0">
                  <a:latin typeface="+mn-ea"/>
                </a:rPr>
                <a:t>）</a:t>
              </a:r>
              <a:r>
                <a:rPr lang="zh-CN" altLang="en-US" sz="1200" dirty="0">
                  <a:latin typeface="+mn-ea"/>
                </a:rPr>
                <a:t> </a:t>
              </a:r>
              <a:endParaRPr lang="zh-CN" altLang="en-US" sz="1200" dirty="0">
                <a:latin typeface="+mn-ea"/>
              </a:endParaRPr>
            </a:p>
          </p:txBody>
        </p:sp>
      </p:grpSp>
      <p:pic>
        <p:nvPicPr>
          <p:cNvPr id="61447" name="Picture 7" descr="光绪上谕"/>
          <p:cNvPicPr>
            <a:picLocks noChangeAspect="1" noChangeArrowheads="1"/>
          </p:cNvPicPr>
          <p:nvPr/>
        </p:nvPicPr>
        <p:blipFill>
          <a:blip r:embed="rId4" cstate="print">
            <a:grayscl/>
          </a:blip>
          <a:srcRect/>
          <a:stretch>
            <a:fillRect/>
          </a:stretch>
        </p:blipFill>
        <p:spPr bwMode="auto">
          <a:xfrm>
            <a:off x="5562600" y="3886200"/>
            <a:ext cx="3482975" cy="2362200"/>
          </a:xfrm>
          <a:prstGeom prst="rect">
            <a:avLst/>
          </a:prstGeom>
          <a:noFill/>
          <a:ln w="9525">
            <a:noFill/>
            <a:miter lim="800000"/>
            <a:headEnd/>
            <a:tailEnd/>
          </a:ln>
        </p:spPr>
      </p:pic>
      <p:sp>
        <p:nvSpPr>
          <p:cNvPr id="61448" name="Rectangle 8"/>
          <p:cNvSpPr>
            <a:spLocks noChangeArrowheads="1"/>
          </p:cNvSpPr>
          <p:nvPr/>
        </p:nvSpPr>
        <p:spPr bwMode="auto">
          <a:xfrm>
            <a:off x="179512" y="304800"/>
            <a:ext cx="8354888" cy="990600"/>
          </a:xfrm>
          <a:prstGeom prst="rect">
            <a:avLst/>
          </a:prstGeom>
          <a:noFill/>
          <a:ln w="9525">
            <a:noFill/>
            <a:miter lim="800000"/>
          </a:ln>
        </p:spPr>
        <p:txBody>
          <a:bodyPr/>
          <a:lstStyle/>
          <a:p>
            <a:pPr marL="342900" indent="-342900">
              <a:lnSpc>
                <a:spcPct val="90000"/>
              </a:lnSpc>
              <a:spcBef>
                <a:spcPct val="20000"/>
              </a:spcBef>
              <a:buClr>
                <a:schemeClr val="accent1"/>
              </a:buClr>
              <a:buSzPct val="65000"/>
            </a:pPr>
            <a:r>
              <a:rPr lang="zh-CN" altLang="en-US" sz="3000" b="1" dirty="0">
                <a:latin typeface="华文新魏" pitchFamily="2" charset="-122"/>
                <a:ea typeface="华文新魏" pitchFamily="2" charset="-122"/>
              </a:rPr>
              <a:t>（</a:t>
            </a:r>
            <a:r>
              <a:rPr lang="en-US" altLang="zh-CN" sz="3000" b="1" dirty="0">
                <a:latin typeface="华文新魏" pitchFamily="2" charset="-122"/>
                <a:ea typeface="华文新魏" pitchFamily="2" charset="-122"/>
              </a:rPr>
              <a:t>2</a:t>
            </a:r>
            <a:r>
              <a:rPr lang="zh-CN" altLang="en-US" sz="3000" b="1" dirty="0">
                <a:latin typeface="华文新魏" pitchFamily="2" charset="-122"/>
                <a:ea typeface="华文新魏" pitchFamily="2" charset="-122"/>
              </a:rPr>
              <a:t>）扶植曾国藩、李鸿章，实行对外妥协的方针 </a:t>
            </a:r>
            <a:endParaRPr lang="zh-CN" altLang="en-US" sz="3000" b="1" dirty="0">
              <a:latin typeface="华文新魏" pitchFamily="2" charset="-122"/>
              <a:ea typeface="华文新魏"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755576" y="3501008"/>
            <a:ext cx="2180208" cy="3013303"/>
            <a:chOff x="755576" y="3501008"/>
            <a:chExt cx="2180208" cy="3013303"/>
          </a:xfrm>
        </p:grpSpPr>
        <p:pic>
          <p:nvPicPr>
            <p:cNvPr id="62468" name="Picture 4" descr="fengguozhang"/>
            <p:cNvPicPr>
              <a:picLocks noChangeAspect="1" noChangeArrowheads="1"/>
            </p:cNvPicPr>
            <p:nvPr/>
          </p:nvPicPr>
          <p:blipFill>
            <a:blip r:embed="rId1" cstate="print"/>
            <a:srcRect/>
            <a:stretch>
              <a:fillRect/>
            </a:stretch>
          </p:blipFill>
          <p:spPr bwMode="auto">
            <a:xfrm>
              <a:off x="827584" y="3501008"/>
              <a:ext cx="2108200" cy="2674938"/>
            </a:xfrm>
            <a:prstGeom prst="rect">
              <a:avLst/>
            </a:prstGeom>
            <a:noFill/>
            <a:ln w="9525">
              <a:noFill/>
              <a:miter lim="800000"/>
              <a:headEnd/>
              <a:tailEnd/>
            </a:ln>
          </p:spPr>
        </p:pic>
        <p:sp>
          <p:nvSpPr>
            <p:cNvPr id="62469" name="Rectangle 5"/>
            <p:cNvSpPr>
              <a:spLocks noChangeArrowheads="1"/>
            </p:cNvSpPr>
            <p:nvPr/>
          </p:nvSpPr>
          <p:spPr bwMode="auto">
            <a:xfrm>
              <a:off x="755576" y="6237312"/>
              <a:ext cx="2145633" cy="276999"/>
            </a:xfrm>
            <a:prstGeom prst="rect">
              <a:avLst/>
            </a:prstGeom>
            <a:noFill/>
            <a:ln w="9525">
              <a:noFill/>
              <a:miter lim="800000"/>
            </a:ln>
          </p:spPr>
          <p:txBody>
            <a:bodyPr wrap="square">
              <a:spAutoFit/>
            </a:bodyPr>
            <a:lstStyle/>
            <a:p>
              <a:pPr algn="ctr"/>
              <a:r>
                <a:rPr lang="zh-CN" altLang="en-US" sz="1200" b="1" dirty="0">
                  <a:latin typeface="+mn-ea"/>
                </a:rPr>
                <a:t>冯国璋（</a:t>
              </a:r>
              <a:r>
                <a:rPr lang="en-US" altLang="zh-CN" sz="1200" b="1" dirty="0">
                  <a:latin typeface="+mn-ea"/>
                </a:rPr>
                <a:t>1859--1919</a:t>
              </a:r>
              <a:r>
                <a:rPr lang="zh-CN" altLang="en-US" sz="1200" b="1" dirty="0">
                  <a:latin typeface="+mn-ea"/>
                </a:rPr>
                <a:t>） </a:t>
              </a:r>
              <a:endParaRPr lang="zh-CN" altLang="en-US" sz="1200" b="1" dirty="0">
                <a:latin typeface="+mn-ea"/>
              </a:endParaRPr>
            </a:p>
          </p:txBody>
        </p:sp>
      </p:grpSp>
      <p:grpSp>
        <p:nvGrpSpPr>
          <p:cNvPr id="15" name="组合 14"/>
          <p:cNvGrpSpPr/>
          <p:nvPr/>
        </p:nvGrpSpPr>
        <p:grpSpPr>
          <a:xfrm>
            <a:off x="3476659" y="3503310"/>
            <a:ext cx="2587352" cy="3011001"/>
            <a:chOff x="3476659" y="3503310"/>
            <a:chExt cx="2587352" cy="3011001"/>
          </a:xfrm>
        </p:grpSpPr>
        <p:pic>
          <p:nvPicPr>
            <p:cNvPr id="62466" name="Picture 2" descr="duanqirui"/>
            <p:cNvPicPr>
              <a:picLocks noChangeAspect="1" noChangeArrowheads="1"/>
            </p:cNvPicPr>
            <p:nvPr/>
          </p:nvPicPr>
          <p:blipFill>
            <a:blip r:embed="rId2" cstate="print"/>
            <a:srcRect/>
            <a:stretch>
              <a:fillRect/>
            </a:stretch>
          </p:blipFill>
          <p:spPr bwMode="auto">
            <a:xfrm>
              <a:off x="3476659" y="3503310"/>
              <a:ext cx="2587352" cy="2717800"/>
            </a:xfrm>
            <a:prstGeom prst="rect">
              <a:avLst/>
            </a:prstGeom>
            <a:noFill/>
            <a:ln w="9525">
              <a:noFill/>
              <a:miter lim="800000"/>
              <a:headEnd/>
              <a:tailEnd/>
            </a:ln>
          </p:spPr>
        </p:pic>
        <p:sp>
          <p:nvSpPr>
            <p:cNvPr id="62467" name="Rectangle 3"/>
            <p:cNvSpPr>
              <a:spLocks noChangeArrowheads="1"/>
            </p:cNvSpPr>
            <p:nvPr/>
          </p:nvSpPr>
          <p:spPr bwMode="auto">
            <a:xfrm>
              <a:off x="3491880" y="6237312"/>
              <a:ext cx="2473325" cy="276999"/>
            </a:xfrm>
            <a:prstGeom prst="rect">
              <a:avLst/>
            </a:prstGeom>
            <a:noFill/>
            <a:ln w="9525">
              <a:noFill/>
              <a:miter lim="800000"/>
            </a:ln>
          </p:spPr>
          <p:txBody>
            <a:bodyPr>
              <a:spAutoFit/>
            </a:bodyPr>
            <a:lstStyle/>
            <a:p>
              <a:pPr algn="ctr"/>
              <a:r>
                <a:rPr lang="zh-CN" altLang="en-US" sz="1200" b="1" dirty="0">
                  <a:latin typeface="+mn-ea"/>
                </a:rPr>
                <a:t>段祺瑞（</a:t>
              </a:r>
              <a:r>
                <a:rPr lang="en-US" altLang="zh-CN" sz="1200" b="1" dirty="0">
                  <a:latin typeface="+mn-ea"/>
                </a:rPr>
                <a:t>1865--1936</a:t>
              </a:r>
              <a:r>
                <a:rPr lang="zh-CN" altLang="en-US" sz="1200" b="1" dirty="0">
                  <a:latin typeface="+mn-ea"/>
                </a:rPr>
                <a:t>） </a:t>
              </a:r>
              <a:endParaRPr lang="zh-CN" altLang="en-US" sz="1200" b="1" dirty="0">
                <a:latin typeface="+mn-ea"/>
              </a:endParaRPr>
            </a:p>
          </p:txBody>
        </p:sp>
      </p:grpSp>
      <p:pic>
        <p:nvPicPr>
          <p:cNvPr id="62470" name="Picture 6" descr="zhangzuolin"/>
          <p:cNvPicPr>
            <a:picLocks noChangeAspect="1" noChangeArrowheads="1"/>
          </p:cNvPicPr>
          <p:nvPr/>
        </p:nvPicPr>
        <p:blipFill>
          <a:blip r:embed="rId3" cstate="print"/>
          <a:srcRect/>
          <a:stretch>
            <a:fillRect/>
          </a:stretch>
        </p:blipFill>
        <p:spPr bwMode="auto">
          <a:xfrm>
            <a:off x="6619413" y="3276600"/>
            <a:ext cx="2133600" cy="2743200"/>
          </a:xfrm>
          <a:prstGeom prst="rect">
            <a:avLst/>
          </a:prstGeom>
          <a:noFill/>
          <a:ln w="9525">
            <a:noFill/>
            <a:miter lim="800000"/>
            <a:headEnd/>
            <a:tailEnd/>
          </a:ln>
        </p:spPr>
      </p:pic>
      <p:sp>
        <p:nvSpPr>
          <p:cNvPr id="62471" name="Rectangle 7"/>
          <p:cNvSpPr>
            <a:spLocks noChangeArrowheads="1"/>
          </p:cNvSpPr>
          <p:nvPr/>
        </p:nvSpPr>
        <p:spPr bwMode="auto">
          <a:xfrm>
            <a:off x="6660232" y="6096000"/>
            <a:ext cx="2160240" cy="276999"/>
          </a:xfrm>
          <a:prstGeom prst="rect">
            <a:avLst/>
          </a:prstGeom>
          <a:noFill/>
          <a:ln w="9525">
            <a:noFill/>
            <a:miter lim="800000"/>
          </a:ln>
        </p:spPr>
        <p:txBody>
          <a:bodyPr wrap="square">
            <a:spAutoFit/>
          </a:bodyPr>
          <a:lstStyle/>
          <a:p>
            <a:pPr algn="ctr"/>
            <a:r>
              <a:rPr lang="zh-CN" altLang="en-US" sz="1200" b="1" dirty="0">
                <a:latin typeface="+mn-ea"/>
              </a:rPr>
              <a:t>张作霖（</a:t>
            </a:r>
            <a:r>
              <a:rPr lang="en-US" altLang="zh-CN" sz="1200" b="1" dirty="0">
                <a:latin typeface="+mn-ea"/>
              </a:rPr>
              <a:t>1875--1928 </a:t>
            </a:r>
            <a:r>
              <a:rPr lang="zh-CN" altLang="en-US" sz="1200" b="1" dirty="0">
                <a:latin typeface="+mn-ea"/>
              </a:rPr>
              <a:t>）</a:t>
            </a:r>
            <a:endParaRPr lang="zh-CN" altLang="en-US" sz="1200" b="1" dirty="0">
              <a:latin typeface="+mn-ea"/>
            </a:endParaRPr>
          </a:p>
        </p:txBody>
      </p:sp>
      <p:sp>
        <p:nvSpPr>
          <p:cNvPr id="62472" name="Rectangle 8"/>
          <p:cNvSpPr>
            <a:spLocks noChangeArrowheads="1"/>
          </p:cNvSpPr>
          <p:nvPr/>
        </p:nvSpPr>
        <p:spPr bwMode="auto">
          <a:xfrm>
            <a:off x="457200" y="228600"/>
            <a:ext cx="7467600" cy="366713"/>
          </a:xfrm>
          <a:prstGeom prst="rect">
            <a:avLst/>
          </a:prstGeom>
          <a:noFill/>
          <a:ln w="9525">
            <a:noFill/>
            <a:miter lim="800000"/>
          </a:ln>
        </p:spPr>
        <p:txBody>
          <a:bodyPr>
            <a:spAutoFit/>
          </a:bodyPr>
          <a:lstStyle/>
          <a:p>
            <a:endParaRPr lang="zh-CN" altLang="en-US" b="1">
              <a:ea typeface="宋体" panose="02010600030101010101" pitchFamily="2" charset="-122"/>
            </a:endParaRPr>
          </a:p>
        </p:txBody>
      </p:sp>
      <p:sp>
        <p:nvSpPr>
          <p:cNvPr id="62473" name="Rectangle 9"/>
          <p:cNvSpPr>
            <a:spLocks noChangeArrowheads="1"/>
          </p:cNvSpPr>
          <p:nvPr/>
        </p:nvSpPr>
        <p:spPr bwMode="auto">
          <a:xfrm>
            <a:off x="381000" y="228600"/>
            <a:ext cx="8229600" cy="1139825"/>
          </a:xfrm>
          <a:prstGeom prst="rect">
            <a:avLst/>
          </a:prstGeom>
          <a:noFill/>
          <a:ln w="9525">
            <a:noFill/>
            <a:miter lim="800000"/>
          </a:ln>
        </p:spPr>
        <p:txBody>
          <a:bodyPr/>
          <a:lstStyle/>
          <a:p>
            <a:pPr>
              <a:buFontTx/>
              <a:buNone/>
            </a:pPr>
            <a:endParaRPr lang="zh-CN" altLang="en-US" sz="3800" b="1">
              <a:latin typeface="Garamond" pitchFamily="18" charset="0"/>
              <a:ea typeface="宋体" panose="02010600030101010101" pitchFamily="2" charset="-122"/>
            </a:endParaRPr>
          </a:p>
        </p:txBody>
      </p:sp>
      <p:sp>
        <p:nvSpPr>
          <p:cNvPr id="62474" name="Rectangle 10"/>
          <p:cNvSpPr>
            <a:spLocks noChangeArrowheads="1"/>
          </p:cNvSpPr>
          <p:nvPr/>
        </p:nvSpPr>
        <p:spPr bwMode="auto">
          <a:xfrm>
            <a:off x="5868144" y="332656"/>
            <a:ext cx="2928023" cy="2590800"/>
          </a:xfrm>
          <a:prstGeom prst="rect">
            <a:avLst/>
          </a:prstGeom>
          <a:noFill/>
          <a:ln w="9525">
            <a:noFill/>
            <a:miter lim="800000"/>
          </a:ln>
        </p:spPr>
        <p:txBody>
          <a:bodyPr/>
          <a:lstStyle/>
          <a:p>
            <a:pPr marL="342900" indent="-342900">
              <a:spcBef>
                <a:spcPct val="20000"/>
              </a:spcBef>
              <a:buClr>
                <a:schemeClr val="accent1"/>
              </a:buClr>
              <a:buSzPct val="65000"/>
              <a:buFont typeface="Wingdings" panose="05000000000000000000" pitchFamily="2" charset="2"/>
              <a:buChar char="n"/>
            </a:pPr>
            <a:r>
              <a:rPr lang="zh-CN" altLang="en-US" sz="3200" b="1" dirty="0">
                <a:latin typeface="华文新魏" pitchFamily="2" charset="-122"/>
                <a:ea typeface="华文新魏" pitchFamily="2" charset="-122"/>
              </a:rPr>
              <a:t>（</a:t>
            </a:r>
            <a:r>
              <a:rPr lang="en-US" altLang="zh-CN" sz="3200" b="1" dirty="0">
                <a:latin typeface="华文新魏" pitchFamily="2" charset="-122"/>
                <a:ea typeface="华文新魏" pitchFamily="2" charset="-122"/>
              </a:rPr>
              <a:t>4</a:t>
            </a:r>
            <a:r>
              <a:rPr lang="zh-CN" altLang="en-US" sz="3200" b="1" dirty="0">
                <a:latin typeface="华文新魏" pitchFamily="2" charset="-122"/>
                <a:ea typeface="华文新魏" pitchFamily="2" charset="-122"/>
              </a:rPr>
              <a:t>）扶植北洋各派系军阀 首领，导致连年军阀混战</a:t>
            </a:r>
            <a:endParaRPr lang="zh-CN" altLang="en-US" sz="3200" b="1" dirty="0">
              <a:latin typeface="华文新魏" pitchFamily="2" charset="-122"/>
              <a:ea typeface="华文新魏" pitchFamily="2" charset="-122"/>
            </a:endParaRPr>
          </a:p>
        </p:txBody>
      </p:sp>
      <p:sp>
        <p:nvSpPr>
          <p:cNvPr id="62475" name="Rectangle 11"/>
          <p:cNvSpPr>
            <a:spLocks noChangeArrowheads="1"/>
          </p:cNvSpPr>
          <p:nvPr/>
        </p:nvSpPr>
        <p:spPr bwMode="auto">
          <a:xfrm>
            <a:off x="251520" y="332657"/>
            <a:ext cx="3024336" cy="2736304"/>
          </a:xfrm>
          <a:prstGeom prst="rect">
            <a:avLst/>
          </a:prstGeom>
          <a:noFill/>
          <a:ln w="9525">
            <a:noFill/>
            <a:miter lim="800000"/>
          </a:ln>
        </p:spPr>
        <p:txBody>
          <a:bodyPr/>
          <a:lstStyle/>
          <a:p>
            <a:pPr marL="342900" indent="-342900">
              <a:spcBef>
                <a:spcPct val="20000"/>
              </a:spcBef>
              <a:buClr>
                <a:schemeClr val="accent1"/>
              </a:buClr>
              <a:buSzPct val="65000"/>
              <a:buFont typeface="Wingdings" panose="05000000000000000000" pitchFamily="2" charset="2"/>
              <a:buChar char="n"/>
            </a:pPr>
            <a:r>
              <a:rPr lang="zh-CN" altLang="en-US" sz="3200" b="1" dirty="0">
                <a:latin typeface="华文新魏" pitchFamily="2" charset="-122"/>
                <a:ea typeface="华文新魏" pitchFamily="2" charset="-122"/>
              </a:rPr>
              <a:t>（</a:t>
            </a:r>
            <a:r>
              <a:rPr lang="en-US" altLang="zh-CN" sz="3200" b="1" dirty="0">
                <a:latin typeface="华文新魏" pitchFamily="2" charset="-122"/>
                <a:ea typeface="华文新魏" pitchFamily="2" charset="-122"/>
              </a:rPr>
              <a:t>3</a:t>
            </a:r>
            <a:r>
              <a:rPr lang="zh-CN" altLang="en-US" sz="3200" b="1" dirty="0">
                <a:latin typeface="华文新魏" pitchFamily="2" charset="-122"/>
                <a:ea typeface="华文新魏" pitchFamily="2" charset="-122"/>
              </a:rPr>
              <a:t>）支持袁世凯篡夺辛亥革命胜利果实，建立北洋 军阀政府</a:t>
            </a:r>
            <a:endParaRPr lang="zh-CN" altLang="en-US" sz="3200" b="1" dirty="0">
              <a:latin typeface="华文新魏" pitchFamily="2" charset="-122"/>
              <a:ea typeface="华文新魏" pitchFamily="2" charset="-122"/>
            </a:endParaRPr>
          </a:p>
        </p:txBody>
      </p:sp>
      <p:grpSp>
        <p:nvGrpSpPr>
          <p:cNvPr id="17" name="组合 16"/>
          <p:cNvGrpSpPr/>
          <p:nvPr/>
        </p:nvGrpSpPr>
        <p:grpSpPr>
          <a:xfrm>
            <a:off x="3491880" y="404664"/>
            <a:ext cx="2146300" cy="3013303"/>
            <a:chOff x="3491880" y="404664"/>
            <a:chExt cx="2146300" cy="3013303"/>
          </a:xfrm>
        </p:grpSpPr>
        <p:pic>
          <p:nvPicPr>
            <p:cNvPr id="62476" name="Picture 12" descr="袁世凯"/>
            <p:cNvPicPr>
              <a:picLocks noChangeAspect="1" noChangeArrowheads="1"/>
            </p:cNvPicPr>
            <p:nvPr/>
          </p:nvPicPr>
          <p:blipFill>
            <a:blip r:embed="rId4" cstate="print"/>
            <a:srcRect/>
            <a:stretch>
              <a:fillRect/>
            </a:stretch>
          </p:blipFill>
          <p:spPr bwMode="auto">
            <a:xfrm>
              <a:off x="3491880" y="404664"/>
              <a:ext cx="2146300" cy="2667000"/>
            </a:xfrm>
            <a:prstGeom prst="rect">
              <a:avLst/>
            </a:prstGeom>
            <a:noFill/>
            <a:ln w="9525">
              <a:noFill/>
              <a:miter lim="800000"/>
              <a:headEnd/>
              <a:tailEnd/>
            </a:ln>
          </p:spPr>
        </p:pic>
        <p:sp>
          <p:nvSpPr>
            <p:cNvPr id="62477" name="Rectangle 13"/>
            <p:cNvSpPr>
              <a:spLocks noChangeArrowheads="1"/>
            </p:cNvSpPr>
            <p:nvPr/>
          </p:nvSpPr>
          <p:spPr bwMode="auto">
            <a:xfrm>
              <a:off x="3707904" y="3140968"/>
              <a:ext cx="1710725" cy="276999"/>
            </a:xfrm>
            <a:prstGeom prst="rect">
              <a:avLst/>
            </a:prstGeom>
            <a:noFill/>
            <a:ln w="9525">
              <a:noFill/>
              <a:miter lim="800000"/>
            </a:ln>
          </p:spPr>
          <p:txBody>
            <a:bodyPr wrap="none" anchor="ctr">
              <a:spAutoFit/>
            </a:bodyPr>
            <a:lstStyle/>
            <a:p>
              <a:pPr algn="ctr"/>
              <a:r>
                <a:rPr lang="zh-CN" altLang="en-US" sz="1200" b="1" dirty="0">
                  <a:latin typeface="+mn-ea"/>
                </a:rPr>
                <a:t>袁世凯（</a:t>
              </a:r>
              <a:r>
                <a:rPr lang="en-US" altLang="zh-CN" sz="1200" b="1" dirty="0">
                  <a:latin typeface="+mn-ea"/>
                </a:rPr>
                <a:t>1859--1916</a:t>
              </a:r>
              <a:r>
                <a:rPr lang="zh-CN" altLang="en-US" sz="1200" b="1" dirty="0">
                  <a:latin typeface="+mn-ea"/>
                </a:rPr>
                <a:t>）</a:t>
              </a:r>
              <a:r>
                <a:rPr lang="zh-CN" altLang="en-US" sz="1200" dirty="0">
                  <a:latin typeface="+mn-ea"/>
                </a:rPr>
                <a:t> </a:t>
              </a:r>
              <a:endParaRPr lang="zh-CN" altLang="en-US" sz="1200" dirty="0">
                <a:latin typeface="+mn-ea"/>
              </a:endParaRPr>
            </a:p>
          </p:txBody>
        </p:sp>
      </p:grpSp>
    </p:spTree>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8"/>
          <p:cNvGrpSpPr/>
          <p:nvPr/>
        </p:nvGrpSpPr>
        <p:grpSpPr bwMode="auto">
          <a:xfrm>
            <a:off x="2123728" y="2420888"/>
            <a:ext cx="6652839" cy="3616520"/>
            <a:chOff x="1177199" y="3298735"/>
            <a:chExt cx="3208818" cy="2670878"/>
          </a:xfrm>
        </p:grpSpPr>
        <p:sp>
          <p:nvSpPr>
            <p:cNvPr id="5" name="任意多边形 4"/>
            <p:cNvSpPr/>
            <p:nvPr/>
          </p:nvSpPr>
          <p:spPr>
            <a:xfrm>
              <a:off x="2382672" y="4489320"/>
              <a:ext cx="914348" cy="915957"/>
            </a:xfrm>
            <a:custGeom>
              <a:avLst/>
              <a:gdLst>
                <a:gd name="connsiteX0" fmla="*/ 0 w 914996"/>
                <a:gd name="connsiteY0" fmla="*/ 457498 h 914996"/>
                <a:gd name="connsiteX1" fmla="*/ 457498 w 914996"/>
                <a:gd name="connsiteY1" fmla="*/ 0 h 914996"/>
                <a:gd name="connsiteX2" fmla="*/ 914996 w 914996"/>
                <a:gd name="connsiteY2" fmla="*/ 457498 h 914996"/>
                <a:gd name="connsiteX3" fmla="*/ 457498 w 914996"/>
                <a:gd name="connsiteY3" fmla="*/ 914996 h 914996"/>
                <a:gd name="connsiteX4" fmla="*/ 0 w 914996"/>
                <a:gd name="connsiteY4" fmla="*/ 457498 h 914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96" h="914996">
                  <a:moveTo>
                    <a:pt x="0" y="457498"/>
                  </a:moveTo>
                  <a:cubicBezTo>
                    <a:pt x="0" y="204829"/>
                    <a:pt x="204829" y="0"/>
                    <a:pt x="457498" y="0"/>
                  </a:cubicBezTo>
                  <a:cubicBezTo>
                    <a:pt x="710167" y="0"/>
                    <a:pt x="914996" y="204829"/>
                    <a:pt x="914996" y="457498"/>
                  </a:cubicBezTo>
                  <a:cubicBezTo>
                    <a:pt x="914996" y="710167"/>
                    <a:pt x="710167" y="914996"/>
                    <a:pt x="457498" y="914996"/>
                  </a:cubicBezTo>
                  <a:cubicBezTo>
                    <a:pt x="204829" y="914996"/>
                    <a:pt x="0" y="710167"/>
                    <a:pt x="0" y="457498"/>
                  </a:cubicBezTo>
                  <a:close/>
                </a:path>
              </a:pathLst>
            </a:custGeom>
            <a:solidFill>
              <a:schemeClr val="accent3">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2000" tIns="145428" rIns="72000" bIns="145428" spcCol="1270" anchor="ctr"/>
            <a:lstStyle/>
            <a:p>
              <a:pPr algn="ctr" defTabSz="800100">
                <a:lnSpc>
                  <a:spcPct val="90000"/>
                </a:lnSpc>
                <a:spcAft>
                  <a:spcPct val="35000"/>
                </a:spcAft>
                <a:buFontTx/>
                <a:buNone/>
                <a:defRPr/>
              </a:pPr>
              <a:r>
                <a:rPr lang="zh-CN" altLang="en-US" sz="3200" b="1" dirty="0">
                  <a:solidFill>
                    <a:srgbClr val="FF0000"/>
                  </a:solidFill>
                  <a:cs typeface="+mn-ea"/>
                  <a:sym typeface="+mn-lt"/>
                </a:rPr>
                <a:t>军事</a:t>
              </a:r>
              <a:endParaRPr lang="en-US" altLang="zh-CN" sz="3200" b="1" dirty="0">
                <a:solidFill>
                  <a:srgbClr val="FF0000"/>
                </a:solidFill>
                <a:cs typeface="+mn-ea"/>
                <a:sym typeface="+mn-lt"/>
              </a:endParaRPr>
            </a:p>
            <a:p>
              <a:pPr algn="ctr" defTabSz="800100">
                <a:lnSpc>
                  <a:spcPct val="90000"/>
                </a:lnSpc>
                <a:spcAft>
                  <a:spcPct val="35000"/>
                </a:spcAft>
                <a:buFontTx/>
                <a:buNone/>
                <a:defRPr/>
              </a:pPr>
              <a:r>
                <a:rPr lang="zh-CN" altLang="en-US" sz="3200" b="1" dirty="0">
                  <a:solidFill>
                    <a:srgbClr val="FF0000"/>
                  </a:solidFill>
                  <a:cs typeface="+mn-ea"/>
                  <a:sym typeface="+mn-lt"/>
                </a:rPr>
                <a:t>侵略</a:t>
              </a:r>
              <a:endParaRPr lang="zh-CN" altLang="en-US" sz="3200" b="1" dirty="0">
                <a:solidFill>
                  <a:srgbClr val="FF0000"/>
                </a:solidFill>
                <a:cs typeface="+mn-ea"/>
                <a:sym typeface="+mn-lt"/>
              </a:endParaRPr>
            </a:p>
          </p:txBody>
        </p:sp>
        <p:sp>
          <p:nvSpPr>
            <p:cNvPr id="6" name="任意多边形 5"/>
            <p:cNvSpPr/>
            <p:nvPr/>
          </p:nvSpPr>
          <p:spPr>
            <a:xfrm rot="16200000">
              <a:off x="2701738" y="4332164"/>
              <a:ext cx="276216" cy="38098"/>
            </a:xfrm>
            <a:custGeom>
              <a:avLst/>
              <a:gdLst>
                <a:gd name="connsiteX0" fmla="*/ 0 w 276068"/>
                <a:gd name="connsiteY0" fmla="*/ 19228 h 38456"/>
                <a:gd name="connsiteX1" fmla="*/ 276068 w 276068"/>
                <a:gd name="connsiteY1" fmla="*/ 19228 h 38456"/>
              </a:gdLst>
              <a:ahLst/>
              <a:cxnLst>
                <a:cxn ang="0">
                  <a:pos x="connsiteX0" y="connsiteY0"/>
                </a:cxn>
                <a:cxn ang="0">
                  <a:pos x="connsiteX1" y="connsiteY1"/>
                </a:cxn>
              </a:cxnLst>
              <a:rect l="l" t="t" r="r" b="b"/>
              <a:pathLst>
                <a:path w="276068" h="38456">
                  <a:moveTo>
                    <a:pt x="0" y="19228"/>
                  </a:moveTo>
                  <a:lnTo>
                    <a:pt x="276068" y="1922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143832" tIns="12327" rIns="143833" bIns="12326" anchor="ctr"/>
            <a:lstStyle/>
            <a:p>
              <a:pPr algn="ctr" defTabSz="800100" eaLnBrk="0" hangingPunct="0">
                <a:lnSpc>
                  <a:spcPct val="90000"/>
                </a:lnSpc>
                <a:spcAft>
                  <a:spcPct val="35000"/>
                </a:spcAft>
                <a:defRPr/>
              </a:pPr>
              <a:endParaRPr lang="zh-CN" altLang="en-US" b="0">
                <a:solidFill>
                  <a:schemeClr val="tx1"/>
                </a:solidFill>
                <a:cs typeface="+mn-ea"/>
                <a:sym typeface="+mn-lt"/>
              </a:endParaRPr>
            </a:p>
          </p:txBody>
        </p:sp>
        <p:sp>
          <p:nvSpPr>
            <p:cNvPr id="7" name="任意多边形 6"/>
            <p:cNvSpPr/>
            <p:nvPr/>
          </p:nvSpPr>
          <p:spPr>
            <a:xfrm>
              <a:off x="1906553" y="3298735"/>
              <a:ext cx="1841647" cy="914369"/>
            </a:xfrm>
            <a:custGeom>
              <a:avLst/>
              <a:gdLst>
                <a:gd name="connsiteX0" fmla="*/ 0 w 914996"/>
                <a:gd name="connsiteY0" fmla="*/ 457498 h 914996"/>
                <a:gd name="connsiteX1" fmla="*/ 457498 w 914996"/>
                <a:gd name="connsiteY1" fmla="*/ 0 h 914996"/>
                <a:gd name="connsiteX2" fmla="*/ 914996 w 914996"/>
                <a:gd name="connsiteY2" fmla="*/ 457498 h 914996"/>
                <a:gd name="connsiteX3" fmla="*/ 457498 w 914996"/>
                <a:gd name="connsiteY3" fmla="*/ 914996 h 914996"/>
                <a:gd name="connsiteX4" fmla="*/ 0 w 914996"/>
                <a:gd name="connsiteY4" fmla="*/ 457498 h 914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96" h="914996">
                  <a:moveTo>
                    <a:pt x="0" y="457498"/>
                  </a:moveTo>
                  <a:cubicBezTo>
                    <a:pt x="0" y="204829"/>
                    <a:pt x="204829" y="0"/>
                    <a:pt x="457498" y="0"/>
                  </a:cubicBezTo>
                  <a:cubicBezTo>
                    <a:pt x="710167" y="0"/>
                    <a:pt x="914996" y="204829"/>
                    <a:pt x="914996" y="457498"/>
                  </a:cubicBezTo>
                  <a:cubicBezTo>
                    <a:pt x="914996" y="710167"/>
                    <a:pt x="710167" y="914996"/>
                    <a:pt x="457498" y="914996"/>
                  </a:cubicBezTo>
                  <a:cubicBezTo>
                    <a:pt x="204829" y="914996"/>
                    <a:pt x="0" y="710167"/>
                    <a:pt x="0" y="457498"/>
                  </a:cubicBezTo>
                  <a:close/>
                </a:path>
              </a:pathLst>
            </a:custGeom>
            <a:solidFill>
              <a:schemeClr val="accent5">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2000" tIns="145428" rIns="72000" bIns="145428" anchor="ctr"/>
            <a:lstStyle/>
            <a:p>
              <a:pPr algn="ctr" defTabSz="800100">
                <a:lnSpc>
                  <a:spcPct val="90000"/>
                </a:lnSpc>
                <a:spcAft>
                  <a:spcPct val="35000"/>
                </a:spcAft>
                <a:defRPr/>
              </a:pPr>
              <a:endParaRPr lang="en-US" altLang="zh-CN" sz="2400" b="1" dirty="0">
                <a:solidFill>
                  <a:schemeClr val="tx1"/>
                </a:solidFill>
                <a:cs typeface="+mn-ea"/>
                <a:sym typeface="+mn-lt"/>
              </a:endParaRPr>
            </a:p>
            <a:p>
              <a:pPr algn="ctr" defTabSz="800100">
                <a:lnSpc>
                  <a:spcPct val="90000"/>
                </a:lnSpc>
                <a:spcAft>
                  <a:spcPct val="35000"/>
                </a:spcAft>
                <a:defRPr/>
              </a:pPr>
              <a:r>
                <a:rPr lang="zh-CN" altLang="en-US" sz="2400" b="1" dirty="0">
                  <a:solidFill>
                    <a:schemeClr val="tx1"/>
                  </a:solidFill>
                  <a:cs typeface="+mn-ea"/>
                  <a:sym typeface="+mn-lt"/>
                </a:rPr>
                <a:t>发动侵略战争</a:t>
              </a:r>
              <a:endParaRPr lang="en-US" altLang="zh-CN" sz="2400" b="1" dirty="0">
                <a:solidFill>
                  <a:schemeClr val="tx1"/>
                </a:solidFill>
                <a:cs typeface="+mn-ea"/>
                <a:sym typeface="+mn-lt"/>
              </a:endParaRPr>
            </a:p>
            <a:p>
              <a:pPr algn="ctr" defTabSz="800100">
                <a:lnSpc>
                  <a:spcPct val="90000"/>
                </a:lnSpc>
                <a:spcAft>
                  <a:spcPct val="35000"/>
                </a:spcAft>
                <a:defRPr/>
              </a:pPr>
              <a:r>
                <a:rPr lang="zh-CN" altLang="en-US" sz="2400" b="1" dirty="0">
                  <a:solidFill>
                    <a:schemeClr val="tx1"/>
                  </a:solidFill>
                  <a:cs typeface="+mn-ea"/>
                  <a:sym typeface="+mn-lt"/>
                </a:rPr>
                <a:t>屠杀中国人民</a:t>
              </a:r>
              <a:endParaRPr lang="zh-CN" altLang="en-US" sz="2400" b="1" dirty="0">
                <a:solidFill>
                  <a:schemeClr val="tx1"/>
                </a:solidFill>
                <a:cs typeface="+mn-ea"/>
                <a:sym typeface="+mn-lt"/>
              </a:endParaRPr>
            </a:p>
            <a:p>
              <a:pPr algn="ctr" defTabSz="800100">
                <a:lnSpc>
                  <a:spcPct val="90000"/>
                </a:lnSpc>
                <a:spcAft>
                  <a:spcPct val="35000"/>
                </a:spcAft>
                <a:defRPr/>
              </a:pPr>
              <a:endParaRPr lang="zh-CN" altLang="en-US" sz="2400" b="1" dirty="0">
                <a:solidFill>
                  <a:schemeClr val="tx1"/>
                </a:solidFill>
                <a:cs typeface="+mn-ea"/>
                <a:sym typeface="+mn-lt"/>
              </a:endParaRPr>
            </a:p>
          </p:txBody>
        </p:sp>
        <p:sp>
          <p:nvSpPr>
            <p:cNvPr id="10" name="任意多边形 9"/>
            <p:cNvSpPr/>
            <p:nvPr/>
          </p:nvSpPr>
          <p:spPr>
            <a:xfrm rot="1800000">
              <a:off x="3254612" y="5166482"/>
              <a:ext cx="162860" cy="40247"/>
            </a:xfrm>
            <a:custGeom>
              <a:avLst/>
              <a:gdLst>
                <a:gd name="connsiteX0" fmla="*/ 0 w 276068"/>
                <a:gd name="connsiteY0" fmla="*/ 19228 h 38456"/>
                <a:gd name="connsiteX1" fmla="*/ 276068 w 276068"/>
                <a:gd name="connsiteY1" fmla="*/ 19228 h 38456"/>
              </a:gdLst>
              <a:ahLst/>
              <a:cxnLst>
                <a:cxn ang="0">
                  <a:pos x="connsiteX0" y="connsiteY0"/>
                </a:cxn>
                <a:cxn ang="0">
                  <a:pos x="connsiteX1" y="connsiteY1"/>
                </a:cxn>
              </a:cxnLst>
              <a:rect l="l" t="t" r="r" b="b"/>
              <a:pathLst>
                <a:path w="276068" h="38456">
                  <a:moveTo>
                    <a:pt x="0" y="19228"/>
                  </a:moveTo>
                  <a:lnTo>
                    <a:pt x="276068" y="1922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143833" tIns="12326" rIns="143831" bIns="12326" anchor="ctr"/>
            <a:lstStyle/>
            <a:p>
              <a:pPr algn="ctr" defTabSz="800100" eaLnBrk="0" hangingPunct="0">
                <a:lnSpc>
                  <a:spcPct val="90000"/>
                </a:lnSpc>
                <a:spcAft>
                  <a:spcPct val="35000"/>
                </a:spcAft>
                <a:defRPr/>
              </a:pPr>
              <a:endParaRPr lang="zh-CN" altLang="en-US" b="0">
                <a:solidFill>
                  <a:schemeClr val="tx1"/>
                </a:solidFill>
                <a:cs typeface="+mn-ea"/>
                <a:sym typeface="+mn-lt"/>
              </a:endParaRPr>
            </a:p>
          </p:txBody>
        </p:sp>
        <p:sp>
          <p:nvSpPr>
            <p:cNvPr id="11" name="任意多边形 10"/>
            <p:cNvSpPr/>
            <p:nvPr/>
          </p:nvSpPr>
          <p:spPr>
            <a:xfrm>
              <a:off x="3330529" y="5053657"/>
              <a:ext cx="1055488" cy="915956"/>
            </a:xfrm>
            <a:custGeom>
              <a:avLst/>
              <a:gdLst>
                <a:gd name="connsiteX0" fmla="*/ 0 w 914996"/>
                <a:gd name="connsiteY0" fmla="*/ 457498 h 914996"/>
                <a:gd name="connsiteX1" fmla="*/ 457498 w 914996"/>
                <a:gd name="connsiteY1" fmla="*/ 0 h 914996"/>
                <a:gd name="connsiteX2" fmla="*/ 914996 w 914996"/>
                <a:gd name="connsiteY2" fmla="*/ 457498 h 914996"/>
                <a:gd name="connsiteX3" fmla="*/ 457498 w 914996"/>
                <a:gd name="connsiteY3" fmla="*/ 914996 h 914996"/>
                <a:gd name="connsiteX4" fmla="*/ 0 w 914996"/>
                <a:gd name="connsiteY4" fmla="*/ 457498 h 914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96" h="914996">
                  <a:moveTo>
                    <a:pt x="0" y="457498"/>
                  </a:moveTo>
                  <a:cubicBezTo>
                    <a:pt x="0" y="204829"/>
                    <a:pt x="204829" y="0"/>
                    <a:pt x="457498" y="0"/>
                  </a:cubicBezTo>
                  <a:cubicBezTo>
                    <a:pt x="710167" y="0"/>
                    <a:pt x="914996" y="204829"/>
                    <a:pt x="914996" y="457498"/>
                  </a:cubicBezTo>
                  <a:cubicBezTo>
                    <a:pt x="914996" y="710167"/>
                    <a:pt x="710167" y="914996"/>
                    <a:pt x="457498" y="914996"/>
                  </a:cubicBezTo>
                  <a:cubicBezTo>
                    <a:pt x="204829" y="914996"/>
                    <a:pt x="0" y="710167"/>
                    <a:pt x="0" y="457498"/>
                  </a:cubicBezTo>
                  <a:close/>
                </a:path>
              </a:pathLst>
            </a:custGeom>
            <a:solidFill>
              <a:schemeClr val="accent5">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2000" tIns="145428" rIns="72000" bIns="145428" anchor="ctr"/>
            <a:lstStyle/>
            <a:p>
              <a:pPr algn="ctr" defTabSz="800100">
                <a:lnSpc>
                  <a:spcPct val="90000"/>
                </a:lnSpc>
                <a:spcAft>
                  <a:spcPct val="35000"/>
                </a:spcAft>
                <a:defRPr/>
              </a:pPr>
              <a:endParaRPr lang="en-US" altLang="zh-CN" sz="2400" b="1" dirty="0">
                <a:solidFill>
                  <a:schemeClr val="tx1"/>
                </a:solidFill>
                <a:cs typeface="+mn-ea"/>
                <a:sym typeface="+mn-lt"/>
              </a:endParaRPr>
            </a:p>
            <a:p>
              <a:pPr algn="ctr" defTabSz="800100">
                <a:lnSpc>
                  <a:spcPct val="90000"/>
                </a:lnSpc>
                <a:spcAft>
                  <a:spcPct val="35000"/>
                </a:spcAft>
                <a:defRPr/>
              </a:pPr>
              <a:r>
                <a:rPr lang="zh-CN" altLang="en-US" sz="2400" b="1" dirty="0">
                  <a:solidFill>
                    <a:schemeClr val="tx1"/>
                  </a:solidFill>
                  <a:cs typeface="+mn-ea"/>
                  <a:sym typeface="+mn-lt"/>
                </a:rPr>
                <a:t>侵占中国领土</a:t>
              </a:r>
              <a:endParaRPr lang="en-US" altLang="zh-CN" sz="2400" b="1" dirty="0">
                <a:solidFill>
                  <a:schemeClr val="tx1"/>
                </a:solidFill>
                <a:cs typeface="+mn-ea"/>
                <a:sym typeface="+mn-lt"/>
              </a:endParaRPr>
            </a:p>
            <a:p>
              <a:pPr algn="ctr" defTabSz="800100">
                <a:lnSpc>
                  <a:spcPct val="90000"/>
                </a:lnSpc>
                <a:spcAft>
                  <a:spcPct val="35000"/>
                </a:spcAft>
                <a:defRPr/>
              </a:pPr>
              <a:r>
                <a:rPr lang="zh-CN" altLang="en-US" sz="2400" b="1" dirty="0">
                  <a:solidFill>
                    <a:schemeClr val="tx1"/>
                  </a:solidFill>
                  <a:cs typeface="+mn-ea"/>
                  <a:sym typeface="+mn-lt"/>
                </a:rPr>
                <a:t>划分势力范围</a:t>
              </a:r>
              <a:endParaRPr lang="zh-CN" altLang="en-US" sz="2400" b="1" dirty="0">
                <a:solidFill>
                  <a:schemeClr val="tx1"/>
                </a:solidFill>
                <a:cs typeface="+mn-ea"/>
                <a:sym typeface="+mn-lt"/>
              </a:endParaRPr>
            </a:p>
            <a:p>
              <a:pPr algn="ctr" defTabSz="800100">
                <a:lnSpc>
                  <a:spcPct val="90000"/>
                </a:lnSpc>
                <a:spcAft>
                  <a:spcPct val="35000"/>
                </a:spcAft>
                <a:defRPr/>
              </a:pPr>
              <a:endParaRPr lang="zh-CN" altLang="en-US" sz="2400" b="1" dirty="0">
                <a:solidFill>
                  <a:schemeClr val="tx1"/>
                </a:solidFill>
                <a:cs typeface="+mn-ea"/>
                <a:sym typeface="+mn-lt"/>
              </a:endParaRPr>
            </a:p>
          </p:txBody>
        </p:sp>
        <p:sp>
          <p:nvSpPr>
            <p:cNvPr id="14" name="任意多边形 13"/>
            <p:cNvSpPr/>
            <p:nvPr/>
          </p:nvSpPr>
          <p:spPr>
            <a:xfrm rot="19800000" flipV="1">
              <a:off x="2305045" y="5215084"/>
              <a:ext cx="162997" cy="45097"/>
            </a:xfrm>
            <a:custGeom>
              <a:avLst/>
              <a:gdLst>
                <a:gd name="connsiteX0" fmla="*/ 0 w 276068"/>
                <a:gd name="connsiteY0" fmla="*/ 19228 h 38456"/>
                <a:gd name="connsiteX1" fmla="*/ 276068 w 276068"/>
                <a:gd name="connsiteY1" fmla="*/ 19228 h 38456"/>
              </a:gdLst>
              <a:ahLst/>
              <a:cxnLst>
                <a:cxn ang="0">
                  <a:pos x="connsiteX0" y="connsiteY0"/>
                </a:cxn>
                <a:cxn ang="0">
                  <a:pos x="connsiteX1" y="connsiteY1"/>
                </a:cxn>
              </a:cxnLst>
              <a:rect l="l" t="t" r="r" b="b"/>
              <a:pathLst>
                <a:path w="276068" h="38456">
                  <a:moveTo>
                    <a:pt x="276068" y="19228"/>
                  </a:moveTo>
                  <a:lnTo>
                    <a:pt x="0" y="1922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143831" tIns="12327" rIns="143834" bIns="12326" anchor="ctr"/>
            <a:lstStyle/>
            <a:p>
              <a:pPr algn="ctr" defTabSz="800100" eaLnBrk="0" hangingPunct="0">
                <a:lnSpc>
                  <a:spcPct val="90000"/>
                </a:lnSpc>
                <a:spcAft>
                  <a:spcPct val="35000"/>
                </a:spcAft>
                <a:defRPr/>
              </a:pPr>
              <a:endParaRPr lang="zh-CN" altLang="en-US" b="0">
                <a:solidFill>
                  <a:schemeClr val="tx1"/>
                </a:solidFill>
                <a:cs typeface="+mn-ea"/>
                <a:sym typeface="+mn-lt"/>
              </a:endParaRPr>
            </a:p>
          </p:txBody>
        </p:sp>
        <p:sp>
          <p:nvSpPr>
            <p:cNvPr id="15" name="任意多边形 14"/>
            <p:cNvSpPr/>
            <p:nvPr/>
          </p:nvSpPr>
          <p:spPr>
            <a:xfrm>
              <a:off x="1177199" y="5000478"/>
              <a:ext cx="1180858" cy="915956"/>
            </a:xfrm>
            <a:custGeom>
              <a:avLst/>
              <a:gdLst>
                <a:gd name="connsiteX0" fmla="*/ 0 w 914996"/>
                <a:gd name="connsiteY0" fmla="*/ 457498 h 914996"/>
                <a:gd name="connsiteX1" fmla="*/ 457498 w 914996"/>
                <a:gd name="connsiteY1" fmla="*/ 0 h 914996"/>
                <a:gd name="connsiteX2" fmla="*/ 914996 w 914996"/>
                <a:gd name="connsiteY2" fmla="*/ 457498 h 914996"/>
                <a:gd name="connsiteX3" fmla="*/ 457498 w 914996"/>
                <a:gd name="connsiteY3" fmla="*/ 914996 h 914996"/>
                <a:gd name="connsiteX4" fmla="*/ 0 w 914996"/>
                <a:gd name="connsiteY4" fmla="*/ 457498 h 914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96" h="914996">
                  <a:moveTo>
                    <a:pt x="0" y="457498"/>
                  </a:moveTo>
                  <a:cubicBezTo>
                    <a:pt x="0" y="204829"/>
                    <a:pt x="204829" y="0"/>
                    <a:pt x="457498" y="0"/>
                  </a:cubicBezTo>
                  <a:cubicBezTo>
                    <a:pt x="710167" y="0"/>
                    <a:pt x="914996" y="204829"/>
                    <a:pt x="914996" y="457498"/>
                  </a:cubicBezTo>
                  <a:cubicBezTo>
                    <a:pt x="914996" y="710167"/>
                    <a:pt x="710167" y="914996"/>
                    <a:pt x="457498" y="914996"/>
                  </a:cubicBezTo>
                  <a:cubicBezTo>
                    <a:pt x="204829" y="914996"/>
                    <a:pt x="0" y="710167"/>
                    <a:pt x="0" y="457498"/>
                  </a:cubicBezTo>
                  <a:close/>
                </a:path>
              </a:pathLst>
            </a:custGeom>
            <a:solidFill>
              <a:schemeClr val="accent5">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2000" tIns="145428" rIns="72000" bIns="145428" anchor="ctr"/>
            <a:lstStyle/>
            <a:p>
              <a:pPr algn="ctr" defTabSz="800100">
                <a:lnSpc>
                  <a:spcPct val="90000"/>
                </a:lnSpc>
                <a:spcAft>
                  <a:spcPct val="35000"/>
                </a:spcAft>
                <a:defRPr/>
              </a:pPr>
              <a:endParaRPr lang="en-US" altLang="zh-CN" sz="2400" b="1" dirty="0">
                <a:solidFill>
                  <a:schemeClr val="tx1"/>
                </a:solidFill>
                <a:cs typeface="+mn-ea"/>
                <a:sym typeface="+mn-lt"/>
              </a:endParaRPr>
            </a:p>
            <a:p>
              <a:pPr algn="ctr" defTabSz="800100">
                <a:lnSpc>
                  <a:spcPct val="90000"/>
                </a:lnSpc>
                <a:spcAft>
                  <a:spcPct val="35000"/>
                </a:spcAft>
                <a:defRPr/>
              </a:pPr>
              <a:r>
                <a:rPr lang="zh-CN" altLang="en-US" sz="2400" b="1" dirty="0">
                  <a:solidFill>
                    <a:schemeClr val="tx1"/>
                  </a:solidFill>
                  <a:cs typeface="+mn-ea"/>
                  <a:sym typeface="+mn-lt"/>
                </a:rPr>
                <a:t>勒索赔款</a:t>
              </a:r>
              <a:endParaRPr lang="en-US" altLang="zh-CN" sz="2400" b="1" dirty="0">
                <a:solidFill>
                  <a:schemeClr val="tx1"/>
                </a:solidFill>
                <a:cs typeface="+mn-ea"/>
                <a:sym typeface="+mn-lt"/>
              </a:endParaRPr>
            </a:p>
            <a:p>
              <a:pPr algn="ctr" defTabSz="800100">
                <a:lnSpc>
                  <a:spcPct val="90000"/>
                </a:lnSpc>
                <a:spcAft>
                  <a:spcPct val="35000"/>
                </a:spcAft>
                <a:defRPr/>
              </a:pPr>
              <a:r>
                <a:rPr lang="zh-CN" altLang="en-US" sz="2400" b="1" dirty="0">
                  <a:solidFill>
                    <a:schemeClr val="tx1"/>
                  </a:solidFill>
                  <a:cs typeface="+mn-ea"/>
                  <a:sym typeface="+mn-lt"/>
                </a:rPr>
                <a:t>抢掠财富</a:t>
              </a:r>
              <a:endParaRPr lang="zh-CN" altLang="en-US" sz="2400" b="1" dirty="0">
                <a:solidFill>
                  <a:schemeClr val="tx1"/>
                </a:solidFill>
                <a:cs typeface="+mn-ea"/>
                <a:sym typeface="+mn-lt"/>
              </a:endParaRPr>
            </a:p>
            <a:p>
              <a:pPr algn="ctr" defTabSz="800100">
                <a:lnSpc>
                  <a:spcPct val="90000"/>
                </a:lnSpc>
                <a:spcAft>
                  <a:spcPct val="35000"/>
                </a:spcAft>
                <a:defRPr/>
              </a:pPr>
              <a:endParaRPr lang="zh-CN" altLang="en-US" sz="2400" b="1" dirty="0">
                <a:solidFill>
                  <a:schemeClr val="tx1"/>
                </a:solidFill>
                <a:cs typeface="+mn-ea"/>
                <a:sym typeface="+mn-lt"/>
              </a:endParaRPr>
            </a:p>
          </p:txBody>
        </p:sp>
      </p:grpSp>
      <p:sp>
        <p:nvSpPr>
          <p:cNvPr id="18" name="标题 1"/>
          <p:cNvSpPr txBox="1">
            <a:spLocks noGrp="1"/>
          </p:cNvSpPr>
          <p:nvPr>
            <p:ph type="title"/>
          </p:nvPr>
        </p:nvSpPr>
        <p:spPr>
          <a:xfrm>
            <a:off x="179512" y="274638"/>
            <a:ext cx="8507288" cy="1066130"/>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400" b="1" i="0" u="none" strike="noStrike" kern="1200" cap="none" spc="0" normalizeH="0" baseline="0" noProof="0" dirty="0">
                <a:ln>
                  <a:noFill/>
                </a:ln>
                <a:solidFill>
                  <a:schemeClr val="tx2"/>
                </a:solidFill>
                <a:effectLst/>
                <a:uLnTx/>
                <a:uFillTx/>
                <a:latin typeface="+mj-ea"/>
                <a:ea typeface="+mj-ea"/>
                <a:cs typeface="+mj-cs"/>
              </a:rPr>
              <a:t>一、资本</a:t>
            </a:r>
            <a:r>
              <a:rPr kumimoji="0" lang="en-US" altLang="zh-CN" sz="4400" b="1" i="0" u="none" strike="noStrike" kern="1200" cap="none" spc="0" normalizeH="0" baseline="0" noProof="0" dirty="0">
                <a:ln>
                  <a:noFill/>
                </a:ln>
                <a:solidFill>
                  <a:schemeClr val="tx2"/>
                </a:solidFill>
                <a:effectLst/>
                <a:uLnTx/>
                <a:uFillTx/>
                <a:latin typeface="+mj-ea"/>
                <a:ea typeface="+mj-ea"/>
                <a:cs typeface="+mj-cs"/>
              </a:rPr>
              <a:t>--</a:t>
            </a:r>
            <a:r>
              <a:rPr kumimoji="0" lang="zh-CN" altLang="en-US" sz="4400" b="1" i="0" u="none" strike="noStrike" kern="1200" cap="none" spc="0" normalizeH="0" baseline="0" noProof="0" dirty="0">
                <a:ln>
                  <a:noFill/>
                </a:ln>
                <a:solidFill>
                  <a:schemeClr val="tx2"/>
                </a:solidFill>
                <a:effectLst/>
                <a:uLnTx/>
                <a:uFillTx/>
                <a:latin typeface="+mj-ea"/>
                <a:ea typeface="+mj-ea"/>
                <a:cs typeface="+mj-cs"/>
              </a:rPr>
              <a:t>帝国主义对中国的侵略</a:t>
            </a:r>
            <a:endParaRPr kumimoji="0" lang="zh-CN" altLang="en-US" sz="4400" b="1" i="0" u="none" strike="noStrike" kern="1200" cap="none" spc="0" normalizeH="0" baseline="0" noProof="0" dirty="0">
              <a:ln>
                <a:noFill/>
              </a:ln>
              <a:solidFill>
                <a:schemeClr val="tx2"/>
              </a:solidFill>
              <a:effectLst/>
              <a:uLnTx/>
              <a:uFillTx/>
              <a:latin typeface="+mj-ea"/>
              <a:ea typeface="+mj-ea"/>
              <a:cs typeface="+mj-cs"/>
            </a:endParaRPr>
          </a:p>
        </p:txBody>
      </p:sp>
      <p:sp>
        <p:nvSpPr>
          <p:cNvPr id="19" name="Rectangle 6"/>
          <p:cNvSpPr>
            <a:spLocks noChangeArrowheads="1"/>
          </p:cNvSpPr>
          <p:nvPr/>
        </p:nvSpPr>
        <p:spPr bwMode="auto">
          <a:xfrm>
            <a:off x="251520" y="1700808"/>
            <a:ext cx="4104456" cy="685800"/>
          </a:xfrm>
          <a:prstGeom prst="rect">
            <a:avLst/>
          </a:prstGeom>
          <a:noFill/>
          <a:ln w="9525">
            <a:noFill/>
            <a:miter lim="800000"/>
          </a:ln>
        </p:spPr>
        <p:txBody>
          <a:bodyPr/>
          <a:lstStyle/>
          <a:p>
            <a:pPr>
              <a:buFontTx/>
              <a:buNone/>
            </a:pPr>
            <a:r>
              <a:rPr lang="zh-CN" altLang="en-US" sz="4400" b="1" dirty="0">
                <a:latin typeface="Garamond" pitchFamily="18" charset="0"/>
              </a:rPr>
              <a:t>（一）军事侵略</a:t>
            </a:r>
            <a:endParaRPr lang="zh-CN" altLang="en-US" sz="4400" b="1" dirty="0">
              <a:latin typeface="Garamond" pitchFamily="18" charset="0"/>
            </a:endParaRPr>
          </a:p>
        </p:txBody>
      </p:sp>
      <p:sp>
        <p:nvSpPr>
          <p:cNvPr id="20" name="内容占位符 2"/>
          <p:cNvSpPr>
            <a:spLocks noGrp="1"/>
          </p:cNvSpPr>
          <p:nvPr>
            <p:ph sz="quarter" idx="1"/>
          </p:nvPr>
        </p:nvSpPr>
        <p:spPr>
          <a:xfrm>
            <a:off x="323528" y="2924944"/>
            <a:ext cx="3024336" cy="1800200"/>
          </a:xfrm>
        </p:spPr>
        <p:txBody>
          <a:bodyPr/>
          <a:lstStyle/>
          <a:p>
            <a:r>
              <a:rPr lang="zh-CN" altLang="en-US" b="1" dirty="0"/>
              <a:t>资本</a:t>
            </a:r>
            <a:r>
              <a:rPr lang="en-US" altLang="zh-CN" b="1" dirty="0"/>
              <a:t>-</a:t>
            </a:r>
            <a:r>
              <a:rPr lang="zh-CN" altLang="en-US" b="1" dirty="0"/>
              <a:t>帝国主义列强对中国的侵略，首先和主要的是进行军事侵略。</a:t>
            </a:r>
            <a:endParaRPr lang="zh-CN" altLang="en-US" b="1"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74638"/>
            <a:ext cx="8219256" cy="850106"/>
          </a:xfrm>
        </p:spPr>
        <p:txBody>
          <a:bodyPr>
            <a:normAutofit/>
          </a:bodyPr>
          <a:lstStyle/>
          <a:p>
            <a:r>
              <a:rPr lang="zh-CN" altLang="en-US" b="1" dirty="0">
                <a:latin typeface="华文新魏" pitchFamily="2" charset="-122"/>
                <a:ea typeface="华文新魏" pitchFamily="2" charset="-122"/>
              </a:rPr>
              <a:t>（三）经济掠夺</a:t>
            </a:r>
            <a:endParaRPr lang="zh-CN" altLang="en-US" dirty="0"/>
          </a:p>
        </p:txBody>
      </p:sp>
      <p:sp>
        <p:nvSpPr>
          <p:cNvPr id="3" name="内容占位符 2"/>
          <p:cNvSpPr>
            <a:spLocks noGrp="1"/>
          </p:cNvSpPr>
          <p:nvPr>
            <p:ph sz="quarter" idx="1"/>
          </p:nvPr>
        </p:nvSpPr>
        <p:spPr>
          <a:xfrm>
            <a:off x="251520" y="1412776"/>
            <a:ext cx="2952328" cy="4572000"/>
          </a:xfrm>
        </p:spPr>
        <p:txBody>
          <a:bodyPr>
            <a:normAutofit lnSpcReduction="10000"/>
          </a:bodyPr>
          <a:lstStyle/>
          <a:p>
            <a:r>
              <a:rPr lang="zh-CN" altLang="en-US" b="1" dirty="0">
                <a:cs typeface="+mn-ea"/>
                <a:sym typeface="+mn-lt"/>
              </a:rPr>
              <a:t>资本－帝国主义对中国进行经济侵略的方式，除了强迫中国支付巨额的</a:t>
            </a:r>
            <a:r>
              <a:rPr lang="zh-CN" altLang="en-US" b="1" dirty="0">
                <a:solidFill>
                  <a:srgbClr val="C00000"/>
                </a:solidFill>
                <a:cs typeface="+mn-ea"/>
                <a:sym typeface="+mn-lt"/>
              </a:rPr>
              <a:t>战争赔款外</a:t>
            </a:r>
            <a:r>
              <a:rPr lang="zh-CN" altLang="en-US" b="1" dirty="0">
                <a:cs typeface="+mn-ea"/>
                <a:sym typeface="+mn-lt"/>
              </a:rPr>
              <a:t>，主要是扩大对中国的</a:t>
            </a:r>
            <a:r>
              <a:rPr lang="zh-CN" altLang="en-US" b="1" dirty="0">
                <a:solidFill>
                  <a:srgbClr val="C00000"/>
                </a:solidFill>
                <a:cs typeface="+mn-ea"/>
                <a:sym typeface="+mn-lt"/>
              </a:rPr>
              <a:t>商品倾销</a:t>
            </a:r>
            <a:r>
              <a:rPr lang="zh-CN" altLang="en-US" b="1" dirty="0">
                <a:cs typeface="+mn-ea"/>
                <a:sym typeface="+mn-lt"/>
              </a:rPr>
              <a:t>和</a:t>
            </a:r>
            <a:r>
              <a:rPr lang="zh-CN" altLang="en-US" b="1" dirty="0">
                <a:solidFill>
                  <a:srgbClr val="C00000"/>
                </a:solidFill>
                <a:cs typeface="+mn-ea"/>
                <a:sym typeface="+mn-lt"/>
              </a:rPr>
              <a:t>资本输出</a:t>
            </a:r>
            <a:r>
              <a:rPr lang="zh-CN" altLang="en-US" b="1" dirty="0">
                <a:cs typeface="+mn-ea"/>
                <a:sym typeface="+mn-lt"/>
              </a:rPr>
              <a:t>，进行掠夺和榨取，逐步把中国卷入资本主义的世界市场。</a:t>
            </a:r>
            <a:endParaRPr lang="zh-CN" altLang="en-US" b="1" dirty="0"/>
          </a:p>
          <a:p>
            <a:endParaRPr lang="zh-CN" altLang="en-US" dirty="0"/>
          </a:p>
        </p:txBody>
      </p:sp>
      <p:grpSp>
        <p:nvGrpSpPr>
          <p:cNvPr id="4" name="组合 16"/>
          <p:cNvGrpSpPr/>
          <p:nvPr/>
        </p:nvGrpSpPr>
        <p:grpSpPr bwMode="auto">
          <a:xfrm>
            <a:off x="3347864" y="1628800"/>
            <a:ext cx="5328592" cy="4271962"/>
            <a:chOff x="4568089" y="1998799"/>
            <a:chExt cx="4381633" cy="4272009"/>
          </a:xfrm>
        </p:grpSpPr>
        <p:sp>
          <p:nvSpPr>
            <p:cNvPr id="5" name="任意多边形 4"/>
            <p:cNvSpPr/>
            <p:nvPr/>
          </p:nvSpPr>
          <p:spPr>
            <a:xfrm>
              <a:off x="6032902" y="3491065"/>
              <a:ext cx="1255328" cy="1254139"/>
            </a:xfrm>
            <a:custGeom>
              <a:avLst/>
              <a:gdLst>
                <a:gd name="connsiteX0" fmla="*/ 0 w 1254062"/>
                <a:gd name="connsiteY0" fmla="*/ 627031 h 1254062"/>
                <a:gd name="connsiteX1" fmla="*/ 627031 w 1254062"/>
                <a:gd name="connsiteY1" fmla="*/ 0 h 1254062"/>
                <a:gd name="connsiteX2" fmla="*/ 1254062 w 1254062"/>
                <a:gd name="connsiteY2" fmla="*/ 627031 h 1254062"/>
                <a:gd name="connsiteX3" fmla="*/ 627031 w 1254062"/>
                <a:gd name="connsiteY3" fmla="*/ 1254062 h 1254062"/>
                <a:gd name="connsiteX4" fmla="*/ 0 w 1254062"/>
                <a:gd name="connsiteY4" fmla="*/ 627031 h 125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062" h="1254062">
                  <a:moveTo>
                    <a:pt x="0" y="627031"/>
                  </a:moveTo>
                  <a:cubicBezTo>
                    <a:pt x="0" y="280731"/>
                    <a:pt x="280731" y="0"/>
                    <a:pt x="627031" y="0"/>
                  </a:cubicBezTo>
                  <a:cubicBezTo>
                    <a:pt x="973331" y="0"/>
                    <a:pt x="1254062" y="280731"/>
                    <a:pt x="1254062" y="627031"/>
                  </a:cubicBezTo>
                  <a:cubicBezTo>
                    <a:pt x="1254062" y="973331"/>
                    <a:pt x="973331" y="1254062"/>
                    <a:pt x="627031" y="1254062"/>
                  </a:cubicBezTo>
                  <a:cubicBezTo>
                    <a:pt x="280731" y="1254062"/>
                    <a:pt x="0" y="973331"/>
                    <a:pt x="0" y="627031"/>
                  </a:cubicBezTo>
                  <a:close/>
                </a:path>
              </a:pathLst>
            </a:custGeom>
            <a:solidFill>
              <a:srgbClr val="E1EBFF"/>
            </a:solid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72000" tIns="216000" rIns="72000" bIns="216000" spcCol="1270" anchor="ctr"/>
            <a:lstStyle/>
            <a:p>
              <a:pPr algn="ctr" defTabSz="800100" eaLnBrk="0" hangingPunct="0">
                <a:lnSpc>
                  <a:spcPct val="90000"/>
                </a:lnSpc>
                <a:spcAft>
                  <a:spcPct val="35000"/>
                </a:spcAft>
                <a:buFontTx/>
                <a:buNone/>
                <a:defRPr/>
              </a:pPr>
              <a:r>
                <a:rPr lang="zh-CN" altLang="en-US" sz="3200" b="1" dirty="0">
                  <a:solidFill>
                    <a:srgbClr val="C00000"/>
                  </a:solidFill>
                  <a:cs typeface="+mn-ea"/>
                  <a:sym typeface="+mn-lt"/>
                </a:rPr>
                <a:t>经济</a:t>
              </a:r>
              <a:endParaRPr lang="en-US" altLang="zh-CN" sz="3200" b="1" dirty="0">
                <a:solidFill>
                  <a:srgbClr val="C00000"/>
                </a:solidFill>
                <a:cs typeface="+mn-ea"/>
                <a:sym typeface="+mn-lt"/>
              </a:endParaRPr>
            </a:p>
            <a:p>
              <a:pPr algn="ctr" defTabSz="800100" eaLnBrk="0" hangingPunct="0">
                <a:lnSpc>
                  <a:spcPct val="90000"/>
                </a:lnSpc>
                <a:spcAft>
                  <a:spcPct val="35000"/>
                </a:spcAft>
                <a:buFontTx/>
                <a:buNone/>
                <a:defRPr/>
              </a:pPr>
              <a:r>
                <a:rPr lang="zh-CN" altLang="en-US" sz="3200" b="1" dirty="0">
                  <a:solidFill>
                    <a:srgbClr val="C00000"/>
                  </a:solidFill>
                  <a:cs typeface="+mn-ea"/>
                  <a:sym typeface="+mn-lt"/>
                </a:rPr>
                <a:t>掠夺</a:t>
              </a:r>
              <a:endParaRPr lang="zh-CN" altLang="en-US" sz="3200" b="1" dirty="0">
                <a:solidFill>
                  <a:srgbClr val="C00000"/>
                </a:solidFill>
                <a:cs typeface="+mn-ea"/>
                <a:sym typeface="+mn-lt"/>
              </a:endParaRPr>
            </a:p>
          </p:txBody>
        </p:sp>
        <p:sp>
          <p:nvSpPr>
            <p:cNvPr id="6" name="任意多边形 5"/>
            <p:cNvSpPr/>
            <p:nvPr/>
          </p:nvSpPr>
          <p:spPr>
            <a:xfrm rot="16200000">
              <a:off x="6471652" y="3283900"/>
              <a:ext cx="377829" cy="36502"/>
            </a:xfrm>
            <a:custGeom>
              <a:avLst/>
              <a:gdLst>
                <a:gd name="connsiteX0" fmla="*/ 0 w 378063"/>
                <a:gd name="connsiteY0" fmla="*/ 17811 h 35622"/>
                <a:gd name="connsiteX1" fmla="*/ 378063 w 378063"/>
                <a:gd name="connsiteY1" fmla="*/ 17811 h 35622"/>
              </a:gdLst>
              <a:ahLst/>
              <a:cxnLst>
                <a:cxn ang="0">
                  <a:pos x="connsiteX0" y="connsiteY0"/>
                </a:cxn>
                <a:cxn ang="0">
                  <a:pos x="connsiteX1" y="connsiteY1"/>
                </a:cxn>
              </a:cxnLst>
              <a:rect l="l" t="t" r="r" b="b"/>
              <a:pathLst>
                <a:path w="378063" h="35622">
                  <a:moveTo>
                    <a:pt x="0" y="17811"/>
                  </a:moveTo>
                  <a:lnTo>
                    <a:pt x="378063" y="1781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72000" tIns="216000" rIns="72000" bIns="216000" spcCol="1270" anchor="ctr"/>
            <a:lstStyle/>
            <a:p>
              <a:pPr algn="ctr" defTabSz="222250" eaLnBrk="0" hangingPunct="0">
                <a:lnSpc>
                  <a:spcPct val="90000"/>
                </a:lnSpc>
                <a:spcAft>
                  <a:spcPct val="35000"/>
                </a:spcAft>
                <a:buFontTx/>
                <a:buNone/>
                <a:defRPr/>
              </a:pPr>
              <a:endParaRPr lang="zh-CN" altLang="en-US" sz="500" dirty="0">
                <a:cs typeface="+mn-ea"/>
                <a:sym typeface="+mn-lt"/>
              </a:endParaRPr>
            </a:p>
          </p:txBody>
        </p:sp>
        <p:sp>
          <p:nvSpPr>
            <p:cNvPr id="7" name="任意多边形 6"/>
            <p:cNvSpPr/>
            <p:nvPr/>
          </p:nvSpPr>
          <p:spPr>
            <a:xfrm>
              <a:off x="6032902" y="1998799"/>
              <a:ext cx="1255328" cy="1254139"/>
            </a:xfrm>
            <a:custGeom>
              <a:avLst/>
              <a:gdLst>
                <a:gd name="connsiteX0" fmla="*/ 0 w 1254062"/>
                <a:gd name="connsiteY0" fmla="*/ 627031 h 1254062"/>
                <a:gd name="connsiteX1" fmla="*/ 627031 w 1254062"/>
                <a:gd name="connsiteY1" fmla="*/ 0 h 1254062"/>
                <a:gd name="connsiteX2" fmla="*/ 1254062 w 1254062"/>
                <a:gd name="connsiteY2" fmla="*/ 627031 h 1254062"/>
                <a:gd name="connsiteX3" fmla="*/ 627031 w 1254062"/>
                <a:gd name="connsiteY3" fmla="*/ 1254062 h 1254062"/>
                <a:gd name="connsiteX4" fmla="*/ 0 w 1254062"/>
                <a:gd name="connsiteY4" fmla="*/ 627031 h 125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062" h="1254062">
                  <a:moveTo>
                    <a:pt x="0" y="627031"/>
                  </a:moveTo>
                  <a:cubicBezTo>
                    <a:pt x="0" y="280731"/>
                    <a:pt x="280731" y="0"/>
                    <a:pt x="627031" y="0"/>
                  </a:cubicBezTo>
                  <a:cubicBezTo>
                    <a:pt x="973331" y="0"/>
                    <a:pt x="1254062" y="280731"/>
                    <a:pt x="1254062" y="627031"/>
                  </a:cubicBezTo>
                  <a:cubicBezTo>
                    <a:pt x="1254062" y="973331"/>
                    <a:pt x="973331" y="1254062"/>
                    <a:pt x="627031" y="1254062"/>
                  </a:cubicBezTo>
                  <a:cubicBezTo>
                    <a:pt x="280731" y="1254062"/>
                    <a:pt x="0" y="973331"/>
                    <a:pt x="0" y="627031"/>
                  </a:cubicBezTo>
                  <a:close/>
                </a:path>
              </a:pathLst>
            </a:custGeom>
            <a:solidFill>
              <a:schemeClr val="accent4">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2000" tIns="216000" rIns="72000" bIns="216000" anchor="ctr"/>
            <a:lstStyle/>
            <a:p>
              <a:pPr algn="ctr" defTabSz="800100">
                <a:lnSpc>
                  <a:spcPct val="90000"/>
                </a:lnSpc>
                <a:spcAft>
                  <a:spcPct val="35000"/>
                </a:spcAft>
                <a:defRPr/>
              </a:pPr>
              <a:r>
                <a:rPr lang="zh-CN" altLang="en-US" sz="2400" b="1" dirty="0">
                  <a:solidFill>
                    <a:schemeClr val="tx1"/>
                  </a:solidFill>
                  <a:cs typeface="+mn-ea"/>
                  <a:sym typeface="+mn-lt"/>
                </a:rPr>
                <a:t>控制中国通商口岸</a:t>
              </a:r>
              <a:endParaRPr lang="zh-CN" altLang="en-US" sz="2400" b="1" dirty="0">
                <a:solidFill>
                  <a:schemeClr val="tx1"/>
                </a:solidFill>
                <a:cs typeface="+mn-ea"/>
                <a:sym typeface="+mn-lt"/>
              </a:endParaRPr>
            </a:p>
          </p:txBody>
        </p:sp>
        <p:sp>
          <p:nvSpPr>
            <p:cNvPr id="8" name="任意多边形 7"/>
            <p:cNvSpPr/>
            <p:nvPr/>
          </p:nvSpPr>
          <p:spPr>
            <a:xfrm>
              <a:off x="7288231" y="4100672"/>
              <a:ext cx="377709" cy="34925"/>
            </a:xfrm>
            <a:custGeom>
              <a:avLst/>
              <a:gdLst>
                <a:gd name="connsiteX0" fmla="*/ 0 w 378063"/>
                <a:gd name="connsiteY0" fmla="*/ 17811 h 35622"/>
                <a:gd name="connsiteX1" fmla="*/ 378063 w 378063"/>
                <a:gd name="connsiteY1" fmla="*/ 17811 h 35622"/>
              </a:gdLst>
              <a:ahLst/>
              <a:cxnLst>
                <a:cxn ang="0">
                  <a:pos x="connsiteX0" y="connsiteY0"/>
                </a:cxn>
                <a:cxn ang="0">
                  <a:pos x="connsiteX1" y="connsiteY1"/>
                </a:cxn>
              </a:cxnLst>
              <a:rect l="l" t="t" r="r" b="b"/>
              <a:pathLst>
                <a:path w="378063" h="35622">
                  <a:moveTo>
                    <a:pt x="0" y="17811"/>
                  </a:moveTo>
                  <a:lnTo>
                    <a:pt x="378063" y="1781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72000" tIns="216000" rIns="72000" bIns="216000" spcCol="1270" anchor="ctr"/>
            <a:lstStyle/>
            <a:p>
              <a:pPr algn="ctr" defTabSz="222250" eaLnBrk="0" hangingPunct="0">
                <a:lnSpc>
                  <a:spcPct val="90000"/>
                </a:lnSpc>
                <a:spcAft>
                  <a:spcPct val="35000"/>
                </a:spcAft>
                <a:buFontTx/>
                <a:buNone/>
                <a:defRPr/>
              </a:pPr>
              <a:endParaRPr lang="zh-CN" altLang="en-US" sz="500" dirty="0">
                <a:cs typeface="+mn-ea"/>
                <a:sym typeface="+mn-lt"/>
              </a:endParaRPr>
            </a:p>
          </p:txBody>
        </p:sp>
        <p:sp>
          <p:nvSpPr>
            <p:cNvPr id="9" name="任意多边形 8"/>
            <p:cNvSpPr/>
            <p:nvPr/>
          </p:nvSpPr>
          <p:spPr>
            <a:xfrm>
              <a:off x="7518347" y="3491065"/>
              <a:ext cx="1431375" cy="1254139"/>
            </a:xfrm>
            <a:custGeom>
              <a:avLst/>
              <a:gdLst>
                <a:gd name="connsiteX0" fmla="*/ 0 w 1254062"/>
                <a:gd name="connsiteY0" fmla="*/ 627031 h 1254062"/>
                <a:gd name="connsiteX1" fmla="*/ 627031 w 1254062"/>
                <a:gd name="connsiteY1" fmla="*/ 0 h 1254062"/>
                <a:gd name="connsiteX2" fmla="*/ 1254062 w 1254062"/>
                <a:gd name="connsiteY2" fmla="*/ 627031 h 1254062"/>
                <a:gd name="connsiteX3" fmla="*/ 627031 w 1254062"/>
                <a:gd name="connsiteY3" fmla="*/ 1254062 h 1254062"/>
                <a:gd name="connsiteX4" fmla="*/ 0 w 1254062"/>
                <a:gd name="connsiteY4" fmla="*/ 627031 h 125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062" h="1254062">
                  <a:moveTo>
                    <a:pt x="0" y="627031"/>
                  </a:moveTo>
                  <a:cubicBezTo>
                    <a:pt x="0" y="280731"/>
                    <a:pt x="280731" y="0"/>
                    <a:pt x="627031" y="0"/>
                  </a:cubicBezTo>
                  <a:cubicBezTo>
                    <a:pt x="973331" y="0"/>
                    <a:pt x="1254062" y="280731"/>
                    <a:pt x="1254062" y="627031"/>
                  </a:cubicBezTo>
                  <a:cubicBezTo>
                    <a:pt x="1254062" y="973331"/>
                    <a:pt x="973331" y="1254062"/>
                    <a:pt x="627031" y="1254062"/>
                  </a:cubicBezTo>
                  <a:cubicBezTo>
                    <a:pt x="280731" y="1254062"/>
                    <a:pt x="0" y="973331"/>
                    <a:pt x="0" y="627031"/>
                  </a:cubicBezTo>
                  <a:close/>
                </a:path>
              </a:pathLst>
            </a:custGeom>
            <a:solidFill>
              <a:schemeClr val="accent4">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2000" tIns="216000" rIns="72000" bIns="216000" anchor="ctr"/>
            <a:lstStyle/>
            <a:p>
              <a:pPr algn="ctr" defTabSz="800100">
                <a:lnSpc>
                  <a:spcPct val="90000"/>
                </a:lnSpc>
                <a:spcAft>
                  <a:spcPts val="0"/>
                </a:spcAft>
                <a:defRPr/>
              </a:pPr>
              <a:r>
                <a:rPr lang="zh-CN" altLang="en-US" sz="2400" b="1" dirty="0">
                  <a:solidFill>
                    <a:schemeClr val="tx1"/>
                  </a:solidFill>
                  <a:cs typeface="+mn-ea"/>
                  <a:sym typeface="+mn-lt"/>
                </a:rPr>
                <a:t>剥夺中国关税自主权</a:t>
              </a:r>
              <a:endParaRPr lang="zh-CN" altLang="en-US" sz="2400" b="1" dirty="0">
                <a:solidFill>
                  <a:schemeClr val="tx1"/>
                </a:solidFill>
                <a:cs typeface="+mn-ea"/>
                <a:sym typeface="+mn-lt"/>
              </a:endParaRPr>
            </a:p>
          </p:txBody>
        </p:sp>
        <p:sp>
          <p:nvSpPr>
            <p:cNvPr id="10" name="任意多边形 9"/>
            <p:cNvSpPr/>
            <p:nvPr/>
          </p:nvSpPr>
          <p:spPr>
            <a:xfrm rot="5400000">
              <a:off x="6471652" y="4915868"/>
              <a:ext cx="377829" cy="36502"/>
            </a:xfrm>
            <a:custGeom>
              <a:avLst/>
              <a:gdLst>
                <a:gd name="connsiteX0" fmla="*/ 0 w 378063"/>
                <a:gd name="connsiteY0" fmla="*/ 17811 h 35622"/>
                <a:gd name="connsiteX1" fmla="*/ 378063 w 378063"/>
                <a:gd name="connsiteY1" fmla="*/ 17811 h 35622"/>
              </a:gdLst>
              <a:ahLst/>
              <a:cxnLst>
                <a:cxn ang="0">
                  <a:pos x="connsiteX0" y="connsiteY0"/>
                </a:cxn>
                <a:cxn ang="0">
                  <a:pos x="connsiteX1" y="connsiteY1"/>
                </a:cxn>
              </a:cxnLst>
              <a:rect l="l" t="t" r="r" b="b"/>
              <a:pathLst>
                <a:path w="378063" h="35622">
                  <a:moveTo>
                    <a:pt x="0" y="17811"/>
                  </a:moveTo>
                  <a:lnTo>
                    <a:pt x="378063" y="1781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72000" tIns="216000" rIns="72000" bIns="216000" spcCol="1270" anchor="ctr"/>
            <a:lstStyle/>
            <a:p>
              <a:pPr algn="ctr" defTabSz="222250" eaLnBrk="0" hangingPunct="0">
                <a:lnSpc>
                  <a:spcPct val="90000"/>
                </a:lnSpc>
                <a:spcAft>
                  <a:spcPct val="35000"/>
                </a:spcAft>
                <a:buFontTx/>
                <a:buNone/>
                <a:defRPr/>
              </a:pPr>
              <a:endParaRPr lang="zh-CN" altLang="en-US" sz="500" dirty="0">
                <a:cs typeface="+mn-ea"/>
                <a:sym typeface="+mn-lt"/>
              </a:endParaRPr>
            </a:p>
          </p:txBody>
        </p:sp>
        <p:sp>
          <p:nvSpPr>
            <p:cNvPr id="11" name="任意多边形 10"/>
            <p:cNvSpPr/>
            <p:nvPr/>
          </p:nvSpPr>
          <p:spPr>
            <a:xfrm>
              <a:off x="5680912" y="5016669"/>
              <a:ext cx="1792881" cy="1254139"/>
            </a:xfrm>
            <a:custGeom>
              <a:avLst/>
              <a:gdLst>
                <a:gd name="connsiteX0" fmla="*/ 0 w 1254062"/>
                <a:gd name="connsiteY0" fmla="*/ 627031 h 1254062"/>
                <a:gd name="connsiteX1" fmla="*/ 627031 w 1254062"/>
                <a:gd name="connsiteY1" fmla="*/ 0 h 1254062"/>
                <a:gd name="connsiteX2" fmla="*/ 1254062 w 1254062"/>
                <a:gd name="connsiteY2" fmla="*/ 627031 h 1254062"/>
                <a:gd name="connsiteX3" fmla="*/ 627031 w 1254062"/>
                <a:gd name="connsiteY3" fmla="*/ 1254062 h 1254062"/>
                <a:gd name="connsiteX4" fmla="*/ 0 w 1254062"/>
                <a:gd name="connsiteY4" fmla="*/ 627031 h 125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062" h="1254062">
                  <a:moveTo>
                    <a:pt x="0" y="627031"/>
                  </a:moveTo>
                  <a:cubicBezTo>
                    <a:pt x="0" y="280731"/>
                    <a:pt x="280731" y="0"/>
                    <a:pt x="627031" y="0"/>
                  </a:cubicBezTo>
                  <a:cubicBezTo>
                    <a:pt x="973331" y="0"/>
                    <a:pt x="1254062" y="280731"/>
                    <a:pt x="1254062" y="627031"/>
                  </a:cubicBezTo>
                  <a:cubicBezTo>
                    <a:pt x="1254062" y="973331"/>
                    <a:pt x="973331" y="1254062"/>
                    <a:pt x="627031" y="1254062"/>
                  </a:cubicBezTo>
                  <a:cubicBezTo>
                    <a:pt x="280731" y="1254062"/>
                    <a:pt x="0" y="973331"/>
                    <a:pt x="0" y="627031"/>
                  </a:cubicBezTo>
                  <a:close/>
                </a:path>
              </a:pathLst>
            </a:custGeom>
            <a:solidFill>
              <a:schemeClr val="accent4">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2000" tIns="216000" rIns="72000" bIns="216000" anchor="ctr"/>
            <a:lstStyle/>
            <a:p>
              <a:pPr algn="ctr" defTabSz="800100">
                <a:spcAft>
                  <a:spcPct val="35000"/>
                </a:spcAft>
                <a:defRPr/>
              </a:pPr>
              <a:r>
                <a:rPr lang="zh-CN" altLang="en-US" sz="2400" b="1" dirty="0">
                  <a:solidFill>
                    <a:schemeClr val="tx1"/>
                  </a:solidFill>
                  <a:cs typeface="+mn-ea"/>
                  <a:sym typeface="+mn-lt"/>
                </a:rPr>
                <a:t>实行商品倾销和资本输出</a:t>
              </a:r>
              <a:endParaRPr lang="zh-CN" altLang="en-US" sz="2400" b="1" dirty="0">
                <a:solidFill>
                  <a:schemeClr val="tx1"/>
                </a:solidFill>
                <a:cs typeface="+mn-ea"/>
                <a:sym typeface="+mn-lt"/>
              </a:endParaRPr>
            </a:p>
          </p:txBody>
        </p:sp>
        <p:sp>
          <p:nvSpPr>
            <p:cNvPr id="12" name="任意多边形 11"/>
            <p:cNvSpPr/>
            <p:nvPr/>
          </p:nvSpPr>
          <p:spPr>
            <a:xfrm rot="21600000">
              <a:off x="5655193" y="4100672"/>
              <a:ext cx="377709" cy="34925"/>
            </a:xfrm>
            <a:custGeom>
              <a:avLst/>
              <a:gdLst>
                <a:gd name="connsiteX0" fmla="*/ 0 w 378063"/>
                <a:gd name="connsiteY0" fmla="*/ 17811 h 35622"/>
                <a:gd name="connsiteX1" fmla="*/ 378063 w 378063"/>
                <a:gd name="connsiteY1" fmla="*/ 17811 h 35622"/>
              </a:gdLst>
              <a:ahLst/>
              <a:cxnLst>
                <a:cxn ang="0">
                  <a:pos x="connsiteX0" y="connsiteY0"/>
                </a:cxn>
                <a:cxn ang="0">
                  <a:pos x="connsiteX1" y="connsiteY1"/>
                </a:cxn>
              </a:cxnLst>
              <a:rect l="l" t="t" r="r" b="b"/>
              <a:pathLst>
                <a:path w="378063" h="35622">
                  <a:moveTo>
                    <a:pt x="378063" y="17811"/>
                  </a:moveTo>
                  <a:lnTo>
                    <a:pt x="0" y="1781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72000" tIns="216000" rIns="72000" bIns="216000" spcCol="1270" anchor="ctr"/>
            <a:lstStyle/>
            <a:p>
              <a:pPr algn="ctr" defTabSz="222250" eaLnBrk="0" hangingPunct="0">
                <a:lnSpc>
                  <a:spcPct val="90000"/>
                </a:lnSpc>
                <a:spcAft>
                  <a:spcPct val="35000"/>
                </a:spcAft>
                <a:buFontTx/>
                <a:buNone/>
                <a:defRPr/>
              </a:pPr>
              <a:endParaRPr lang="zh-CN" altLang="en-US" sz="500" dirty="0">
                <a:cs typeface="+mn-ea"/>
                <a:sym typeface="+mn-lt"/>
              </a:endParaRPr>
            </a:p>
          </p:txBody>
        </p:sp>
        <p:sp>
          <p:nvSpPr>
            <p:cNvPr id="13" name="任意多边形 12"/>
            <p:cNvSpPr/>
            <p:nvPr/>
          </p:nvSpPr>
          <p:spPr>
            <a:xfrm>
              <a:off x="4568089" y="3491065"/>
              <a:ext cx="1253741" cy="1254139"/>
            </a:xfrm>
            <a:custGeom>
              <a:avLst/>
              <a:gdLst>
                <a:gd name="connsiteX0" fmla="*/ 0 w 1254062"/>
                <a:gd name="connsiteY0" fmla="*/ 627031 h 1254062"/>
                <a:gd name="connsiteX1" fmla="*/ 627031 w 1254062"/>
                <a:gd name="connsiteY1" fmla="*/ 0 h 1254062"/>
                <a:gd name="connsiteX2" fmla="*/ 1254062 w 1254062"/>
                <a:gd name="connsiteY2" fmla="*/ 627031 h 1254062"/>
                <a:gd name="connsiteX3" fmla="*/ 627031 w 1254062"/>
                <a:gd name="connsiteY3" fmla="*/ 1254062 h 1254062"/>
                <a:gd name="connsiteX4" fmla="*/ 0 w 1254062"/>
                <a:gd name="connsiteY4" fmla="*/ 627031 h 125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062" h="1254062">
                  <a:moveTo>
                    <a:pt x="0" y="627031"/>
                  </a:moveTo>
                  <a:cubicBezTo>
                    <a:pt x="0" y="280731"/>
                    <a:pt x="280731" y="0"/>
                    <a:pt x="627031" y="0"/>
                  </a:cubicBezTo>
                  <a:cubicBezTo>
                    <a:pt x="973331" y="0"/>
                    <a:pt x="1254062" y="280731"/>
                    <a:pt x="1254062" y="627031"/>
                  </a:cubicBezTo>
                  <a:cubicBezTo>
                    <a:pt x="1254062" y="973331"/>
                    <a:pt x="973331" y="1254062"/>
                    <a:pt x="627031" y="1254062"/>
                  </a:cubicBezTo>
                  <a:cubicBezTo>
                    <a:pt x="280731" y="1254062"/>
                    <a:pt x="0" y="973331"/>
                    <a:pt x="0" y="627031"/>
                  </a:cubicBezTo>
                  <a:close/>
                </a:path>
              </a:pathLst>
            </a:custGeom>
            <a:solidFill>
              <a:schemeClr val="accent4">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2000" tIns="216000" rIns="72000" bIns="216000" anchor="ctr"/>
            <a:lstStyle/>
            <a:p>
              <a:pPr algn="ctr" defTabSz="800100">
                <a:lnSpc>
                  <a:spcPct val="90000"/>
                </a:lnSpc>
                <a:spcAft>
                  <a:spcPct val="35000"/>
                </a:spcAft>
                <a:defRPr/>
              </a:pPr>
              <a:r>
                <a:rPr lang="zh-CN" altLang="en-US" sz="2400" b="1" dirty="0">
                  <a:solidFill>
                    <a:schemeClr val="tx1"/>
                  </a:solidFill>
                  <a:cs typeface="+mn-ea"/>
                  <a:sym typeface="+mn-lt"/>
                </a:rPr>
                <a:t>操纵中国经济命脉</a:t>
              </a:r>
              <a:endParaRPr lang="zh-CN" altLang="en-US" sz="2400" b="1" dirty="0">
                <a:solidFill>
                  <a:schemeClr val="tx1"/>
                </a:solidFill>
                <a:cs typeface="+mn-ea"/>
                <a:sym typeface="+mn-lt"/>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ext Box 34"/>
          <p:cNvSpPr txBox="1">
            <a:spLocks noChangeArrowheads="1"/>
          </p:cNvSpPr>
          <p:nvPr/>
        </p:nvSpPr>
        <p:spPr bwMode="auto">
          <a:xfrm>
            <a:off x="6012160" y="3284984"/>
            <a:ext cx="2699792" cy="1938992"/>
          </a:xfrm>
          <a:prstGeom prst="rect">
            <a:avLst/>
          </a:prstGeom>
          <a:solidFill>
            <a:schemeClr val="bg1"/>
          </a:solidFill>
          <a:ln w="9525">
            <a:solidFill>
              <a:srgbClr val="008000"/>
            </a:solidFill>
            <a:miter lim="800000"/>
          </a:ln>
        </p:spPr>
        <p:txBody>
          <a:bodyPr wrap="square">
            <a:spAutoFit/>
          </a:bodyPr>
          <a:lstStyle/>
          <a:p>
            <a:r>
              <a:rPr lang="en-US" altLang="zh-CN" sz="2400" b="1" dirty="0">
                <a:solidFill>
                  <a:srgbClr val="000066"/>
                </a:solidFill>
                <a:latin typeface="华文新魏" pitchFamily="2" charset="-122"/>
                <a:ea typeface="华文新魏" pitchFamily="2" charset="-122"/>
              </a:rPr>
              <a:t>1842</a:t>
            </a:r>
            <a:r>
              <a:rPr lang="zh-CN" altLang="en-US" sz="2400" b="1" dirty="0">
                <a:solidFill>
                  <a:srgbClr val="000066"/>
                </a:solidFill>
                <a:latin typeface="华文新魏" pitchFamily="2" charset="-122"/>
                <a:ea typeface="华文新魏" pitchFamily="2" charset="-122"/>
              </a:rPr>
              <a:t>年</a:t>
            </a:r>
            <a:r>
              <a:rPr lang="en-US" altLang="zh-CN" sz="2400" b="1" dirty="0">
                <a:solidFill>
                  <a:srgbClr val="000066"/>
                </a:solidFill>
                <a:latin typeface="华文新魏" pitchFamily="2" charset="-122"/>
                <a:ea typeface="华文新魏" pitchFamily="2" charset="-122"/>
              </a:rPr>
              <a:t>《</a:t>
            </a:r>
            <a:r>
              <a:rPr lang="zh-CN" altLang="en-US" sz="2400" b="1" dirty="0">
                <a:solidFill>
                  <a:srgbClr val="000066"/>
                </a:solidFill>
                <a:latin typeface="华文新魏" pitchFamily="2" charset="-122"/>
                <a:ea typeface="华文新魏" pitchFamily="2" charset="-122"/>
              </a:rPr>
              <a:t>南京条约</a:t>
            </a:r>
            <a:r>
              <a:rPr lang="en-US" altLang="zh-CN" sz="2400" b="1" dirty="0">
                <a:solidFill>
                  <a:srgbClr val="000066"/>
                </a:solidFill>
                <a:latin typeface="华文新魏" pitchFamily="2" charset="-122"/>
                <a:ea typeface="华文新魏" pitchFamily="2" charset="-122"/>
              </a:rPr>
              <a:t>》</a:t>
            </a:r>
            <a:r>
              <a:rPr lang="zh-CN" altLang="en-US" sz="2400" b="1" dirty="0">
                <a:solidFill>
                  <a:srgbClr val="000066"/>
                </a:solidFill>
                <a:latin typeface="华文新魏" pitchFamily="2" charset="-122"/>
                <a:ea typeface="华文新魏" pitchFamily="2" charset="-122"/>
              </a:rPr>
              <a:t>开放的通商口岸：广州、厦门、福州、宁波、上海</a:t>
            </a:r>
            <a:endParaRPr lang="zh-CN" altLang="en-US" sz="2400" b="1" dirty="0">
              <a:solidFill>
                <a:srgbClr val="000066"/>
              </a:solidFill>
              <a:latin typeface="华文新魏" pitchFamily="2" charset="-122"/>
              <a:ea typeface="华文新魏" pitchFamily="2" charset="-122"/>
            </a:endParaRPr>
          </a:p>
          <a:p>
            <a:endParaRPr lang="zh-CN" altLang="en-US" sz="2400" b="1" dirty="0">
              <a:solidFill>
                <a:srgbClr val="000066"/>
              </a:solidFill>
              <a:latin typeface="华文新魏" pitchFamily="2" charset="-122"/>
              <a:ea typeface="华文新魏" pitchFamily="2" charset="-122"/>
            </a:endParaRPr>
          </a:p>
        </p:txBody>
      </p:sp>
      <p:sp>
        <p:nvSpPr>
          <p:cNvPr id="63493" name="Rectangle 36"/>
          <p:cNvSpPr>
            <a:spLocks noChangeArrowheads="1"/>
          </p:cNvSpPr>
          <p:nvPr/>
        </p:nvSpPr>
        <p:spPr bwMode="auto">
          <a:xfrm>
            <a:off x="323528" y="332656"/>
            <a:ext cx="8435279" cy="936104"/>
          </a:xfrm>
          <a:prstGeom prst="rect">
            <a:avLst/>
          </a:prstGeom>
          <a:noFill/>
          <a:ln w="9525">
            <a:noFill/>
            <a:miter lim="800000"/>
          </a:ln>
        </p:spPr>
        <p:txBody>
          <a:bodyPr/>
          <a:lstStyle/>
          <a:p>
            <a:pPr>
              <a:buFontTx/>
              <a:buNone/>
            </a:pPr>
            <a:r>
              <a:rPr lang="en-US" altLang="zh-CN" sz="4400" b="1" dirty="0">
                <a:latin typeface="华文新魏" pitchFamily="2" charset="-122"/>
                <a:ea typeface="华文新魏" pitchFamily="2" charset="-122"/>
              </a:rPr>
              <a:t>1</a:t>
            </a:r>
            <a:r>
              <a:rPr lang="zh-CN" altLang="en-US" sz="4400" b="1" dirty="0">
                <a:latin typeface="华文新魏" pitchFamily="2" charset="-122"/>
                <a:ea typeface="华文新魏" pitchFamily="2" charset="-122"/>
              </a:rPr>
              <a:t>、  控制中国的通商口岸</a:t>
            </a:r>
            <a:endParaRPr lang="zh-CN" altLang="en-US" sz="4400" b="1" dirty="0">
              <a:latin typeface="华文新魏" pitchFamily="2" charset="-122"/>
              <a:ea typeface="华文新魏" pitchFamily="2" charset="-122"/>
            </a:endParaRPr>
          </a:p>
        </p:txBody>
      </p:sp>
      <p:sp>
        <p:nvSpPr>
          <p:cNvPr id="63495" name="Rectangle 38"/>
          <p:cNvSpPr>
            <a:spLocks noChangeArrowheads="1"/>
          </p:cNvSpPr>
          <p:nvPr/>
        </p:nvSpPr>
        <p:spPr bwMode="auto">
          <a:xfrm>
            <a:off x="251520" y="228600"/>
            <a:ext cx="8282880" cy="914400"/>
          </a:xfrm>
          <a:prstGeom prst="rect">
            <a:avLst/>
          </a:prstGeom>
          <a:noFill/>
          <a:ln w="9525">
            <a:noFill/>
            <a:miter lim="800000"/>
          </a:ln>
        </p:spPr>
        <p:txBody>
          <a:bodyPr/>
          <a:lstStyle/>
          <a:p>
            <a:pPr>
              <a:buFontTx/>
              <a:buNone/>
            </a:pPr>
            <a:endParaRPr lang="zh-CN" altLang="en-US" sz="4200" b="1" dirty="0">
              <a:solidFill>
                <a:schemeClr val="tx2"/>
              </a:solidFill>
              <a:latin typeface="华文新魏" pitchFamily="2" charset="-122"/>
              <a:ea typeface="华文新魏" pitchFamily="2" charset="-122"/>
            </a:endParaRPr>
          </a:p>
        </p:txBody>
      </p:sp>
      <p:pic>
        <p:nvPicPr>
          <p:cNvPr id="205828" name="Picture 4" descr="http://p1.so.qhmsg.com/t01209294b8f5815156.jpg"/>
          <p:cNvPicPr>
            <a:picLocks noChangeAspect="1" noChangeArrowheads="1"/>
          </p:cNvPicPr>
          <p:nvPr/>
        </p:nvPicPr>
        <p:blipFill>
          <a:blip r:embed="rId1" cstate="print"/>
          <a:srcRect/>
          <a:stretch>
            <a:fillRect/>
          </a:stretch>
        </p:blipFill>
        <p:spPr bwMode="auto">
          <a:xfrm>
            <a:off x="323528" y="1700808"/>
            <a:ext cx="5400600" cy="4050450"/>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4"/>
          <p:cNvGrpSpPr/>
          <p:nvPr/>
        </p:nvGrpSpPr>
        <p:grpSpPr bwMode="auto">
          <a:xfrm>
            <a:off x="995363" y="76200"/>
            <a:ext cx="4114800" cy="6629400"/>
            <a:chOff x="0" y="0"/>
            <a:chExt cx="2592" cy="4176"/>
          </a:xfrm>
        </p:grpSpPr>
        <p:sp>
          <p:nvSpPr>
            <p:cNvPr id="64570" name="Rectangle 35"/>
            <p:cNvSpPr>
              <a:spLocks noChangeArrowheads="1"/>
            </p:cNvSpPr>
            <p:nvPr/>
          </p:nvSpPr>
          <p:spPr bwMode="auto">
            <a:xfrm>
              <a:off x="0" y="4032"/>
              <a:ext cx="288" cy="144"/>
            </a:xfrm>
            <a:prstGeom prst="rect">
              <a:avLst/>
            </a:prstGeom>
            <a:noFill/>
            <a:ln w="28575">
              <a:solidFill>
                <a:srgbClr val="FF0000"/>
              </a:solidFill>
              <a:miter lim="800000"/>
            </a:ln>
          </p:spPr>
          <p:txBody>
            <a:bodyPr wrap="none" anchor="ctr"/>
            <a:lstStyle/>
            <a:p>
              <a:endParaRPr lang="zh-CN" altLang="en-US"/>
            </a:p>
          </p:txBody>
        </p:sp>
        <p:sp>
          <p:nvSpPr>
            <p:cNvPr id="64571" name="Rectangle 36"/>
            <p:cNvSpPr>
              <a:spLocks noChangeArrowheads="1"/>
            </p:cNvSpPr>
            <p:nvPr/>
          </p:nvSpPr>
          <p:spPr bwMode="auto">
            <a:xfrm>
              <a:off x="2112" y="3456"/>
              <a:ext cx="288" cy="144"/>
            </a:xfrm>
            <a:prstGeom prst="rect">
              <a:avLst/>
            </a:prstGeom>
            <a:noFill/>
            <a:ln w="28575">
              <a:solidFill>
                <a:srgbClr val="FF0000"/>
              </a:solidFill>
              <a:miter lim="800000"/>
            </a:ln>
          </p:spPr>
          <p:txBody>
            <a:bodyPr wrap="none" anchor="ctr"/>
            <a:lstStyle/>
            <a:p>
              <a:endParaRPr lang="zh-CN" altLang="en-US"/>
            </a:p>
          </p:txBody>
        </p:sp>
        <p:sp>
          <p:nvSpPr>
            <p:cNvPr id="64572" name="Rectangle 37"/>
            <p:cNvSpPr>
              <a:spLocks noChangeArrowheads="1"/>
            </p:cNvSpPr>
            <p:nvPr/>
          </p:nvSpPr>
          <p:spPr bwMode="auto">
            <a:xfrm>
              <a:off x="2304" y="3024"/>
              <a:ext cx="288" cy="144"/>
            </a:xfrm>
            <a:prstGeom prst="rect">
              <a:avLst/>
            </a:prstGeom>
            <a:noFill/>
            <a:ln w="28575">
              <a:solidFill>
                <a:srgbClr val="FF0000"/>
              </a:solidFill>
              <a:miter lim="800000"/>
            </a:ln>
          </p:spPr>
          <p:txBody>
            <a:bodyPr wrap="none" anchor="ctr"/>
            <a:lstStyle/>
            <a:p>
              <a:endParaRPr lang="zh-CN" altLang="en-US"/>
            </a:p>
          </p:txBody>
        </p:sp>
        <p:sp>
          <p:nvSpPr>
            <p:cNvPr id="64573" name="Rectangle 38"/>
            <p:cNvSpPr>
              <a:spLocks noChangeArrowheads="1"/>
            </p:cNvSpPr>
            <p:nvPr/>
          </p:nvSpPr>
          <p:spPr bwMode="auto">
            <a:xfrm>
              <a:off x="1152" y="3408"/>
              <a:ext cx="288" cy="144"/>
            </a:xfrm>
            <a:prstGeom prst="rect">
              <a:avLst/>
            </a:prstGeom>
            <a:noFill/>
            <a:ln w="28575">
              <a:solidFill>
                <a:srgbClr val="FF0000"/>
              </a:solidFill>
              <a:miter lim="800000"/>
            </a:ln>
          </p:spPr>
          <p:txBody>
            <a:bodyPr wrap="none" anchor="ctr"/>
            <a:lstStyle/>
            <a:p>
              <a:endParaRPr lang="zh-CN" altLang="en-US"/>
            </a:p>
          </p:txBody>
        </p:sp>
        <p:sp>
          <p:nvSpPr>
            <p:cNvPr id="64574" name="Rectangle 39"/>
            <p:cNvSpPr>
              <a:spLocks noChangeArrowheads="1"/>
            </p:cNvSpPr>
            <p:nvPr/>
          </p:nvSpPr>
          <p:spPr bwMode="auto">
            <a:xfrm>
              <a:off x="1920" y="1632"/>
              <a:ext cx="288" cy="144"/>
            </a:xfrm>
            <a:prstGeom prst="rect">
              <a:avLst/>
            </a:prstGeom>
            <a:noFill/>
            <a:ln w="28575">
              <a:solidFill>
                <a:srgbClr val="FF0000"/>
              </a:solidFill>
              <a:miter lim="800000"/>
            </a:ln>
          </p:spPr>
          <p:txBody>
            <a:bodyPr wrap="none" anchor="ctr"/>
            <a:lstStyle/>
            <a:p>
              <a:endParaRPr lang="zh-CN" altLang="en-US"/>
            </a:p>
          </p:txBody>
        </p:sp>
        <p:sp>
          <p:nvSpPr>
            <p:cNvPr id="64575" name="Rectangle 40"/>
            <p:cNvSpPr>
              <a:spLocks noChangeArrowheads="1"/>
            </p:cNvSpPr>
            <p:nvPr/>
          </p:nvSpPr>
          <p:spPr bwMode="auto">
            <a:xfrm>
              <a:off x="1584" y="1632"/>
              <a:ext cx="288" cy="144"/>
            </a:xfrm>
            <a:prstGeom prst="rect">
              <a:avLst/>
            </a:prstGeom>
            <a:noFill/>
            <a:ln w="28575">
              <a:solidFill>
                <a:srgbClr val="FF0000"/>
              </a:solidFill>
              <a:miter lim="800000"/>
            </a:ln>
          </p:spPr>
          <p:txBody>
            <a:bodyPr wrap="none" anchor="ctr"/>
            <a:lstStyle/>
            <a:p>
              <a:endParaRPr lang="zh-CN" altLang="en-US"/>
            </a:p>
          </p:txBody>
        </p:sp>
        <p:sp>
          <p:nvSpPr>
            <p:cNvPr id="64576" name="Rectangle 41"/>
            <p:cNvSpPr>
              <a:spLocks noChangeArrowheads="1"/>
            </p:cNvSpPr>
            <p:nvPr/>
          </p:nvSpPr>
          <p:spPr bwMode="auto">
            <a:xfrm>
              <a:off x="1152" y="2112"/>
              <a:ext cx="288" cy="144"/>
            </a:xfrm>
            <a:prstGeom prst="rect">
              <a:avLst/>
            </a:prstGeom>
            <a:noFill/>
            <a:ln w="28575">
              <a:solidFill>
                <a:srgbClr val="FF0000"/>
              </a:solidFill>
              <a:miter lim="800000"/>
            </a:ln>
          </p:spPr>
          <p:txBody>
            <a:bodyPr wrap="none" anchor="ctr"/>
            <a:lstStyle/>
            <a:p>
              <a:endParaRPr lang="zh-CN" altLang="en-US"/>
            </a:p>
          </p:txBody>
        </p:sp>
        <p:sp>
          <p:nvSpPr>
            <p:cNvPr id="64577" name="Rectangle 42"/>
            <p:cNvSpPr>
              <a:spLocks noChangeArrowheads="1"/>
            </p:cNvSpPr>
            <p:nvPr/>
          </p:nvSpPr>
          <p:spPr bwMode="auto">
            <a:xfrm>
              <a:off x="912" y="1920"/>
              <a:ext cx="288" cy="144"/>
            </a:xfrm>
            <a:prstGeom prst="rect">
              <a:avLst/>
            </a:prstGeom>
            <a:noFill/>
            <a:ln w="28575">
              <a:solidFill>
                <a:srgbClr val="FF0000"/>
              </a:solidFill>
              <a:miter lim="800000"/>
            </a:ln>
          </p:spPr>
          <p:txBody>
            <a:bodyPr wrap="none" anchor="ctr"/>
            <a:lstStyle/>
            <a:p>
              <a:endParaRPr lang="zh-CN" altLang="en-US"/>
            </a:p>
          </p:txBody>
        </p:sp>
        <p:sp>
          <p:nvSpPr>
            <p:cNvPr id="64578" name="Rectangle 43"/>
            <p:cNvSpPr>
              <a:spLocks noChangeArrowheads="1"/>
            </p:cNvSpPr>
            <p:nvPr/>
          </p:nvSpPr>
          <p:spPr bwMode="auto">
            <a:xfrm>
              <a:off x="1920" y="672"/>
              <a:ext cx="288" cy="144"/>
            </a:xfrm>
            <a:prstGeom prst="rect">
              <a:avLst/>
            </a:prstGeom>
            <a:noFill/>
            <a:ln w="28575">
              <a:solidFill>
                <a:srgbClr val="FF0000"/>
              </a:solidFill>
              <a:miter lim="800000"/>
            </a:ln>
          </p:spPr>
          <p:txBody>
            <a:bodyPr wrap="none" anchor="ctr"/>
            <a:lstStyle/>
            <a:p>
              <a:endParaRPr lang="zh-CN" altLang="en-US"/>
            </a:p>
          </p:txBody>
        </p:sp>
        <p:sp>
          <p:nvSpPr>
            <p:cNvPr id="64579" name="Rectangle 44"/>
            <p:cNvSpPr>
              <a:spLocks noChangeArrowheads="1"/>
            </p:cNvSpPr>
            <p:nvPr/>
          </p:nvSpPr>
          <p:spPr bwMode="auto">
            <a:xfrm>
              <a:off x="2304" y="0"/>
              <a:ext cx="288" cy="144"/>
            </a:xfrm>
            <a:prstGeom prst="rect">
              <a:avLst/>
            </a:prstGeom>
            <a:noFill/>
            <a:ln w="28575">
              <a:solidFill>
                <a:srgbClr val="FF0000"/>
              </a:solidFill>
              <a:miter lim="800000"/>
            </a:ln>
          </p:spPr>
          <p:txBody>
            <a:bodyPr wrap="none" anchor="ctr"/>
            <a:lstStyle/>
            <a:p>
              <a:endParaRPr lang="zh-CN" altLang="en-US"/>
            </a:p>
          </p:txBody>
        </p:sp>
      </p:grpSp>
      <p:grpSp>
        <p:nvGrpSpPr>
          <p:cNvPr id="4" name="Group 45"/>
          <p:cNvGrpSpPr/>
          <p:nvPr/>
        </p:nvGrpSpPr>
        <p:grpSpPr bwMode="auto">
          <a:xfrm>
            <a:off x="995363" y="76200"/>
            <a:ext cx="4114800" cy="6629400"/>
            <a:chOff x="0" y="0"/>
            <a:chExt cx="2592" cy="4176"/>
          </a:xfrm>
        </p:grpSpPr>
        <p:sp>
          <p:nvSpPr>
            <p:cNvPr id="64560" name="Rectangle 46"/>
            <p:cNvSpPr>
              <a:spLocks noChangeArrowheads="1"/>
            </p:cNvSpPr>
            <p:nvPr/>
          </p:nvSpPr>
          <p:spPr bwMode="auto">
            <a:xfrm>
              <a:off x="0" y="4032"/>
              <a:ext cx="288" cy="144"/>
            </a:xfrm>
            <a:prstGeom prst="rect">
              <a:avLst/>
            </a:prstGeom>
            <a:noFill/>
            <a:ln w="28575">
              <a:solidFill>
                <a:srgbClr val="FF0000"/>
              </a:solidFill>
              <a:miter lim="800000"/>
            </a:ln>
          </p:spPr>
          <p:txBody>
            <a:bodyPr wrap="none" anchor="ctr"/>
            <a:lstStyle/>
            <a:p>
              <a:endParaRPr lang="zh-CN" altLang="en-US"/>
            </a:p>
          </p:txBody>
        </p:sp>
        <p:sp>
          <p:nvSpPr>
            <p:cNvPr id="64561" name="Rectangle 47"/>
            <p:cNvSpPr>
              <a:spLocks noChangeArrowheads="1"/>
            </p:cNvSpPr>
            <p:nvPr/>
          </p:nvSpPr>
          <p:spPr bwMode="auto">
            <a:xfrm>
              <a:off x="2112" y="3456"/>
              <a:ext cx="288" cy="144"/>
            </a:xfrm>
            <a:prstGeom prst="rect">
              <a:avLst/>
            </a:prstGeom>
            <a:noFill/>
            <a:ln w="28575">
              <a:solidFill>
                <a:srgbClr val="FF0000"/>
              </a:solidFill>
              <a:miter lim="800000"/>
            </a:ln>
          </p:spPr>
          <p:txBody>
            <a:bodyPr wrap="none" anchor="ctr"/>
            <a:lstStyle/>
            <a:p>
              <a:endParaRPr lang="zh-CN" altLang="en-US"/>
            </a:p>
          </p:txBody>
        </p:sp>
        <p:sp>
          <p:nvSpPr>
            <p:cNvPr id="64562" name="Rectangle 48"/>
            <p:cNvSpPr>
              <a:spLocks noChangeArrowheads="1"/>
            </p:cNvSpPr>
            <p:nvPr/>
          </p:nvSpPr>
          <p:spPr bwMode="auto">
            <a:xfrm>
              <a:off x="2304" y="3024"/>
              <a:ext cx="288" cy="144"/>
            </a:xfrm>
            <a:prstGeom prst="rect">
              <a:avLst/>
            </a:prstGeom>
            <a:noFill/>
            <a:ln w="28575">
              <a:solidFill>
                <a:srgbClr val="FF0000"/>
              </a:solidFill>
              <a:miter lim="800000"/>
            </a:ln>
          </p:spPr>
          <p:txBody>
            <a:bodyPr wrap="none" anchor="ctr"/>
            <a:lstStyle/>
            <a:p>
              <a:endParaRPr lang="zh-CN" altLang="en-US"/>
            </a:p>
          </p:txBody>
        </p:sp>
        <p:sp>
          <p:nvSpPr>
            <p:cNvPr id="64563" name="Rectangle 49"/>
            <p:cNvSpPr>
              <a:spLocks noChangeArrowheads="1"/>
            </p:cNvSpPr>
            <p:nvPr/>
          </p:nvSpPr>
          <p:spPr bwMode="auto">
            <a:xfrm>
              <a:off x="1152" y="3408"/>
              <a:ext cx="288" cy="144"/>
            </a:xfrm>
            <a:prstGeom prst="rect">
              <a:avLst/>
            </a:prstGeom>
            <a:noFill/>
            <a:ln w="28575">
              <a:solidFill>
                <a:srgbClr val="FF0000"/>
              </a:solidFill>
              <a:miter lim="800000"/>
            </a:ln>
          </p:spPr>
          <p:txBody>
            <a:bodyPr wrap="none" anchor="ctr"/>
            <a:lstStyle/>
            <a:p>
              <a:endParaRPr lang="zh-CN" altLang="en-US"/>
            </a:p>
          </p:txBody>
        </p:sp>
        <p:sp>
          <p:nvSpPr>
            <p:cNvPr id="64564" name="Rectangle 50"/>
            <p:cNvSpPr>
              <a:spLocks noChangeArrowheads="1"/>
            </p:cNvSpPr>
            <p:nvPr/>
          </p:nvSpPr>
          <p:spPr bwMode="auto">
            <a:xfrm>
              <a:off x="1920" y="1632"/>
              <a:ext cx="288" cy="144"/>
            </a:xfrm>
            <a:prstGeom prst="rect">
              <a:avLst/>
            </a:prstGeom>
            <a:noFill/>
            <a:ln w="28575">
              <a:solidFill>
                <a:srgbClr val="FF0000"/>
              </a:solidFill>
              <a:miter lim="800000"/>
            </a:ln>
          </p:spPr>
          <p:txBody>
            <a:bodyPr wrap="none" anchor="ctr"/>
            <a:lstStyle/>
            <a:p>
              <a:endParaRPr lang="zh-CN" altLang="en-US"/>
            </a:p>
          </p:txBody>
        </p:sp>
        <p:sp>
          <p:nvSpPr>
            <p:cNvPr id="64565" name="Rectangle 51"/>
            <p:cNvSpPr>
              <a:spLocks noChangeArrowheads="1"/>
            </p:cNvSpPr>
            <p:nvPr/>
          </p:nvSpPr>
          <p:spPr bwMode="auto">
            <a:xfrm>
              <a:off x="1584" y="1632"/>
              <a:ext cx="288" cy="144"/>
            </a:xfrm>
            <a:prstGeom prst="rect">
              <a:avLst/>
            </a:prstGeom>
            <a:noFill/>
            <a:ln w="28575">
              <a:solidFill>
                <a:srgbClr val="FF0000"/>
              </a:solidFill>
              <a:miter lim="800000"/>
            </a:ln>
          </p:spPr>
          <p:txBody>
            <a:bodyPr wrap="none" anchor="ctr"/>
            <a:lstStyle/>
            <a:p>
              <a:endParaRPr lang="zh-CN" altLang="en-US"/>
            </a:p>
          </p:txBody>
        </p:sp>
        <p:sp>
          <p:nvSpPr>
            <p:cNvPr id="64566" name="Rectangle 52"/>
            <p:cNvSpPr>
              <a:spLocks noChangeArrowheads="1"/>
            </p:cNvSpPr>
            <p:nvPr/>
          </p:nvSpPr>
          <p:spPr bwMode="auto">
            <a:xfrm>
              <a:off x="1152" y="2112"/>
              <a:ext cx="288" cy="144"/>
            </a:xfrm>
            <a:prstGeom prst="rect">
              <a:avLst/>
            </a:prstGeom>
            <a:noFill/>
            <a:ln w="28575">
              <a:solidFill>
                <a:srgbClr val="FF0000"/>
              </a:solidFill>
              <a:miter lim="800000"/>
            </a:ln>
          </p:spPr>
          <p:txBody>
            <a:bodyPr wrap="none" anchor="ctr"/>
            <a:lstStyle/>
            <a:p>
              <a:endParaRPr lang="zh-CN" altLang="en-US"/>
            </a:p>
          </p:txBody>
        </p:sp>
        <p:sp>
          <p:nvSpPr>
            <p:cNvPr id="64567" name="Rectangle 53"/>
            <p:cNvSpPr>
              <a:spLocks noChangeArrowheads="1"/>
            </p:cNvSpPr>
            <p:nvPr/>
          </p:nvSpPr>
          <p:spPr bwMode="auto">
            <a:xfrm>
              <a:off x="912" y="1920"/>
              <a:ext cx="288" cy="144"/>
            </a:xfrm>
            <a:prstGeom prst="rect">
              <a:avLst/>
            </a:prstGeom>
            <a:noFill/>
            <a:ln w="28575">
              <a:solidFill>
                <a:srgbClr val="FF0000"/>
              </a:solidFill>
              <a:miter lim="800000"/>
            </a:ln>
          </p:spPr>
          <p:txBody>
            <a:bodyPr wrap="none" anchor="ctr"/>
            <a:lstStyle/>
            <a:p>
              <a:endParaRPr lang="zh-CN" altLang="en-US"/>
            </a:p>
          </p:txBody>
        </p:sp>
        <p:sp>
          <p:nvSpPr>
            <p:cNvPr id="64568" name="Rectangle 54"/>
            <p:cNvSpPr>
              <a:spLocks noChangeArrowheads="1"/>
            </p:cNvSpPr>
            <p:nvPr/>
          </p:nvSpPr>
          <p:spPr bwMode="auto">
            <a:xfrm>
              <a:off x="1920" y="672"/>
              <a:ext cx="288" cy="144"/>
            </a:xfrm>
            <a:prstGeom prst="rect">
              <a:avLst/>
            </a:prstGeom>
            <a:noFill/>
            <a:ln w="28575">
              <a:solidFill>
                <a:srgbClr val="FF0000"/>
              </a:solidFill>
              <a:miter lim="800000"/>
            </a:ln>
          </p:spPr>
          <p:txBody>
            <a:bodyPr wrap="none" anchor="ctr"/>
            <a:lstStyle/>
            <a:p>
              <a:endParaRPr lang="zh-CN" altLang="en-US"/>
            </a:p>
          </p:txBody>
        </p:sp>
        <p:sp>
          <p:nvSpPr>
            <p:cNvPr id="64569" name="Rectangle 55"/>
            <p:cNvSpPr>
              <a:spLocks noChangeArrowheads="1"/>
            </p:cNvSpPr>
            <p:nvPr/>
          </p:nvSpPr>
          <p:spPr bwMode="auto">
            <a:xfrm>
              <a:off x="2304" y="0"/>
              <a:ext cx="288" cy="144"/>
            </a:xfrm>
            <a:prstGeom prst="rect">
              <a:avLst/>
            </a:prstGeom>
            <a:noFill/>
            <a:ln w="28575">
              <a:solidFill>
                <a:srgbClr val="FF0000"/>
              </a:solidFill>
              <a:miter lim="800000"/>
            </a:ln>
          </p:spPr>
          <p:txBody>
            <a:bodyPr wrap="none" anchor="ctr"/>
            <a:lstStyle/>
            <a:p>
              <a:endParaRPr lang="zh-CN" altLang="en-US"/>
            </a:p>
          </p:txBody>
        </p:sp>
      </p:grpSp>
      <p:grpSp>
        <p:nvGrpSpPr>
          <p:cNvPr id="5" name="Group 56"/>
          <p:cNvGrpSpPr/>
          <p:nvPr/>
        </p:nvGrpSpPr>
        <p:grpSpPr bwMode="auto">
          <a:xfrm>
            <a:off x="995363" y="76200"/>
            <a:ext cx="4114800" cy="6629400"/>
            <a:chOff x="0" y="0"/>
            <a:chExt cx="2592" cy="4176"/>
          </a:xfrm>
        </p:grpSpPr>
        <p:sp>
          <p:nvSpPr>
            <p:cNvPr id="64550" name="Rectangle 57"/>
            <p:cNvSpPr>
              <a:spLocks noChangeArrowheads="1"/>
            </p:cNvSpPr>
            <p:nvPr/>
          </p:nvSpPr>
          <p:spPr bwMode="auto">
            <a:xfrm>
              <a:off x="0" y="4032"/>
              <a:ext cx="288" cy="144"/>
            </a:xfrm>
            <a:prstGeom prst="rect">
              <a:avLst/>
            </a:prstGeom>
            <a:noFill/>
            <a:ln w="28575">
              <a:solidFill>
                <a:srgbClr val="FF0000"/>
              </a:solidFill>
              <a:miter lim="800000"/>
            </a:ln>
          </p:spPr>
          <p:txBody>
            <a:bodyPr wrap="none" anchor="ctr"/>
            <a:lstStyle/>
            <a:p>
              <a:endParaRPr lang="zh-CN" altLang="en-US"/>
            </a:p>
          </p:txBody>
        </p:sp>
        <p:sp>
          <p:nvSpPr>
            <p:cNvPr id="64551" name="Rectangle 58"/>
            <p:cNvSpPr>
              <a:spLocks noChangeArrowheads="1"/>
            </p:cNvSpPr>
            <p:nvPr/>
          </p:nvSpPr>
          <p:spPr bwMode="auto">
            <a:xfrm>
              <a:off x="2112" y="3456"/>
              <a:ext cx="288" cy="144"/>
            </a:xfrm>
            <a:prstGeom prst="rect">
              <a:avLst/>
            </a:prstGeom>
            <a:noFill/>
            <a:ln w="28575">
              <a:solidFill>
                <a:srgbClr val="FF0000"/>
              </a:solidFill>
              <a:miter lim="800000"/>
            </a:ln>
          </p:spPr>
          <p:txBody>
            <a:bodyPr wrap="none" anchor="ctr"/>
            <a:lstStyle/>
            <a:p>
              <a:endParaRPr lang="zh-CN" altLang="en-US"/>
            </a:p>
          </p:txBody>
        </p:sp>
        <p:sp>
          <p:nvSpPr>
            <p:cNvPr id="64552" name="Rectangle 59"/>
            <p:cNvSpPr>
              <a:spLocks noChangeArrowheads="1"/>
            </p:cNvSpPr>
            <p:nvPr/>
          </p:nvSpPr>
          <p:spPr bwMode="auto">
            <a:xfrm>
              <a:off x="2304" y="3024"/>
              <a:ext cx="288" cy="144"/>
            </a:xfrm>
            <a:prstGeom prst="rect">
              <a:avLst/>
            </a:prstGeom>
            <a:noFill/>
            <a:ln w="28575">
              <a:solidFill>
                <a:srgbClr val="FF0000"/>
              </a:solidFill>
              <a:miter lim="800000"/>
            </a:ln>
          </p:spPr>
          <p:txBody>
            <a:bodyPr wrap="none" anchor="ctr"/>
            <a:lstStyle/>
            <a:p>
              <a:endParaRPr lang="zh-CN" altLang="en-US"/>
            </a:p>
          </p:txBody>
        </p:sp>
        <p:sp>
          <p:nvSpPr>
            <p:cNvPr id="64553" name="Rectangle 60"/>
            <p:cNvSpPr>
              <a:spLocks noChangeArrowheads="1"/>
            </p:cNvSpPr>
            <p:nvPr/>
          </p:nvSpPr>
          <p:spPr bwMode="auto">
            <a:xfrm>
              <a:off x="1152" y="3408"/>
              <a:ext cx="288" cy="144"/>
            </a:xfrm>
            <a:prstGeom prst="rect">
              <a:avLst/>
            </a:prstGeom>
            <a:noFill/>
            <a:ln w="28575">
              <a:solidFill>
                <a:srgbClr val="FF0000"/>
              </a:solidFill>
              <a:miter lim="800000"/>
            </a:ln>
          </p:spPr>
          <p:txBody>
            <a:bodyPr wrap="none" anchor="ctr"/>
            <a:lstStyle/>
            <a:p>
              <a:endParaRPr lang="zh-CN" altLang="en-US"/>
            </a:p>
          </p:txBody>
        </p:sp>
        <p:sp>
          <p:nvSpPr>
            <p:cNvPr id="64554" name="Rectangle 61"/>
            <p:cNvSpPr>
              <a:spLocks noChangeArrowheads="1"/>
            </p:cNvSpPr>
            <p:nvPr/>
          </p:nvSpPr>
          <p:spPr bwMode="auto">
            <a:xfrm>
              <a:off x="1920" y="1632"/>
              <a:ext cx="288" cy="144"/>
            </a:xfrm>
            <a:prstGeom prst="rect">
              <a:avLst/>
            </a:prstGeom>
            <a:noFill/>
            <a:ln w="28575">
              <a:solidFill>
                <a:srgbClr val="FF0000"/>
              </a:solidFill>
              <a:miter lim="800000"/>
            </a:ln>
          </p:spPr>
          <p:txBody>
            <a:bodyPr wrap="none" anchor="ctr"/>
            <a:lstStyle/>
            <a:p>
              <a:endParaRPr lang="zh-CN" altLang="en-US"/>
            </a:p>
          </p:txBody>
        </p:sp>
        <p:sp>
          <p:nvSpPr>
            <p:cNvPr id="64555" name="Rectangle 62"/>
            <p:cNvSpPr>
              <a:spLocks noChangeArrowheads="1"/>
            </p:cNvSpPr>
            <p:nvPr/>
          </p:nvSpPr>
          <p:spPr bwMode="auto">
            <a:xfrm>
              <a:off x="1584" y="1632"/>
              <a:ext cx="288" cy="144"/>
            </a:xfrm>
            <a:prstGeom prst="rect">
              <a:avLst/>
            </a:prstGeom>
            <a:noFill/>
            <a:ln w="28575">
              <a:solidFill>
                <a:srgbClr val="FF0000"/>
              </a:solidFill>
              <a:miter lim="800000"/>
            </a:ln>
          </p:spPr>
          <p:txBody>
            <a:bodyPr wrap="none" anchor="ctr"/>
            <a:lstStyle/>
            <a:p>
              <a:endParaRPr lang="zh-CN" altLang="en-US"/>
            </a:p>
          </p:txBody>
        </p:sp>
        <p:sp>
          <p:nvSpPr>
            <p:cNvPr id="64556" name="Rectangle 63"/>
            <p:cNvSpPr>
              <a:spLocks noChangeArrowheads="1"/>
            </p:cNvSpPr>
            <p:nvPr/>
          </p:nvSpPr>
          <p:spPr bwMode="auto">
            <a:xfrm>
              <a:off x="1152" y="2112"/>
              <a:ext cx="288" cy="144"/>
            </a:xfrm>
            <a:prstGeom prst="rect">
              <a:avLst/>
            </a:prstGeom>
            <a:noFill/>
            <a:ln w="28575">
              <a:solidFill>
                <a:srgbClr val="FF0000"/>
              </a:solidFill>
              <a:miter lim="800000"/>
            </a:ln>
          </p:spPr>
          <p:txBody>
            <a:bodyPr wrap="none" anchor="ctr"/>
            <a:lstStyle/>
            <a:p>
              <a:endParaRPr lang="zh-CN" altLang="en-US"/>
            </a:p>
          </p:txBody>
        </p:sp>
        <p:sp>
          <p:nvSpPr>
            <p:cNvPr id="64557" name="Rectangle 64"/>
            <p:cNvSpPr>
              <a:spLocks noChangeArrowheads="1"/>
            </p:cNvSpPr>
            <p:nvPr/>
          </p:nvSpPr>
          <p:spPr bwMode="auto">
            <a:xfrm>
              <a:off x="912" y="1920"/>
              <a:ext cx="288" cy="144"/>
            </a:xfrm>
            <a:prstGeom prst="rect">
              <a:avLst/>
            </a:prstGeom>
            <a:noFill/>
            <a:ln w="28575">
              <a:solidFill>
                <a:srgbClr val="FF0000"/>
              </a:solidFill>
              <a:miter lim="800000"/>
            </a:ln>
          </p:spPr>
          <p:txBody>
            <a:bodyPr wrap="none" anchor="ctr"/>
            <a:lstStyle/>
            <a:p>
              <a:endParaRPr lang="zh-CN" altLang="en-US"/>
            </a:p>
          </p:txBody>
        </p:sp>
        <p:sp>
          <p:nvSpPr>
            <p:cNvPr id="64558" name="Rectangle 65"/>
            <p:cNvSpPr>
              <a:spLocks noChangeArrowheads="1"/>
            </p:cNvSpPr>
            <p:nvPr/>
          </p:nvSpPr>
          <p:spPr bwMode="auto">
            <a:xfrm>
              <a:off x="1920" y="672"/>
              <a:ext cx="288" cy="144"/>
            </a:xfrm>
            <a:prstGeom prst="rect">
              <a:avLst/>
            </a:prstGeom>
            <a:noFill/>
            <a:ln w="28575">
              <a:solidFill>
                <a:srgbClr val="FF0000"/>
              </a:solidFill>
              <a:miter lim="800000"/>
            </a:ln>
          </p:spPr>
          <p:txBody>
            <a:bodyPr wrap="none" anchor="ctr"/>
            <a:lstStyle/>
            <a:p>
              <a:endParaRPr lang="zh-CN" altLang="en-US"/>
            </a:p>
          </p:txBody>
        </p:sp>
        <p:sp>
          <p:nvSpPr>
            <p:cNvPr id="64559" name="Rectangle 66"/>
            <p:cNvSpPr>
              <a:spLocks noChangeArrowheads="1"/>
            </p:cNvSpPr>
            <p:nvPr/>
          </p:nvSpPr>
          <p:spPr bwMode="auto">
            <a:xfrm>
              <a:off x="2304" y="0"/>
              <a:ext cx="288" cy="144"/>
            </a:xfrm>
            <a:prstGeom prst="rect">
              <a:avLst/>
            </a:prstGeom>
            <a:noFill/>
            <a:ln w="28575">
              <a:solidFill>
                <a:srgbClr val="FF0000"/>
              </a:solidFill>
              <a:miter lim="800000"/>
            </a:ln>
          </p:spPr>
          <p:txBody>
            <a:bodyPr wrap="none" anchor="ctr"/>
            <a:lstStyle/>
            <a:p>
              <a:endParaRPr lang="zh-CN" altLang="en-US"/>
            </a:p>
          </p:txBody>
        </p:sp>
      </p:grpSp>
      <p:grpSp>
        <p:nvGrpSpPr>
          <p:cNvPr id="6" name="Group 67"/>
          <p:cNvGrpSpPr/>
          <p:nvPr/>
        </p:nvGrpSpPr>
        <p:grpSpPr bwMode="auto">
          <a:xfrm>
            <a:off x="995363" y="76200"/>
            <a:ext cx="4114800" cy="6629400"/>
            <a:chOff x="0" y="0"/>
            <a:chExt cx="2592" cy="4176"/>
          </a:xfrm>
        </p:grpSpPr>
        <p:sp>
          <p:nvSpPr>
            <p:cNvPr id="64540" name="Rectangle 68"/>
            <p:cNvSpPr>
              <a:spLocks noChangeArrowheads="1"/>
            </p:cNvSpPr>
            <p:nvPr/>
          </p:nvSpPr>
          <p:spPr bwMode="auto">
            <a:xfrm>
              <a:off x="0" y="4032"/>
              <a:ext cx="288" cy="144"/>
            </a:xfrm>
            <a:prstGeom prst="rect">
              <a:avLst/>
            </a:prstGeom>
            <a:noFill/>
            <a:ln w="28575">
              <a:solidFill>
                <a:srgbClr val="FF0000"/>
              </a:solidFill>
              <a:miter lim="800000"/>
            </a:ln>
          </p:spPr>
          <p:txBody>
            <a:bodyPr wrap="none" anchor="ctr"/>
            <a:lstStyle/>
            <a:p>
              <a:endParaRPr lang="zh-CN" altLang="en-US"/>
            </a:p>
          </p:txBody>
        </p:sp>
        <p:sp>
          <p:nvSpPr>
            <p:cNvPr id="64541" name="Rectangle 69"/>
            <p:cNvSpPr>
              <a:spLocks noChangeArrowheads="1"/>
            </p:cNvSpPr>
            <p:nvPr/>
          </p:nvSpPr>
          <p:spPr bwMode="auto">
            <a:xfrm>
              <a:off x="2112" y="3456"/>
              <a:ext cx="288" cy="144"/>
            </a:xfrm>
            <a:prstGeom prst="rect">
              <a:avLst/>
            </a:prstGeom>
            <a:noFill/>
            <a:ln w="28575">
              <a:solidFill>
                <a:srgbClr val="FF0000"/>
              </a:solidFill>
              <a:miter lim="800000"/>
            </a:ln>
          </p:spPr>
          <p:txBody>
            <a:bodyPr wrap="none" anchor="ctr"/>
            <a:lstStyle/>
            <a:p>
              <a:endParaRPr lang="zh-CN" altLang="en-US"/>
            </a:p>
          </p:txBody>
        </p:sp>
        <p:sp>
          <p:nvSpPr>
            <p:cNvPr id="64542" name="Rectangle 70"/>
            <p:cNvSpPr>
              <a:spLocks noChangeArrowheads="1"/>
            </p:cNvSpPr>
            <p:nvPr/>
          </p:nvSpPr>
          <p:spPr bwMode="auto">
            <a:xfrm>
              <a:off x="2304" y="3024"/>
              <a:ext cx="288" cy="144"/>
            </a:xfrm>
            <a:prstGeom prst="rect">
              <a:avLst/>
            </a:prstGeom>
            <a:noFill/>
            <a:ln w="28575">
              <a:solidFill>
                <a:srgbClr val="FF0000"/>
              </a:solidFill>
              <a:miter lim="800000"/>
            </a:ln>
          </p:spPr>
          <p:txBody>
            <a:bodyPr wrap="none" anchor="ctr"/>
            <a:lstStyle/>
            <a:p>
              <a:endParaRPr lang="zh-CN" altLang="en-US"/>
            </a:p>
          </p:txBody>
        </p:sp>
        <p:sp>
          <p:nvSpPr>
            <p:cNvPr id="64543" name="Rectangle 71"/>
            <p:cNvSpPr>
              <a:spLocks noChangeArrowheads="1"/>
            </p:cNvSpPr>
            <p:nvPr/>
          </p:nvSpPr>
          <p:spPr bwMode="auto">
            <a:xfrm>
              <a:off x="1152" y="3408"/>
              <a:ext cx="288" cy="144"/>
            </a:xfrm>
            <a:prstGeom prst="rect">
              <a:avLst/>
            </a:prstGeom>
            <a:noFill/>
            <a:ln w="28575">
              <a:solidFill>
                <a:srgbClr val="FF0000"/>
              </a:solidFill>
              <a:miter lim="800000"/>
            </a:ln>
          </p:spPr>
          <p:txBody>
            <a:bodyPr wrap="none" anchor="ctr"/>
            <a:lstStyle/>
            <a:p>
              <a:endParaRPr lang="zh-CN" altLang="en-US"/>
            </a:p>
          </p:txBody>
        </p:sp>
        <p:sp>
          <p:nvSpPr>
            <p:cNvPr id="64544" name="Rectangle 72"/>
            <p:cNvSpPr>
              <a:spLocks noChangeArrowheads="1"/>
            </p:cNvSpPr>
            <p:nvPr/>
          </p:nvSpPr>
          <p:spPr bwMode="auto">
            <a:xfrm>
              <a:off x="1920" y="1632"/>
              <a:ext cx="288" cy="144"/>
            </a:xfrm>
            <a:prstGeom prst="rect">
              <a:avLst/>
            </a:prstGeom>
            <a:noFill/>
            <a:ln w="28575">
              <a:solidFill>
                <a:srgbClr val="FF0000"/>
              </a:solidFill>
              <a:miter lim="800000"/>
            </a:ln>
          </p:spPr>
          <p:txBody>
            <a:bodyPr wrap="none" anchor="ctr"/>
            <a:lstStyle/>
            <a:p>
              <a:endParaRPr lang="zh-CN" altLang="en-US"/>
            </a:p>
          </p:txBody>
        </p:sp>
        <p:sp>
          <p:nvSpPr>
            <p:cNvPr id="64545" name="Rectangle 73"/>
            <p:cNvSpPr>
              <a:spLocks noChangeArrowheads="1"/>
            </p:cNvSpPr>
            <p:nvPr/>
          </p:nvSpPr>
          <p:spPr bwMode="auto">
            <a:xfrm>
              <a:off x="1584" y="1632"/>
              <a:ext cx="288" cy="144"/>
            </a:xfrm>
            <a:prstGeom prst="rect">
              <a:avLst/>
            </a:prstGeom>
            <a:noFill/>
            <a:ln w="28575">
              <a:solidFill>
                <a:srgbClr val="FF0000"/>
              </a:solidFill>
              <a:miter lim="800000"/>
            </a:ln>
          </p:spPr>
          <p:txBody>
            <a:bodyPr wrap="none" anchor="ctr"/>
            <a:lstStyle/>
            <a:p>
              <a:endParaRPr lang="zh-CN" altLang="en-US"/>
            </a:p>
          </p:txBody>
        </p:sp>
        <p:sp>
          <p:nvSpPr>
            <p:cNvPr id="64546" name="Rectangle 74"/>
            <p:cNvSpPr>
              <a:spLocks noChangeArrowheads="1"/>
            </p:cNvSpPr>
            <p:nvPr/>
          </p:nvSpPr>
          <p:spPr bwMode="auto">
            <a:xfrm>
              <a:off x="1152" y="2112"/>
              <a:ext cx="288" cy="144"/>
            </a:xfrm>
            <a:prstGeom prst="rect">
              <a:avLst/>
            </a:prstGeom>
            <a:noFill/>
            <a:ln w="28575">
              <a:solidFill>
                <a:srgbClr val="FF0000"/>
              </a:solidFill>
              <a:miter lim="800000"/>
            </a:ln>
          </p:spPr>
          <p:txBody>
            <a:bodyPr wrap="none" anchor="ctr"/>
            <a:lstStyle/>
            <a:p>
              <a:endParaRPr lang="zh-CN" altLang="en-US"/>
            </a:p>
          </p:txBody>
        </p:sp>
        <p:sp>
          <p:nvSpPr>
            <p:cNvPr id="64547" name="Rectangle 75"/>
            <p:cNvSpPr>
              <a:spLocks noChangeArrowheads="1"/>
            </p:cNvSpPr>
            <p:nvPr/>
          </p:nvSpPr>
          <p:spPr bwMode="auto">
            <a:xfrm>
              <a:off x="912" y="1920"/>
              <a:ext cx="288" cy="144"/>
            </a:xfrm>
            <a:prstGeom prst="rect">
              <a:avLst/>
            </a:prstGeom>
            <a:noFill/>
            <a:ln w="28575">
              <a:solidFill>
                <a:srgbClr val="FF0000"/>
              </a:solidFill>
              <a:miter lim="800000"/>
            </a:ln>
          </p:spPr>
          <p:txBody>
            <a:bodyPr wrap="none" anchor="ctr"/>
            <a:lstStyle/>
            <a:p>
              <a:endParaRPr lang="zh-CN" altLang="en-US"/>
            </a:p>
          </p:txBody>
        </p:sp>
        <p:sp>
          <p:nvSpPr>
            <p:cNvPr id="64548" name="Rectangle 76"/>
            <p:cNvSpPr>
              <a:spLocks noChangeArrowheads="1"/>
            </p:cNvSpPr>
            <p:nvPr/>
          </p:nvSpPr>
          <p:spPr bwMode="auto">
            <a:xfrm>
              <a:off x="1920" y="672"/>
              <a:ext cx="288" cy="144"/>
            </a:xfrm>
            <a:prstGeom prst="rect">
              <a:avLst/>
            </a:prstGeom>
            <a:noFill/>
            <a:ln w="28575">
              <a:solidFill>
                <a:srgbClr val="FF0000"/>
              </a:solidFill>
              <a:miter lim="800000"/>
            </a:ln>
          </p:spPr>
          <p:txBody>
            <a:bodyPr wrap="none" anchor="ctr"/>
            <a:lstStyle/>
            <a:p>
              <a:endParaRPr lang="zh-CN" altLang="en-US"/>
            </a:p>
          </p:txBody>
        </p:sp>
        <p:sp>
          <p:nvSpPr>
            <p:cNvPr id="64549" name="Rectangle 77"/>
            <p:cNvSpPr>
              <a:spLocks noChangeArrowheads="1"/>
            </p:cNvSpPr>
            <p:nvPr/>
          </p:nvSpPr>
          <p:spPr bwMode="auto">
            <a:xfrm>
              <a:off x="2304" y="0"/>
              <a:ext cx="288" cy="144"/>
            </a:xfrm>
            <a:prstGeom prst="rect">
              <a:avLst/>
            </a:prstGeom>
            <a:noFill/>
            <a:ln w="28575">
              <a:solidFill>
                <a:srgbClr val="FF0000"/>
              </a:solidFill>
              <a:miter lim="800000"/>
            </a:ln>
          </p:spPr>
          <p:txBody>
            <a:bodyPr wrap="none" anchor="ctr"/>
            <a:lstStyle/>
            <a:p>
              <a:endParaRPr lang="zh-CN" altLang="en-US"/>
            </a:p>
          </p:txBody>
        </p:sp>
      </p:grpSp>
      <p:grpSp>
        <p:nvGrpSpPr>
          <p:cNvPr id="98" name="组合 97"/>
          <p:cNvGrpSpPr/>
          <p:nvPr/>
        </p:nvGrpSpPr>
        <p:grpSpPr>
          <a:xfrm>
            <a:off x="899592" y="0"/>
            <a:ext cx="4719638" cy="6858000"/>
            <a:chOff x="971550" y="0"/>
            <a:chExt cx="4719638" cy="6858000"/>
          </a:xfrm>
        </p:grpSpPr>
        <p:grpSp>
          <p:nvGrpSpPr>
            <p:cNvPr id="2" name="Group 2"/>
            <p:cNvGrpSpPr/>
            <p:nvPr/>
          </p:nvGrpSpPr>
          <p:grpSpPr bwMode="auto">
            <a:xfrm>
              <a:off x="971550" y="0"/>
              <a:ext cx="4719638" cy="6858000"/>
              <a:chOff x="0" y="0"/>
              <a:chExt cx="2973" cy="4320"/>
            </a:xfrm>
          </p:grpSpPr>
          <p:pic>
            <p:nvPicPr>
              <p:cNvPr id="64580" name="Picture 3" descr="未标题-2"/>
              <p:cNvPicPr>
                <a:picLocks noChangeAspect="1" noChangeArrowheads="1"/>
              </p:cNvPicPr>
              <p:nvPr/>
            </p:nvPicPr>
            <p:blipFill>
              <a:blip r:embed="rId1" cstate="print"/>
              <a:srcRect l="2159" b="2000"/>
              <a:stretch>
                <a:fillRect/>
              </a:stretch>
            </p:blipFill>
            <p:spPr bwMode="auto">
              <a:xfrm>
                <a:off x="0" y="0"/>
                <a:ext cx="2973" cy="4320"/>
              </a:xfrm>
              <a:prstGeom prst="rect">
                <a:avLst/>
              </a:prstGeom>
              <a:noFill/>
              <a:ln w="9525">
                <a:noFill/>
                <a:miter lim="800000"/>
                <a:headEnd/>
                <a:tailEnd/>
              </a:ln>
            </p:spPr>
          </p:pic>
          <p:sp>
            <p:nvSpPr>
              <p:cNvPr id="64581" name="Text Box 4"/>
              <p:cNvSpPr txBox="1">
                <a:spLocks noChangeArrowheads="1"/>
              </p:cNvSpPr>
              <p:nvPr/>
            </p:nvSpPr>
            <p:spPr bwMode="auto">
              <a:xfrm>
                <a:off x="480" y="3456"/>
                <a:ext cx="336" cy="154"/>
              </a:xfrm>
              <a:prstGeom prst="rect">
                <a:avLst/>
              </a:prstGeom>
              <a:noFill/>
              <a:ln w="9525">
                <a:noFill/>
                <a:miter lim="800000"/>
              </a:ln>
            </p:spPr>
            <p:txBody>
              <a:bodyPr>
                <a:spAutoFit/>
              </a:bodyPr>
              <a:lstStyle/>
              <a:p>
                <a:pPr>
                  <a:spcBef>
                    <a:spcPct val="50000"/>
                  </a:spcBef>
                </a:pPr>
                <a:r>
                  <a:rPr lang="zh-CN" altLang="en-US" sz="1000" u="sng">
                    <a:latin typeface="Times New Roman" panose="02020603050405020304" pitchFamily="18" charset="0"/>
                    <a:ea typeface="宋体" panose="02010600030101010101" pitchFamily="2" charset="-122"/>
                  </a:rPr>
                  <a:t>广州</a:t>
                </a:r>
                <a:endParaRPr lang="zh-CN" altLang="en-US" sz="1000" u="sng">
                  <a:latin typeface="Times New Roman" panose="02020603050405020304" pitchFamily="18" charset="0"/>
                  <a:ea typeface="宋体" panose="02010600030101010101" pitchFamily="2" charset="-122"/>
                </a:endParaRPr>
              </a:p>
            </p:txBody>
          </p:sp>
          <p:sp>
            <p:nvSpPr>
              <p:cNvPr id="64582" name="Text Box 5"/>
              <p:cNvSpPr txBox="1">
                <a:spLocks noChangeArrowheads="1"/>
              </p:cNvSpPr>
              <p:nvPr/>
            </p:nvSpPr>
            <p:spPr bwMode="auto">
              <a:xfrm>
                <a:off x="384" y="3648"/>
                <a:ext cx="384" cy="250"/>
              </a:xfrm>
              <a:prstGeom prst="rect">
                <a:avLst/>
              </a:prstGeom>
              <a:noFill/>
              <a:ln w="9525">
                <a:noFill/>
                <a:miter lim="800000"/>
              </a:ln>
            </p:spPr>
            <p:txBody>
              <a:bodyPr>
                <a:spAutoFit/>
              </a:bodyPr>
              <a:lstStyle/>
              <a:p>
                <a:pPr>
                  <a:spcBef>
                    <a:spcPct val="50000"/>
                  </a:spcBef>
                </a:pPr>
                <a:r>
                  <a:rPr lang="zh-CN" altLang="en-US" sz="1000">
                    <a:latin typeface="Times New Roman" panose="02020603050405020304" pitchFamily="18" charset="0"/>
                    <a:ea typeface="宋体" panose="02010600030101010101" pitchFamily="2" charset="-122"/>
                  </a:rPr>
                  <a:t>   澳门（萄占</a:t>
                </a:r>
                <a:r>
                  <a:rPr lang="en-US" altLang="zh-CN" sz="1000">
                    <a:latin typeface="Times New Roman" panose="02020603050405020304" pitchFamily="18" charset="0"/>
                    <a:ea typeface="宋体" panose="02010600030101010101" pitchFamily="2" charset="-122"/>
                  </a:rPr>
                  <a:t>)</a:t>
                </a:r>
                <a:endParaRPr lang="en-US" altLang="zh-CN" sz="1000">
                  <a:latin typeface="Times New Roman" panose="02020603050405020304" pitchFamily="18" charset="0"/>
                  <a:ea typeface="宋体" panose="02010600030101010101" pitchFamily="2" charset="-122"/>
                </a:endParaRPr>
              </a:p>
            </p:txBody>
          </p:sp>
          <p:sp>
            <p:nvSpPr>
              <p:cNvPr id="64583" name="Text Box 6"/>
              <p:cNvSpPr txBox="1">
                <a:spLocks noChangeArrowheads="1"/>
              </p:cNvSpPr>
              <p:nvPr/>
            </p:nvSpPr>
            <p:spPr bwMode="auto">
              <a:xfrm>
                <a:off x="864" y="3590"/>
                <a:ext cx="528" cy="154"/>
              </a:xfrm>
              <a:prstGeom prst="rect">
                <a:avLst/>
              </a:prstGeom>
              <a:noFill/>
              <a:ln w="9525">
                <a:noFill/>
                <a:miter lim="800000"/>
              </a:ln>
            </p:spPr>
            <p:txBody>
              <a:bodyPr>
                <a:spAutoFit/>
              </a:bodyPr>
              <a:lstStyle/>
              <a:p>
                <a:pPr>
                  <a:spcBef>
                    <a:spcPct val="50000"/>
                  </a:spcBef>
                </a:pPr>
                <a:r>
                  <a:rPr lang="zh-CN" altLang="en-US" sz="1000">
                    <a:latin typeface="Times New Roman" panose="02020603050405020304" pitchFamily="18" charset="0"/>
                    <a:ea typeface="宋体" panose="02010600030101010101" pitchFamily="2" charset="-122"/>
                  </a:rPr>
                  <a:t>九龙司</a:t>
                </a:r>
                <a:endParaRPr lang="zh-CN" altLang="en-US" sz="1000">
                  <a:latin typeface="Times New Roman" panose="02020603050405020304" pitchFamily="18" charset="0"/>
                  <a:ea typeface="宋体" panose="02010600030101010101" pitchFamily="2" charset="-122"/>
                </a:endParaRPr>
              </a:p>
            </p:txBody>
          </p:sp>
          <p:sp>
            <p:nvSpPr>
              <p:cNvPr id="64584" name="Text Box 7"/>
              <p:cNvSpPr txBox="1">
                <a:spLocks noChangeArrowheads="1"/>
              </p:cNvSpPr>
              <p:nvPr/>
            </p:nvSpPr>
            <p:spPr bwMode="auto">
              <a:xfrm>
                <a:off x="768" y="3792"/>
                <a:ext cx="432" cy="250"/>
              </a:xfrm>
              <a:prstGeom prst="rect">
                <a:avLst/>
              </a:prstGeom>
              <a:noFill/>
              <a:ln w="9525">
                <a:noFill/>
                <a:miter lim="800000"/>
              </a:ln>
            </p:spPr>
            <p:txBody>
              <a:bodyPr>
                <a:spAutoFit/>
              </a:bodyPr>
              <a:lstStyle/>
              <a:p>
                <a:pPr>
                  <a:spcBef>
                    <a:spcPct val="50000"/>
                  </a:spcBef>
                </a:pPr>
                <a:r>
                  <a:rPr lang="zh-CN" altLang="en-US" sz="1000">
                    <a:latin typeface="Times New Roman" panose="02020603050405020304" pitchFamily="18" charset="0"/>
                    <a:ea typeface="宋体" panose="02010600030101010101" pitchFamily="2" charset="-122"/>
                  </a:rPr>
                  <a:t>   香港（英占）</a:t>
                </a:r>
                <a:endParaRPr lang="zh-CN" altLang="en-US" sz="1000">
                  <a:latin typeface="Times New Roman" panose="02020603050405020304" pitchFamily="18" charset="0"/>
                  <a:ea typeface="宋体" panose="02010600030101010101" pitchFamily="2" charset="-122"/>
                </a:endParaRPr>
              </a:p>
            </p:txBody>
          </p:sp>
          <p:sp>
            <p:nvSpPr>
              <p:cNvPr id="64585" name="Text Box 8"/>
              <p:cNvSpPr txBox="1">
                <a:spLocks noChangeArrowheads="1"/>
              </p:cNvSpPr>
              <p:nvPr/>
            </p:nvSpPr>
            <p:spPr bwMode="auto">
              <a:xfrm>
                <a:off x="0" y="4070"/>
                <a:ext cx="528" cy="154"/>
              </a:xfrm>
              <a:prstGeom prst="rect">
                <a:avLst/>
              </a:prstGeom>
              <a:noFill/>
              <a:ln w="9525">
                <a:noFill/>
                <a:miter lim="800000"/>
              </a:ln>
            </p:spPr>
            <p:txBody>
              <a:bodyPr>
                <a:spAutoFit/>
              </a:bodyPr>
              <a:lstStyle/>
              <a:p>
                <a:pPr>
                  <a:spcBef>
                    <a:spcPct val="50000"/>
                  </a:spcBef>
                </a:pPr>
                <a:r>
                  <a:rPr lang="zh-CN" altLang="en-US" sz="1000" u="sng">
                    <a:latin typeface="Times New Roman" panose="02020603050405020304" pitchFamily="18" charset="0"/>
                    <a:ea typeface="宋体" panose="02010600030101010101" pitchFamily="2" charset="-122"/>
                  </a:rPr>
                  <a:t>琼州</a:t>
                </a:r>
                <a:endParaRPr lang="zh-CN" altLang="en-US" sz="1000" u="sng">
                  <a:latin typeface="Times New Roman" panose="02020603050405020304" pitchFamily="18" charset="0"/>
                  <a:ea typeface="宋体" panose="02010600030101010101" pitchFamily="2" charset="-122"/>
                </a:endParaRPr>
              </a:p>
            </p:txBody>
          </p:sp>
          <p:sp>
            <p:nvSpPr>
              <p:cNvPr id="64586" name="Text Box 9"/>
              <p:cNvSpPr txBox="1">
                <a:spLocks noChangeArrowheads="1"/>
              </p:cNvSpPr>
              <p:nvPr/>
            </p:nvSpPr>
            <p:spPr bwMode="auto">
              <a:xfrm>
                <a:off x="2304" y="3062"/>
                <a:ext cx="288" cy="154"/>
              </a:xfrm>
              <a:prstGeom prst="rect">
                <a:avLst/>
              </a:prstGeom>
              <a:noFill/>
              <a:ln w="9525">
                <a:noFill/>
                <a:miter lim="800000"/>
              </a:ln>
            </p:spPr>
            <p:txBody>
              <a:bodyPr>
                <a:spAutoFit/>
              </a:bodyPr>
              <a:lstStyle/>
              <a:p>
                <a:pPr>
                  <a:spcBef>
                    <a:spcPct val="50000"/>
                  </a:spcBef>
                </a:pPr>
                <a:r>
                  <a:rPr lang="zh-CN" altLang="en-US" sz="1000" u="sng">
                    <a:latin typeface="Times New Roman" panose="02020603050405020304" pitchFamily="18" charset="0"/>
                    <a:ea typeface="宋体" panose="02010600030101010101" pitchFamily="2" charset="-122"/>
                  </a:rPr>
                  <a:t>淡水</a:t>
                </a:r>
                <a:endParaRPr lang="zh-CN" altLang="en-US" sz="1000" u="sng">
                  <a:latin typeface="Times New Roman" panose="02020603050405020304" pitchFamily="18" charset="0"/>
                  <a:ea typeface="宋体" panose="02010600030101010101" pitchFamily="2" charset="-122"/>
                </a:endParaRPr>
              </a:p>
            </p:txBody>
          </p:sp>
          <p:sp>
            <p:nvSpPr>
              <p:cNvPr id="64587" name="Text Box 10"/>
              <p:cNvSpPr txBox="1">
                <a:spLocks noChangeArrowheads="1"/>
              </p:cNvSpPr>
              <p:nvPr/>
            </p:nvSpPr>
            <p:spPr bwMode="auto">
              <a:xfrm>
                <a:off x="2112" y="3504"/>
                <a:ext cx="480" cy="154"/>
              </a:xfrm>
              <a:prstGeom prst="rect">
                <a:avLst/>
              </a:prstGeom>
              <a:noFill/>
              <a:ln w="9525">
                <a:noFill/>
                <a:miter lim="800000"/>
              </a:ln>
            </p:spPr>
            <p:txBody>
              <a:bodyPr>
                <a:spAutoFit/>
              </a:bodyPr>
              <a:lstStyle/>
              <a:p>
                <a:pPr>
                  <a:spcBef>
                    <a:spcPct val="50000"/>
                  </a:spcBef>
                </a:pPr>
                <a:r>
                  <a:rPr lang="zh-CN" altLang="en-US" sz="1000" u="sng">
                    <a:latin typeface="Times New Roman" panose="02020603050405020304" pitchFamily="18" charset="0"/>
                    <a:ea typeface="宋体" panose="02010600030101010101" pitchFamily="2" charset="-122"/>
                  </a:rPr>
                  <a:t>台湾</a:t>
                </a:r>
                <a:endParaRPr lang="zh-CN" altLang="en-US" sz="1000" u="sng">
                  <a:latin typeface="Times New Roman" panose="02020603050405020304" pitchFamily="18" charset="0"/>
                  <a:ea typeface="宋体" panose="02010600030101010101" pitchFamily="2" charset="-122"/>
                </a:endParaRPr>
              </a:p>
            </p:txBody>
          </p:sp>
          <p:sp>
            <p:nvSpPr>
              <p:cNvPr id="64588" name="Text Box 11"/>
              <p:cNvSpPr txBox="1">
                <a:spLocks noChangeArrowheads="1"/>
              </p:cNvSpPr>
              <p:nvPr/>
            </p:nvSpPr>
            <p:spPr bwMode="auto">
              <a:xfrm>
                <a:off x="1440" y="3206"/>
                <a:ext cx="384" cy="154"/>
              </a:xfrm>
              <a:prstGeom prst="rect">
                <a:avLst/>
              </a:prstGeom>
              <a:noFill/>
              <a:ln w="9525">
                <a:noFill/>
                <a:miter lim="800000"/>
              </a:ln>
            </p:spPr>
            <p:txBody>
              <a:bodyPr>
                <a:spAutoFit/>
              </a:bodyPr>
              <a:lstStyle/>
              <a:p>
                <a:pPr>
                  <a:spcBef>
                    <a:spcPct val="50000"/>
                  </a:spcBef>
                </a:pPr>
                <a:r>
                  <a:rPr lang="zh-CN" altLang="en-US" sz="1000" u="sng">
                    <a:latin typeface="Times New Roman" panose="02020603050405020304" pitchFamily="18" charset="0"/>
                    <a:ea typeface="宋体" panose="02010600030101010101" pitchFamily="2" charset="-122"/>
                  </a:rPr>
                  <a:t>厦门</a:t>
                </a:r>
                <a:endParaRPr lang="zh-CN" altLang="en-US" sz="1000" u="sng">
                  <a:latin typeface="Times New Roman" panose="02020603050405020304" pitchFamily="18" charset="0"/>
                  <a:ea typeface="宋体" panose="02010600030101010101" pitchFamily="2" charset="-122"/>
                </a:endParaRPr>
              </a:p>
            </p:txBody>
          </p:sp>
          <p:sp>
            <p:nvSpPr>
              <p:cNvPr id="64589" name="Text Box 12"/>
              <p:cNvSpPr txBox="1">
                <a:spLocks noChangeArrowheads="1"/>
              </p:cNvSpPr>
              <p:nvPr/>
            </p:nvSpPr>
            <p:spPr bwMode="auto">
              <a:xfrm>
                <a:off x="1680" y="2918"/>
                <a:ext cx="288" cy="154"/>
              </a:xfrm>
              <a:prstGeom prst="rect">
                <a:avLst/>
              </a:prstGeom>
              <a:noFill/>
              <a:ln w="9525">
                <a:noFill/>
                <a:miter lim="800000"/>
              </a:ln>
            </p:spPr>
            <p:txBody>
              <a:bodyPr>
                <a:spAutoFit/>
              </a:bodyPr>
              <a:lstStyle/>
              <a:p>
                <a:pPr>
                  <a:spcBef>
                    <a:spcPct val="50000"/>
                  </a:spcBef>
                </a:pPr>
                <a:r>
                  <a:rPr lang="zh-CN" altLang="en-US" sz="1000" u="sng">
                    <a:latin typeface="Times New Roman" panose="02020603050405020304" pitchFamily="18" charset="0"/>
                    <a:ea typeface="宋体" panose="02010600030101010101" pitchFamily="2" charset="-122"/>
                  </a:rPr>
                  <a:t>福州</a:t>
                </a:r>
                <a:endParaRPr lang="zh-CN" altLang="en-US" sz="1000" u="sng">
                  <a:latin typeface="Times New Roman" panose="02020603050405020304" pitchFamily="18" charset="0"/>
                  <a:ea typeface="宋体" panose="02010600030101010101" pitchFamily="2" charset="-122"/>
                </a:endParaRPr>
              </a:p>
            </p:txBody>
          </p:sp>
          <p:sp>
            <p:nvSpPr>
              <p:cNvPr id="64590" name="Text Box 13"/>
              <p:cNvSpPr txBox="1">
                <a:spLocks noChangeArrowheads="1"/>
              </p:cNvSpPr>
              <p:nvPr/>
            </p:nvSpPr>
            <p:spPr bwMode="auto">
              <a:xfrm>
                <a:off x="2304" y="2112"/>
                <a:ext cx="288" cy="154"/>
              </a:xfrm>
              <a:prstGeom prst="rect">
                <a:avLst/>
              </a:prstGeom>
              <a:noFill/>
              <a:ln w="9525">
                <a:noFill/>
                <a:miter lim="800000"/>
              </a:ln>
            </p:spPr>
            <p:txBody>
              <a:bodyPr>
                <a:spAutoFit/>
              </a:bodyPr>
              <a:lstStyle/>
              <a:p>
                <a:pPr>
                  <a:spcBef>
                    <a:spcPct val="50000"/>
                  </a:spcBef>
                </a:pPr>
                <a:r>
                  <a:rPr lang="zh-CN" altLang="en-US" sz="1000">
                    <a:latin typeface="Times New Roman" panose="02020603050405020304" pitchFamily="18" charset="0"/>
                    <a:ea typeface="宋体" panose="02010600030101010101" pitchFamily="2" charset="-122"/>
                  </a:rPr>
                  <a:t>定海</a:t>
                </a:r>
                <a:endParaRPr lang="zh-CN" altLang="en-US" sz="1000">
                  <a:latin typeface="Times New Roman" panose="02020603050405020304" pitchFamily="18" charset="0"/>
                  <a:ea typeface="宋体" panose="02010600030101010101" pitchFamily="2" charset="-122"/>
                </a:endParaRPr>
              </a:p>
            </p:txBody>
          </p:sp>
          <p:sp>
            <p:nvSpPr>
              <p:cNvPr id="64591" name="Text Box 14"/>
              <p:cNvSpPr txBox="1">
                <a:spLocks noChangeArrowheads="1"/>
              </p:cNvSpPr>
              <p:nvPr/>
            </p:nvSpPr>
            <p:spPr bwMode="auto">
              <a:xfrm>
                <a:off x="2016" y="1872"/>
                <a:ext cx="432" cy="154"/>
              </a:xfrm>
              <a:prstGeom prst="rect">
                <a:avLst/>
              </a:prstGeom>
              <a:noFill/>
              <a:ln w="9525">
                <a:noFill/>
                <a:miter lim="800000"/>
              </a:ln>
            </p:spPr>
            <p:txBody>
              <a:bodyPr>
                <a:spAutoFit/>
              </a:bodyPr>
              <a:lstStyle/>
              <a:p>
                <a:pPr>
                  <a:spcBef>
                    <a:spcPct val="50000"/>
                  </a:spcBef>
                </a:pPr>
                <a:r>
                  <a:rPr lang="zh-CN" altLang="en-US" sz="1000" u="sng">
                    <a:latin typeface="Times New Roman" panose="02020603050405020304" pitchFamily="18" charset="0"/>
                    <a:ea typeface="宋体" panose="02010600030101010101" pitchFamily="2" charset="-122"/>
                  </a:rPr>
                  <a:t>上海</a:t>
                </a:r>
                <a:endParaRPr lang="zh-CN" altLang="en-US" sz="1000" u="sng">
                  <a:latin typeface="Times New Roman" panose="02020603050405020304" pitchFamily="18" charset="0"/>
                  <a:ea typeface="宋体" panose="02010600030101010101" pitchFamily="2" charset="-122"/>
                </a:endParaRPr>
              </a:p>
            </p:txBody>
          </p:sp>
          <p:sp>
            <p:nvSpPr>
              <p:cNvPr id="64592" name="Text Box 15"/>
              <p:cNvSpPr txBox="1">
                <a:spLocks noChangeArrowheads="1"/>
              </p:cNvSpPr>
              <p:nvPr/>
            </p:nvSpPr>
            <p:spPr bwMode="auto">
              <a:xfrm>
                <a:off x="1920" y="1670"/>
                <a:ext cx="528" cy="154"/>
              </a:xfrm>
              <a:prstGeom prst="rect">
                <a:avLst/>
              </a:prstGeom>
              <a:noFill/>
              <a:ln w="9525">
                <a:noFill/>
                <a:miter lim="800000"/>
              </a:ln>
            </p:spPr>
            <p:txBody>
              <a:bodyPr>
                <a:spAutoFit/>
              </a:bodyPr>
              <a:lstStyle/>
              <a:p>
                <a:pPr>
                  <a:spcBef>
                    <a:spcPct val="50000"/>
                  </a:spcBef>
                </a:pPr>
                <a:r>
                  <a:rPr lang="zh-CN" altLang="en-US" sz="1000" u="sng">
                    <a:latin typeface="Times New Roman" panose="02020603050405020304" pitchFamily="18" charset="0"/>
                    <a:ea typeface="宋体" panose="02010600030101010101" pitchFamily="2" charset="-122"/>
                  </a:rPr>
                  <a:t>镇江</a:t>
                </a:r>
                <a:endParaRPr lang="zh-CN" altLang="en-US" sz="1000" u="sng">
                  <a:latin typeface="Times New Roman" panose="02020603050405020304" pitchFamily="18" charset="0"/>
                  <a:ea typeface="宋体" panose="02010600030101010101" pitchFamily="2" charset="-122"/>
                </a:endParaRPr>
              </a:p>
            </p:txBody>
          </p:sp>
          <p:sp>
            <p:nvSpPr>
              <p:cNvPr id="64593" name="Text Box 16"/>
              <p:cNvSpPr txBox="1">
                <a:spLocks noChangeArrowheads="1"/>
              </p:cNvSpPr>
              <p:nvPr/>
            </p:nvSpPr>
            <p:spPr bwMode="auto">
              <a:xfrm>
                <a:off x="1584" y="1680"/>
                <a:ext cx="384" cy="154"/>
              </a:xfrm>
              <a:prstGeom prst="rect">
                <a:avLst/>
              </a:prstGeom>
              <a:noFill/>
              <a:ln w="9525">
                <a:noFill/>
                <a:miter lim="800000"/>
              </a:ln>
            </p:spPr>
            <p:txBody>
              <a:bodyPr>
                <a:spAutoFit/>
              </a:bodyPr>
              <a:lstStyle/>
              <a:p>
                <a:pPr>
                  <a:spcBef>
                    <a:spcPct val="50000"/>
                  </a:spcBef>
                </a:pPr>
                <a:r>
                  <a:rPr lang="zh-CN" altLang="en-US" sz="1000" u="sng">
                    <a:latin typeface="Times New Roman" panose="02020603050405020304" pitchFamily="18" charset="0"/>
                    <a:ea typeface="宋体" panose="02010600030101010101" pitchFamily="2" charset="-122"/>
                  </a:rPr>
                  <a:t>南京</a:t>
                </a:r>
                <a:endParaRPr lang="zh-CN" altLang="en-US" sz="1000" u="sng">
                  <a:latin typeface="Times New Roman" panose="02020603050405020304" pitchFamily="18" charset="0"/>
                  <a:ea typeface="宋体" panose="02010600030101010101" pitchFamily="2" charset="-122"/>
                </a:endParaRPr>
              </a:p>
            </p:txBody>
          </p:sp>
          <p:sp>
            <p:nvSpPr>
              <p:cNvPr id="64594" name="Text Box 17"/>
              <p:cNvSpPr txBox="1">
                <a:spLocks noChangeArrowheads="1"/>
              </p:cNvSpPr>
              <p:nvPr/>
            </p:nvSpPr>
            <p:spPr bwMode="auto">
              <a:xfrm>
                <a:off x="1152" y="2150"/>
                <a:ext cx="432" cy="154"/>
              </a:xfrm>
              <a:prstGeom prst="rect">
                <a:avLst/>
              </a:prstGeom>
              <a:noFill/>
              <a:ln w="9525">
                <a:noFill/>
                <a:miter lim="800000"/>
              </a:ln>
            </p:spPr>
            <p:txBody>
              <a:bodyPr>
                <a:spAutoFit/>
              </a:bodyPr>
              <a:lstStyle/>
              <a:p>
                <a:pPr>
                  <a:spcBef>
                    <a:spcPct val="50000"/>
                  </a:spcBef>
                </a:pPr>
                <a:r>
                  <a:rPr lang="zh-CN" altLang="en-US" sz="1000" u="sng">
                    <a:latin typeface="Times New Roman" panose="02020603050405020304" pitchFamily="18" charset="0"/>
                    <a:ea typeface="宋体" panose="02010600030101010101" pitchFamily="2" charset="-122"/>
                  </a:rPr>
                  <a:t>九江</a:t>
                </a:r>
                <a:endParaRPr lang="zh-CN" altLang="en-US" sz="1000" u="sng">
                  <a:latin typeface="Times New Roman" panose="02020603050405020304" pitchFamily="18" charset="0"/>
                  <a:ea typeface="宋体" panose="02010600030101010101" pitchFamily="2" charset="-122"/>
                </a:endParaRPr>
              </a:p>
            </p:txBody>
          </p:sp>
          <p:sp>
            <p:nvSpPr>
              <p:cNvPr id="64595" name="Text Box 18"/>
              <p:cNvSpPr txBox="1">
                <a:spLocks noChangeArrowheads="1"/>
              </p:cNvSpPr>
              <p:nvPr/>
            </p:nvSpPr>
            <p:spPr bwMode="auto">
              <a:xfrm>
                <a:off x="912" y="1958"/>
                <a:ext cx="384" cy="154"/>
              </a:xfrm>
              <a:prstGeom prst="rect">
                <a:avLst/>
              </a:prstGeom>
              <a:noFill/>
              <a:ln w="9525">
                <a:noFill/>
                <a:miter lim="800000"/>
              </a:ln>
            </p:spPr>
            <p:txBody>
              <a:bodyPr>
                <a:spAutoFit/>
              </a:bodyPr>
              <a:lstStyle/>
              <a:p>
                <a:pPr>
                  <a:spcBef>
                    <a:spcPct val="50000"/>
                  </a:spcBef>
                </a:pPr>
                <a:r>
                  <a:rPr lang="zh-CN" altLang="en-US" sz="1000" u="sng">
                    <a:latin typeface="Times New Roman" panose="02020603050405020304" pitchFamily="18" charset="0"/>
                    <a:ea typeface="宋体" panose="02010600030101010101" pitchFamily="2" charset="-122"/>
                  </a:rPr>
                  <a:t>汉口</a:t>
                </a:r>
                <a:endParaRPr lang="zh-CN" altLang="en-US" sz="1000" u="sng">
                  <a:latin typeface="Times New Roman" panose="02020603050405020304" pitchFamily="18" charset="0"/>
                  <a:ea typeface="宋体" panose="02010600030101010101" pitchFamily="2" charset="-122"/>
                </a:endParaRPr>
              </a:p>
            </p:txBody>
          </p:sp>
          <p:sp>
            <p:nvSpPr>
              <p:cNvPr id="64596" name="Text Box 19"/>
              <p:cNvSpPr txBox="1">
                <a:spLocks noChangeArrowheads="1"/>
              </p:cNvSpPr>
              <p:nvPr/>
            </p:nvSpPr>
            <p:spPr bwMode="auto">
              <a:xfrm>
                <a:off x="1920" y="720"/>
                <a:ext cx="432" cy="298"/>
              </a:xfrm>
              <a:prstGeom prst="rect">
                <a:avLst/>
              </a:prstGeom>
              <a:noFill/>
              <a:ln w="9525">
                <a:noFill/>
                <a:miter lim="800000"/>
              </a:ln>
            </p:spPr>
            <p:txBody>
              <a:bodyPr>
                <a:spAutoFit/>
              </a:bodyPr>
              <a:lstStyle/>
              <a:p>
                <a:pPr>
                  <a:spcBef>
                    <a:spcPct val="50000"/>
                  </a:spcBef>
                </a:pPr>
                <a:r>
                  <a:rPr lang="zh-CN" altLang="en-US" sz="1000" u="sng">
                    <a:latin typeface="Times New Roman" panose="02020603050405020304" pitchFamily="18" charset="0"/>
                    <a:ea typeface="宋体" panose="02010600030101010101" pitchFamily="2" charset="-122"/>
                  </a:rPr>
                  <a:t>烟台</a:t>
                </a:r>
                <a:endParaRPr lang="zh-CN" altLang="en-US" sz="1000" u="sng">
                  <a:latin typeface="Times New Roman" panose="02020603050405020304" pitchFamily="18" charset="0"/>
                  <a:ea typeface="宋体" panose="02010600030101010101" pitchFamily="2" charset="-122"/>
                </a:endParaRPr>
              </a:p>
              <a:p>
                <a:pPr>
                  <a:spcBef>
                    <a:spcPct val="50000"/>
                  </a:spcBef>
                </a:pPr>
                <a:endParaRPr lang="zh-CN" altLang="en-US" sz="1000" u="sng">
                  <a:latin typeface="Times New Roman" panose="02020603050405020304" pitchFamily="18" charset="0"/>
                  <a:ea typeface="宋体" panose="02010600030101010101" pitchFamily="2" charset="-122"/>
                </a:endParaRPr>
              </a:p>
            </p:txBody>
          </p:sp>
          <p:sp>
            <p:nvSpPr>
              <p:cNvPr id="64597" name="Text Box 20"/>
              <p:cNvSpPr txBox="1">
                <a:spLocks noChangeArrowheads="1"/>
              </p:cNvSpPr>
              <p:nvPr/>
            </p:nvSpPr>
            <p:spPr bwMode="auto">
              <a:xfrm>
                <a:off x="1152" y="67"/>
                <a:ext cx="432" cy="173"/>
              </a:xfrm>
              <a:prstGeom prst="rect">
                <a:avLst/>
              </a:prstGeom>
              <a:noFill/>
              <a:ln w="9525">
                <a:noFill/>
                <a:miter lim="800000"/>
              </a:ln>
            </p:spPr>
            <p:txBody>
              <a:bodyPr>
                <a:spAutoFit/>
              </a:bodyPr>
              <a:lstStyle/>
              <a:p>
                <a:pPr>
                  <a:spcBef>
                    <a:spcPct val="50000"/>
                  </a:spcBef>
                </a:pPr>
                <a:r>
                  <a:rPr lang="zh-CN" altLang="en-US" sz="1200" b="1">
                    <a:solidFill>
                      <a:srgbClr val="800000"/>
                    </a:solidFill>
                    <a:latin typeface="Times New Roman" panose="02020603050405020304" pitchFamily="18" charset="0"/>
                    <a:ea typeface="宋体" panose="02010600030101010101" pitchFamily="2" charset="-122"/>
                  </a:rPr>
                  <a:t>北京</a:t>
                </a:r>
                <a:endParaRPr lang="zh-CN" altLang="en-US" sz="1200" b="1">
                  <a:solidFill>
                    <a:srgbClr val="800000"/>
                  </a:solidFill>
                  <a:latin typeface="Times New Roman" panose="02020603050405020304" pitchFamily="18" charset="0"/>
                  <a:ea typeface="宋体" panose="02010600030101010101" pitchFamily="2" charset="-122"/>
                </a:endParaRPr>
              </a:p>
            </p:txBody>
          </p:sp>
          <p:sp>
            <p:nvSpPr>
              <p:cNvPr id="64598" name="Text Box 21"/>
              <p:cNvSpPr txBox="1">
                <a:spLocks noChangeArrowheads="1"/>
              </p:cNvSpPr>
              <p:nvPr/>
            </p:nvSpPr>
            <p:spPr bwMode="auto">
              <a:xfrm>
                <a:off x="2304" y="48"/>
                <a:ext cx="432" cy="154"/>
              </a:xfrm>
              <a:prstGeom prst="rect">
                <a:avLst/>
              </a:prstGeom>
              <a:noFill/>
              <a:ln w="9525">
                <a:noFill/>
                <a:miter lim="800000"/>
              </a:ln>
            </p:spPr>
            <p:txBody>
              <a:bodyPr>
                <a:spAutoFit/>
              </a:bodyPr>
              <a:lstStyle/>
              <a:p>
                <a:pPr>
                  <a:spcBef>
                    <a:spcPct val="50000"/>
                  </a:spcBef>
                </a:pPr>
                <a:r>
                  <a:rPr lang="zh-CN" altLang="en-US" sz="1000" u="sng">
                    <a:latin typeface="Times New Roman" panose="02020603050405020304" pitchFamily="18" charset="0"/>
                    <a:ea typeface="宋体" panose="02010600030101010101" pitchFamily="2" charset="-122"/>
                  </a:rPr>
                  <a:t>营口</a:t>
                </a:r>
                <a:endParaRPr lang="zh-CN" altLang="en-US" sz="1000" u="sng">
                  <a:latin typeface="Times New Roman" panose="02020603050405020304" pitchFamily="18" charset="0"/>
                  <a:ea typeface="宋体" panose="02010600030101010101" pitchFamily="2" charset="-122"/>
                </a:endParaRPr>
              </a:p>
            </p:txBody>
          </p:sp>
          <p:sp>
            <p:nvSpPr>
              <p:cNvPr id="64599" name="Text Box 22"/>
              <p:cNvSpPr txBox="1">
                <a:spLocks noChangeArrowheads="1"/>
              </p:cNvSpPr>
              <p:nvPr/>
            </p:nvSpPr>
            <p:spPr bwMode="auto">
              <a:xfrm>
                <a:off x="2256" y="1123"/>
                <a:ext cx="672" cy="173"/>
              </a:xfrm>
              <a:prstGeom prst="rect">
                <a:avLst/>
              </a:prstGeom>
              <a:noFill/>
              <a:ln w="9525">
                <a:noFill/>
                <a:miter lim="800000"/>
              </a:ln>
            </p:spPr>
            <p:txBody>
              <a:bodyPr>
                <a:spAutoFit/>
              </a:bodyPr>
              <a:lstStyle/>
              <a:p>
                <a:pPr>
                  <a:spcBef>
                    <a:spcPct val="50000"/>
                  </a:spcBef>
                </a:pPr>
                <a:r>
                  <a:rPr lang="zh-CN" altLang="en-US" sz="1200">
                    <a:latin typeface="Times New Roman" panose="02020603050405020304" pitchFamily="18" charset="0"/>
                    <a:ea typeface="宋体" panose="02010600030101010101" pitchFamily="2" charset="-122"/>
                  </a:rPr>
                  <a:t>黄          海</a:t>
                </a:r>
                <a:endParaRPr lang="zh-CN" altLang="en-US" sz="1200">
                  <a:latin typeface="Times New Roman" panose="02020603050405020304" pitchFamily="18" charset="0"/>
                  <a:ea typeface="宋体" panose="02010600030101010101" pitchFamily="2" charset="-122"/>
                </a:endParaRPr>
              </a:p>
            </p:txBody>
          </p:sp>
          <p:sp>
            <p:nvSpPr>
              <p:cNvPr id="64600" name="Text Box 23"/>
              <p:cNvSpPr txBox="1">
                <a:spLocks noChangeArrowheads="1"/>
              </p:cNvSpPr>
              <p:nvPr/>
            </p:nvSpPr>
            <p:spPr bwMode="auto">
              <a:xfrm>
                <a:off x="2592" y="2304"/>
                <a:ext cx="240" cy="173"/>
              </a:xfrm>
              <a:prstGeom prst="rect">
                <a:avLst/>
              </a:prstGeom>
              <a:solidFill>
                <a:srgbClr val="99CCFF"/>
              </a:solidFill>
              <a:ln w="9525">
                <a:noFill/>
                <a:miter lim="800000"/>
              </a:ln>
            </p:spPr>
            <p:txBody>
              <a:bodyPr>
                <a:spAutoFit/>
              </a:bodyPr>
              <a:lstStyle/>
              <a:p>
                <a:pPr>
                  <a:spcBef>
                    <a:spcPct val="50000"/>
                  </a:spcBef>
                </a:pPr>
                <a:r>
                  <a:rPr lang="zh-CN" altLang="en-US" sz="1200">
                    <a:latin typeface="Times New Roman" panose="02020603050405020304" pitchFamily="18" charset="0"/>
                    <a:ea typeface="宋体" panose="02010600030101010101" pitchFamily="2" charset="-122"/>
                  </a:rPr>
                  <a:t>东</a:t>
                </a:r>
                <a:endParaRPr lang="zh-CN" altLang="en-US" sz="1200">
                  <a:latin typeface="Times New Roman" panose="02020603050405020304" pitchFamily="18" charset="0"/>
                  <a:ea typeface="宋体" panose="02010600030101010101" pitchFamily="2" charset="-122"/>
                </a:endParaRPr>
              </a:p>
            </p:txBody>
          </p:sp>
          <p:sp>
            <p:nvSpPr>
              <p:cNvPr id="64601" name="Text Box 24"/>
              <p:cNvSpPr txBox="1">
                <a:spLocks noChangeArrowheads="1"/>
              </p:cNvSpPr>
              <p:nvPr/>
            </p:nvSpPr>
            <p:spPr bwMode="auto">
              <a:xfrm>
                <a:off x="2592" y="2755"/>
                <a:ext cx="240" cy="173"/>
              </a:xfrm>
              <a:prstGeom prst="rect">
                <a:avLst/>
              </a:prstGeom>
              <a:solidFill>
                <a:srgbClr val="99CCFF"/>
              </a:solidFill>
              <a:ln w="9525">
                <a:noFill/>
                <a:miter lim="800000"/>
              </a:ln>
            </p:spPr>
            <p:txBody>
              <a:bodyPr>
                <a:spAutoFit/>
              </a:bodyPr>
              <a:lstStyle/>
              <a:p>
                <a:pPr>
                  <a:spcBef>
                    <a:spcPct val="50000"/>
                  </a:spcBef>
                </a:pPr>
                <a:r>
                  <a:rPr lang="zh-CN" altLang="en-US" sz="1200">
                    <a:latin typeface="Times New Roman" panose="02020603050405020304" pitchFamily="18" charset="0"/>
                    <a:ea typeface="宋体" panose="02010600030101010101" pitchFamily="2" charset="-122"/>
                  </a:rPr>
                  <a:t>海</a:t>
                </a:r>
                <a:endParaRPr lang="zh-CN" altLang="en-US" sz="1200">
                  <a:latin typeface="Times New Roman" panose="02020603050405020304" pitchFamily="18" charset="0"/>
                  <a:ea typeface="宋体" panose="02010600030101010101" pitchFamily="2" charset="-122"/>
                </a:endParaRPr>
              </a:p>
            </p:txBody>
          </p:sp>
          <p:sp>
            <p:nvSpPr>
              <p:cNvPr id="64602" name="Text Box 25"/>
              <p:cNvSpPr txBox="1">
                <a:spLocks noChangeArrowheads="1"/>
              </p:cNvSpPr>
              <p:nvPr/>
            </p:nvSpPr>
            <p:spPr bwMode="auto">
              <a:xfrm>
                <a:off x="480" y="336"/>
                <a:ext cx="288" cy="154"/>
              </a:xfrm>
              <a:prstGeom prst="rect">
                <a:avLst/>
              </a:prstGeom>
              <a:noFill/>
              <a:ln w="9525">
                <a:noFill/>
                <a:miter lim="800000"/>
              </a:ln>
            </p:spPr>
            <p:txBody>
              <a:bodyPr>
                <a:spAutoFit/>
              </a:bodyPr>
              <a:lstStyle/>
              <a:p>
                <a:pPr>
                  <a:spcBef>
                    <a:spcPct val="50000"/>
                  </a:spcBef>
                </a:pPr>
                <a:r>
                  <a:rPr lang="zh-CN" altLang="en-US" sz="1000">
                    <a:latin typeface="Times New Roman" panose="02020603050405020304" pitchFamily="18" charset="0"/>
                    <a:ea typeface="宋体" panose="02010600030101010101" pitchFamily="2" charset="-122"/>
                  </a:rPr>
                  <a:t>黄</a:t>
                </a:r>
                <a:endParaRPr lang="zh-CN" altLang="en-US" sz="1000">
                  <a:latin typeface="Times New Roman" panose="02020603050405020304" pitchFamily="18" charset="0"/>
                  <a:ea typeface="宋体" panose="02010600030101010101" pitchFamily="2" charset="-122"/>
                </a:endParaRPr>
              </a:p>
            </p:txBody>
          </p:sp>
          <p:sp>
            <p:nvSpPr>
              <p:cNvPr id="64603" name="Text Box 26"/>
              <p:cNvSpPr txBox="1">
                <a:spLocks noChangeArrowheads="1"/>
              </p:cNvSpPr>
              <p:nvPr/>
            </p:nvSpPr>
            <p:spPr bwMode="auto">
              <a:xfrm>
                <a:off x="336" y="998"/>
                <a:ext cx="192" cy="154"/>
              </a:xfrm>
              <a:prstGeom prst="rect">
                <a:avLst/>
              </a:prstGeom>
              <a:noFill/>
              <a:ln w="9525">
                <a:noFill/>
                <a:miter lim="800000"/>
              </a:ln>
            </p:spPr>
            <p:txBody>
              <a:bodyPr>
                <a:spAutoFit/>
              </a:bodyPr>
              <a:lstStyle/>
              <a:p>
                <a:pPr>
                  <a:spcBef>
                    <a:spcPct val="50000"/>
                  </a:spcBef>
                </a:pPr>
                <a:r>
                  <a:rPr lang="zh-CN" altLang="en-US" sz="1000">
                    <a:latin typeface="Times New Roman" panose="02020603050405020304" pitchFamily="18" charset="0"/>
                    <a:ea typeface="宋体" panose="02010600030101010101" pitchFamily="2" charset="-122"/>
                  </a:rPr>
                  <a:t>河</a:t>
                </a:r>
                <a:endParaRPr lang="zh-CN" altLang="en-US" sz="1000">
                  <a:latin typeface="Times New Roman" panose="02020603050405020304" pitchFamily="18" charset="0"/>
                  <a:ea typeface="宋体" panose="02010600030101010101" pitchFamily="2" charset="-122"/>
                </a:endParaRPr>
              </a:p>
            </p:txBody>
          </p:sp>
          <p:sp>
            <p:nvSpPr>
              <p:cNvPr id="64604" name="Text Box 27"/>
              <p:cNvSpPr txBox="1">
                <a:spLocks noChangeArrowheads="1"/>
              </p:cNvSpPr>
              <p:nvPr/>
            </p:nvSpPr>
            <p:spPr bwMode="auto">
              <a:xfrm>
                <a:off x="1296" y="960"/>
                <a:ext cx="240" cy="154"/>
              </a:xfrm>
              <a:prstGeom prst="rect">
                <a:avLst/>
              </a:prstGeom>
              <a:noFill/>
              <a:ln w="9525">
                <a:noFill/>
                <a:miter lim="800000"/>
              </a:ln>
            </p:spPr>
            <p:txBody>
              <a:bodyPr>
                <a:spAutoFit/>
              </a:bodyPr>
              <a:lstStyle/>
              <a:p>
                <a:pPr>
                  <a:spcBef>
                    <a:spcPct val="50000"/>
                  </a:spcBef>
                </a:pPr>
                <a:r>
                  <a:rPr lang="zh-CN" altLang="en-US" sz="1000">
                    <a:latin typeface="Times New Roman" panose="02020603050405020304" pitchFamily="18" charset="0"/>
                    <a:ea typeface="宋体" panose="02010600030101010101" pitchFamily="2" charset="-122"/>
                  </a:rPr>
                  <a:t>运</a:t>
                </a:r>
                <a:endParaRPr lang="zh-CN" altLang="en-US" sz="1000">
                  <a:latin typeface="Times New Roman" panose="02020603050405020304" pitchFamily="18" charset="0"/>
                  <a:ea typeface="宋体" panose="02010600030101010101" pitchFamily="2" charset="-122"/>
                </a:endParaRPr>
              </a:p>
            </p:txBody>
          </p:sp>
          <p:sp>
            <p:nvSpPr>
              <p:cNvPr id="64605" name="Text Box 28"/>
              <p:cNvSpPr txBox="1">
                <a:spLocks noChangeArrowheads="1"/>
              </p:cNvSpPr>
              <p:nvPr/>
            </p:nvSpPr>
            <p:spPr bwMode="auto">
              <a:xfrm>
                <a:off x="1708" y="1382"/>
                <a:ext cx="212" cy="154"/>
              </a:xfrm>
              <a:prstGeom prst="rect">
                <a:avLst/>
              </a:prstGeom>
              <a:noFill/>
              <a:ln w="9525">
                <a:noFill/>
                <a:miter lim="800000"/>
              </a:ln>
            </p:spPr>
            <p:txBody>
              <a:bodyPr>
                <a:spAutoFit/>
              </a:bodyPr>
              <a:lstStyle/>
              <a:p>
                <a:pPr>
                  <a:spcBef>
                    <a:spcPct val="50000"/>
                  </a:spcBef>
                </a:pPr>
                <a:r>
                  <a:rPr lang="zh-CN" altLang="en-US" sz="1000">
                    <a:latin typeface="Times New Roman" panose="02020603050405020304" pitchFamily="18" charset="0"/>
                    <a:ea typeface="宋体" panose="02010600030101010101" pitchFamily="2" charset="-122"/>
                  </a:rPr>
                  <a:t>河</a:t>
                </a:r>
                <a:endParaRPr lang="zh-CN" altLang="en-US" sz="1000">
                  <a:latin typeface="Times New Roman" panose="02020603050405020304" pitchFamily="18" charset="0"/>
                  <a:ea typeface="宋体" panose="02010600030101010101" pitchFamily="2" charset="-122"/>
                </a:endParaRPr>
              </a:p>
            </p:txBody>
          </p:sp>
          <p:sp>
            <p:nvSpPr>
              <p:cNvPr id="64606" name="Text Box 29"/>
              <p:cNvSpPr txBox="1">
                <a:spLocks noChangeArrowheads="1"/>
              </p:cNvSpPr>
              <p:nvPr/>
            </p:nvSpPr>
            <p:spPr bwMode="auto">
              <a:xfrm>
                <a:off x="1536" y="1872"/>
                <a:ext cx="192" cy="154"/>
              </a:xfrm>
              <a:prstGeom prst="rect">
                <a:avLst/>
              </a:prstGeom>
              <a:noFill/>
              <a:ln w="9525">
                <a:noFill/>
                <a:miter lim="800000"/>
              </a:ln>
            </p:spPr>
            <p:txBody>
              <a:bodyPr>
                <a:spAutoFit/>
              </a:bodyPr>
              <a:lstStyle/>
              <a:p>
                <a:pPr>
                  <a:spcBef>
                    <a:spcPct val="50000"/>
                  </a:spcBef>
                </a:pPr>
                <a:r>
                  <a:rPr lang="zh-CN" altLang="en-US" sz="1000">
                    <a:latin typeface="Times New Roman" panose="02020603050405020304" pitchFamily="18" charset="0"/>
                    <a:ea typeface="宋体" panose="02010600030101010101" pitchFamily="2" charset="-122"/>
                  </a:rPr>
                  <a:t>长</a:t>
                </a:r>
                <a:endParaRPr lang="zh-CN" altLang="en-US" sz="1000">
                  <a:latin typeface="Times New Roman" panose="02020603050405020304" pitchFamily="18" charset="0"/>
                  <a:ea typeface="宋体" panose="02010600030101010101" pitchFamily="2" charset="-122"/>
                </a:endParaRPr>
              </a:p>
            </p:txBody>
          </p:sp>
          <p:sp>
            <p:nvSpPr>
              <p:cNvPr id="64607" name="Text Box 30"/>
              <p:cNvSpPr txBox="1">
                <a:spLocks noChangeArrowheads="1"/>
              </p:cNvSpPr>
              <p:nvPr/>
            </p:nvSpPr>
            <p:spPr bwMode="auto">
              <a:xfrm>
                <a:off x="1440" y="1968"/>
                <a:ext cx="288" cy="154"/>
              </a:xfrm>
              <a:prstGeom prst="rect">
                <a:avLst/>
              </a:prstGeom>
              <a:noFill/>
              <a:ln w="9525">
                <a:noFill/>
                <a:miter lim="800000"/>
              </a:ln>
            </p:spPr>
            <p:txBody>
              <a:bodyPr>
                <a:spAutoFit/>
              </a:bodyPr>
              <a:lstStyle/>
              <a:p>
                <a:pPr>
                  <a:spcBef>
                    <a:spcPct val="50000"/>
                  </a:spcBef>
                </a:pPr>
                <a:r>
                  <a:rPr lang="zh-CN" altLang="en-US" sz="1000">
                    <a:latin typeface="Times New Roman" panose="02020603050405020304" pitchFamily="18" charset="0"/>
                    <a:ea typeface="宋体" panose="02010600030101010101" pitchFamily="2" charset="-122"/>
                  </a:rPr>
                  <a:t>江</a:t>
                </a:r>
                <a:endParaRPr lang="zh-CN" altLang="en-US" sz="1000">
                  <a:latin typeface="Times New Roman" panose="02020603050405020304" pitchFamily="18" charset="0"/>
                  <a:ea typeface="宋体" panose="02010600030101010101" pitchFamily="2" charset="-122"/>
                </a:endParaRPr>
              </a:p>
            </p:txBody>
          </p:sp>
          <p:sp>
            <p:nvSpPr>
              <p:cNvPr id="64608" name="Text Box 31"/>
              <p:cNvSpPr txBox="1">
                <a:spLocks noChangeArrowheads="1"/>
              </p:cNvSpPr>
              <p:nvPr/>
            </p:nvSpPr>
            <p:spPr bwMode="auto">
              <a:xfrm>
                <a:off x="1152" y="3427"/>
                <a:ext cx="336" cy="173"/>
              </a:xfrm>
              <a:prstGeom prst="rect">
                <a:avLst/>
              </a:prstGeom>
              <a:noFill/>
              <a:ln w="9525">
                <a:noFill/>
                <a:miter lim="800000"/>
              </a:ln>
            </p:spPr>
            <p:txBody>
              <a:bodyPr>
                <a:spAutoFit/>
              </a:bodyPr>
              <a:lstStyle/>
              <a:p>
                <a:pPr>
                  <a:spcBef>
                    <a:spcPct val="50000"/>
                  </a:spcBef>
                </a:pPr>
                <a:r>
                  <a:rPr lang="zh-CN" altLang="en-US" sz="1200" u="sng">
                    <a:latin typeface="Times New Roman" panose="02020603050405020304" pitchFamily="18" charset="0"/>
                    <a:ea typeface="宋体" panose="02010600030101010101" pitchFamily="2" charset="-122"/>
                  </a:rPr>
                  <a:t>汕头</a:t>
                </a:r>
                <a:endParaRPr lang="zh-CN" altLang="en-US" sz="1200" u="sng">
                  <a:latin typeface="Times New Roman" panose="02020603050405020304" pitchFamily="18" charset="0"/>
                  <a:ea typeface="宋体" panose="02010600030101010101" pitchFamily="2" charset="-122"/>
                </a:endParaRPr>
              </a:p>
            </p:txBody>
          </p:sp>
          <p:sp>
            <p:nvSpPr>
              <p:cNvPr id="64609" name="Text Box 32"/>
              <p:cNvSpPr txBox="1">
                <a:spLocks noChangeArrowheads="1"/>
              </p:cNvSpPr>
              <p:nvPr/>
            </p:nvSpPr>
            <p:spPr bwMode="auto">
              <a:xfrm>
                <a:off x="1152" y="336"/>
                <a:ext cx="336" cy="173"/>
              </a:xfrm>
              <a:prstGeom prst="rect">
                <a:avLst/>
              </a:prstGeom>
              <a:noFill/>
              <a:ln w="9525">
                <a:noFill/>
                <a:miter lim="800000"/>
              </a:ln>
            </p:spPr>
            <p:txBody>
              <a:bodyPr>
                <a:spAutoFit/>
              </a:bodyPr>
              <a:lstStyle/>
              <a:p>
                <a:pPr>
                  <a:spcBef>
                    <a:spcPct val="50000"/>
                  </a:spcBef>
                </a:pPr>
                <a:r>
                  <a:rPr lang="zh-CN" altLang="en-US" sz="1200" u="sng">
                    <a:latin typeface="Times New Roman" panose="02020603050405020304" pitchFamily="18" charset="0"/>
                    <a:ea typeface="宋体" panose="02010600030101010101" pitchFamily="2" charset="-122"/>
                  </a:rPr>
                  <a:t>天津</a:t>
                </a:r>
                <a:endParaRPr lang="zh-CN" altLang="en-US" sz="1200" u="sng">
                  <a:latin typeface="Times New Roman" panose="02020603050405020304" pitchFamily="18" charset="0"/>
                  <a:ea typeface="宋体" panose="02010600030101010101" pitchFamily="2" charset="-122"/>
                </a:endParaRPr>
              </a:p>
            </p:txBody>
          </p:sp>
          <p:sp>
            <p:nvSpPr>
              <p:cNvPr id="64610" name="Text Box 33"/>
              <p:cNvSpPr txBox="1">
                <a:spLocks noChangeArrowheads="1"/>
              </p:cNvSpPr>
              <p:nvPr/>
            </p:nvSpPr>
            <p:spPr bwMode="auto">
              <a:xfrm>
                <a:off x="1920" y="2064"/>
                <a:ext cx="432" cy="173"/>
              </a:xfrm>
              <a:prstGeom prst="rect">
                <a:avLst/>
              </a:prstGeom>
              <a:noFill/>
              <a:ln w="9525">
                <a:noFill/>
                <a:miter lim="800000"/>
              </a:ln>
            </p:spPr>
            <p:txBody>
              <a:bodyPr>
                <a:spAutoFit/>
              </a:bodyPr>
              <a:lstStyle/>
              <a:p>
                <a:pPr>
                  <a:spcBef>
                    <a:spcPct val="50000"/>
                  </a:spcBef>
                </a:pPr>
                <a:r>
                  <a:rPr lang="zh-CN" altLang="en-US" sz="1200" u="sng">
                    <a:latin typeface="Times New Roman" panose="02020603050405020304" pitchFamily="18" charset="0"/>
                    <a:ea typeface="宋体" panose="02010600030101010101" pitchFamily="2" charset="-122"/>
                  </a:rPr>
                  <a:t>宁波</a:t>
                </a:r>
                <a:endParaRPr lang="zh-CN" altLang="en-US" sz="1200" u="sng">
                  <a:latin typeface="Times New Roman" panose="02020603050405020304" pitchFamily="18" charset="0"/>
                  <a:ea typeface="宋体" panose="02010600030101010101" pitchFamily="2" charset="-122"/>
                </a:endParaRPr>
              </a:p>
            </p:txBody>
          </p:sp>
        </p:grpSp>
        <p:grpSp>
          <p:nvGrpSpPr>
            <p:cNvPr id="7" name="Group 78"/>
            <p:cNvGrpSpPr/>
            <p:nvPr/>
          </p:nvGrpSpPr>
          <p:grpSpPr bwMode="auto">
            <a:xfrm>
              <a:off x="995363" y="76200"/>
              <a:ext cx="4114800" cy="6629400"/>
              <a:chOff x="0" y="0"/>
              <a:chExt cx="2592" cy="4176"/>
            </a:xfrm>
          </p:grpSpPr>
          <p:sp>
            <p:nvSpPr>
              <p:cNvPr id="64530" name="Rectangle 79"/>
              <p:cNvSpPr>
                <a:spLocks noChangeArrowheads="1"/>
              </p:cNvSpPr>
              <p:nvPr/>
            </p:nvSpPr>
            <p:spPr bwMode="auto">
              <a:xfrm>
                <a:off x="0" y="4032"/>
                <a:ext cx="288" cy="144"/>
              </a:xfrm>
              <a:prstGeom prst="rect">
                <a:avLst/>
              </a:prstGeom>
              <a:noFill/>
              <a:ln w="28575">
                <a:solidFill>
                  <a:srgbClr val="008000"/>
                </a:solidFill>
                <a:miter lim="800000"/>
              </a:ln>
            </p:spPr>
            <p:txBody>
              <a:bodyPr wrap="none" anchor="ctr"/>
              <a:lstStyle/>
              <a:p>
                <a:endParaRPr lang="zh-CN" altLang="en-US"/>
              </a:p>
            </p:txBody>
          </p:sp>
          <p:sp>
            <p:nvSpPr>
              <p:cNvPr id="64531" name="Rectangle 80"/>
              <p:cNvSpPr>
                <a:spLocks noChangeArrowheads="1"/>
              </p:cNvSpPr>
              <p:nvPr/>
            </p:nvSpPr>
            <p:spPr bwMode="auto">
              <a:xfrm>
                <a:off x="2112" y="3456"/>
                <a:ext cx="288" cy="144"/>
              </a:xfrm>
              <a:prstGeom prst="rect">
                <a:avLst/>
              </a:prstGeom>
              <a:noFill/>
              <a:ln w="28575">
                <a:solidFill>
                  <a:srgbClr val="008000"/>
                </a:solidFill>
                <a:miter lim="800000"/>
              </a:ln>
            </p:spPr>
            <p:txBody>
              <a:bodyPr wrap="none" anchor="ctr"/>
              <a:lstStyle/>
              <a:p>
                <a:endParaRPr lang="zh-CN" altLang="en-US"/>
              </a:p>
            </p:txBody>
          </p:sp>
          <p:sp>
            <p:nvSpPr>
              <p:cNvPr id="64532" name="Rectangle 81"/>
              <p:cNvSpPr>
                <a:spLocks noChangeArrowheads="1"/>
              </p:cNvSpPr>
              <p:nvPr/>
            </p:nvSpPr>
            <p:spPr bwMode="auto">
              <a:xfrm>
                <a:off x="2304" y="3024"/>
                <a:ext cx="288" cy="144"/>
              </a:xfrm>
              <a:prstGeom prst="rect">
                <a:avLst/>
              </a:prstGeom>
              <a:noFill/>
              <a:ln w="28575">
                <a:solidFill>
                  <a:srgbClr val="008000"/>
                </a:solidFill>
                <a:miter lim="800000"/>
              </a:ln>
            </p:spPr>
            <p:txBody>
              <a:bodyPr wrap="none" anchor="ctr"/>
              <a:lstStyle/>
              <a:p>
                <a:endParaRPr lang="zh-CN" altLang="en-US"/>
              </a:p>
            </p:txBody>
          </p:sp>
          <p:sp>
            <p:nvSpPr>
              <p:cNvPr id="64533" name="Rectangle 82"/>
              <p:cNvSpPr>
                <a:spLocks noChangeArrowheads="1"/>
              </p:cNvSpPr>
              <p:nvPr/>
            </p:nvSpPr>
            <p:spPr bwMode="auto">
              <a:xfrm>
                <a:off x="1152" y="3408"/>
                <a:ext cx="288" cy="144"/>
              </a:xfrm>
              <a:prstGeom prst="rect">
                <a:avLst/>
              </a:prstGeom>
              <a:noFill/>
              <a:ln w="28575">
                <a:solidFill>
                  <a:srgbClr val="008000"/>
                </a:solidFill>
                <a:miter lim="800000"/>
              </a:ln>
            </p:spPr>
            <p:txBody>
              <a:bodyPr wrap="none" anchor="ctr"/>
              <a:lstStyle/>
              <a:p>
                <a:endParaRPr lang="zh-CN" altLang="en-US"/>
              </a:p>
            </p:txBody>
          </p:sp>
          <p:sp>
            <p:nvSpPr>
              <p:cNvPr id="64534" name="Rectangle 83"/>
              <p:cNvSpPr>
                <a:spLocks noChangeArrowheads="1"/>
              </p:cNvSpPr>
              <p:nvPr/>
            </p:nvSpPr>
            <p:spPr bwMode="auto">
              <a:xfrm>
                <a:off x="1920" y="1632"/>
                <a:ext cx="288" cy="144"/>
              </a:xfrm>
              <a:prstGeom prst="rect">
                <a:avLst/>
              </a:prstGeom>
              <a:noFill/>
              <a:ln w="28575">
                <a:solidFill>
                  <a:srgbClr val="008000"/>
                </a:solidFill>
                <a:miter lim="800000"/>
              </a:ln>
            </p:spPr>
            <p:txBody>
              <a:bodyPr wrap="none" anchor="ctr"/>
              <a:lstStyle/>
              <a:p>
                <a:endParaRPr lang="zh-CN" altLang="en-US"/>
              </a:p>
            </p:txBody>
          </p:sp>
          <p:sp>
            <p:nvSpPr>
              <p:cNvPr id="64535" name="Rectangle 84"/>
              <p:cNvSpPr>
                <a:spLocks noChangeArrowheads="1"/>
              </p:cNvSpPr>
              <p:nvPr/>
            </p:nvSpPr>
            <p:spPr bwMode="auto">
              <a:xfrm>
                <a:off x="1584" y="1632"/>
                <a:ext cx="288" cy="144"/>
              </a:xfrm>
              <a:prstGeom prst="rect">
                <a:avLst/>
              </a:prstGeom>
              <a:noFill/>
              <a:ln w="28575">
                <a:solidFill>
                  <a:srgbClr val="008000"/>
                </a:solidFill>
                <a:miter lim="800000"/>
              </a:ln>
            </p:spPr>
            <p:txBody>
              <a:bodyPr wrap="none" anchor="ctr"/>
              <a:lstStyle/>
              <a:p>
                <a:endParaRPr lang="zh-CN" altLang="en-US"/>
              </a:p>
            </p:txBody>
          </p:sp>
          <p:sp>
            <p:nvSpPr>
              <p:cNvPr id="64536" name="Rectangle 85"/>
              <p:cNvSpPr>
                <a:spLocks noChangeArrowheads="1"/>
              </p:cNvSpPr>
              <p:nvPr/>
            </p:nvSpPr>
            <p:spPr bwMode="auto">
              <a:xfrm>
                <a:off x="1152" y="2112"/>
                <a:ext cx="288" cy="144"/>
              </a:xfrm>
              <a:prstGeom prst="rect">
                <a:avLst/>
              </a:prstGeom>
              <a:noFill/>
              <a:ln w="28575">
                <a:solidFill>
                  <a:srgbClr val="008000"/>
                </a:solidFill>
                <a:miter lim="800000"/>
              </a:ln>
            </p:spPr>
            <p:txBody>
              <a:bodyPr wrap="none" anchor="ctr"/>
              <a:lstStyle/>
              <a:p>
                <a:endParaRPr lang="zh-CN" altLang="en-US"/>
              </a:p>
            </p:txBody>
          </p:sp>
          <p:sp>
            <p:nvSpPr>
              <p:cNvPr id="64537" name="Rectangle 86"/>
              <p:cNvSpPr>
                <a:spLocks noChangeArrowheads="1"/>
              </p:cNvSpPr>
              <p:nvPr/>
            </p:nvSpPr>
            <p:spPr bwMode="auto">
              <a:xfrm>
                <a:off x="912" y="1920"/>
                <a:ext cx="288" cy="144"/>
              </a:xfrm>
              <a:prstGeom prst="rect">
                <a:avLst/>
              </a:prstGeom>
              <a:noFill/>
              <a:ln w="28575">
                <a:solidFill>
                  <a:srgbClr val="008000"/>
                </a:solidFill>
                <a:miter lim="800000"/>
              </a:ln>
            </p:spPr>
            <p:txBody>
              <a:bodyPr wrap="none" anchor="ctr"/>
              <a:lstStyle/>
              <a:p>
                <a:endParaRPr lang="zh-CN" altLang="en-US"/>
              </a:p>
            </p:txBody>
          </p:sp>
          <p:sp>
            <p:nvSpPr>
              <p:cNvPr id="64538" name="Rectangle 87"/>
              <p:cNvSpPr>
                <a:spLocks noChangeArrowheads="1"/>
              </p:cNvSpPr>
              <p:nvPr/>
            </p:nvSpPr>
            <p:spPr bwMode="auto">
              <a:xfrm>
                <a:off x="1920" y="672"/>
                <a:ext cx="288" cy="144"/>
              </a:xfrm>
              <a:prstGeom prst="rect">
                <a:avLst/>
              </a:prstGeom>
              <a:noFill/>
              <a:ln w="28575">
                <a:solidFill>
                  <a:srgbClr val="008000"/>
                </a:solidFill>
                <a:miter lim="800000"/>
              </a:ln>
            </p:spPr>
            <p:txBody>
              <a:bodyPr wrap="none" anchor="ctr"/>
              <a:lstStyle/>
              <a:p>
                <a:endParaRPr lang="zh-CN" altLang="en-US"/>
              </a:p>
            </p:txBody>
          </p:sp>
          <p:sp>
            <p:nvSpPr>
              <p:cNvPr id="64539" name="Rectangle 88"/>
              <p:cNvSpPr>
                <a:spLocks noChangeArrowheads="1"/>
              </p:cNvSpPr>
              <p:nvPr/>
            </p:nvSpPr>
            <p:spPr bwMode="auto">
              <a:xfrm>
                <a:off x="2304" y="0"/>
                <a:ext cx="288" cy="144"/>
              </a:xfrm>
              <a:prstGeom prst="rect">
                <a:avLst/>
              </a:prstGeom>
              <a:noFill/>
              <a:ln w="28575">
                <a:solidFill>
                  <a:srgbClr val="008000"/>
                </a:solidFill>
                <a:miter lim="800000"/>
              </a:ln>
            </p:spPr>
            <p:txBody>
              <a:bodyPr wrap="none" anchor="ctr"/>
              <a:lstStyle/>
              <a:p>
                <a:endParaRPr lang="zh-CN" altLang="en-US"/>
              </a:p>
            </p:txBody>
          </p:sp>
        </p:grpSp>
      </p:grpSp>
      <p:sp>
        <p:nvSpPr>
          <p:cNvPr id="62553" name="Rectangle 89"/>
          <p:cNvSpPr>
            <a:spLocks noChangeArrowheads="1"/>
          </p:cNvSpPr>
          <p:nvPr/>
        </p:nvSpPr>
        <p:spPr bwMode="auto">
          <a:xfrm>
            <a:off x="2824163" y="533400"/>
            <a:ext cx="457200" cy="304800"/>
          </a:xfrm>
          <a:prstGeom prst="rect">
            <a:avLst/>
          </a:prstGeom>
          <a:noFill/>
          <a:ln w="28575">
            <a:solidFill>
              <a:srgbClr val="FF0000"/>
            </a:solidFill>
            <a:miter lim="800000"/>
          </a:ln>
        </p:spPr>
        <p:txBody>
          <a:bodyPr wrap="none" anchor="ctr"/>
          <a:lstStyle/>
          <a:p>
            <a:endParaRPr lang="zh-CN" altLang="en-US"/>
          </a:p>
        </p:txBody>
      </p:sp>
      <p:sp>
        <p:nvSpPr>
          <p:cNvPr id="62554" name="Rectangle 90"/>
          <p:cNvSpPr>
            <a:spLocks noChangeArrowheads="1"/>
          </p:cNvSpPr>
          <p:nvPr/>
        </p:nvSpPr>
        <p:spPr bwMode="auto">
          <a:xfrm>
            <a:off x="2824163" y="533400"/>
            <a:ext cx="457200" cy="304800"/>
          </a:xfrm>
          <a:prstGeom prst="rect">
            <a:avLst/>
          </a:prstGeom>
          <a:noFill/>
          <a:ln w="28575">
            <a:solidFill>
              <a:srgbClr val="FF0000"/>
            </a:solidFill>
            <a:miter lim="800000"/>
          </a:ln>
        </p:spPr>
        <p:txBody>
          <a:bodyPr wrap="none" anchor="ctr"/>
          <a:lstStyle/>
          <a:p>
            <a:endParaRPr lang="zh-CN" altLang="en-US"/>
          </a:p>
        </p:txBody>
      </p:sp>
      <p:sp>
        <p:nvSpPr>
          <p:cNvPr id="62555" name="Rectangle 91"/>
          <p:cNvSpPr>
            <a:spLocks noChangeArrowheads="1"/>
          </p:cNvSpPr>
          <p:nvPr/>
        </p:nvSpPr>
        <p:spPr bwMode="auto">
          <a:xfrm>
            <a:off x="2824163" y="533400"/>
            <a:ext cx="457200" cy="304800"/>
          </a:xfrm>
          <a:prstGeom prst="rect">
            <a:avLst/>
          </a:prstGeom>
          <a:noFill/>
          <a:ln w="28575">
            <a:solidFill>
              <a:srgbClr val="FF0000"/>
            </a:solidFill>
            <a:miter lim="800000"/>
          </a:ln>
        </p:spPr>
        <p:txBody>
          <a:bodyPr wrap="none" anchor="ctr"/>
          <a:lstStyle/>
          <a:p>
            <a:endParaRPr lang="zh-CN" altLang="en-US"/>
          </a:p>
        </p:txBody>
      </p:sp>
      <p:sp>
        <p:nvSpPr>
          <p:cNvPr id="62556" name="Rectangle 92"/>
          <p:cNvSpPr>
            <a:spLocks noChangeArrowheads="1"/>
          </p:cNvSpPr>
          <p:nvPr/>
        </p:nvSpPr>
        <p:spPr bwMode="auto">
          <a:xfrm>
            <a:off x="2824163" y="533400"/>
            <a:ext cx="457200" cy="304800"/>
          </a:xfrm>
          <a:prstGeom prst="rect">
            <a:avLst/>
          </a:prstGeom>
          <a:noFill/>
          <a:ln w="28575">
            <a:solidFill>
              <a:srgbClr val="FF0000"/>
            </a:solidFill>
            <a:miter lim="800000"/>
          </a:ln>
        </p:spPr>
        <p:txBody>
          <a:bodyPr wrap="none" anchor="ctr"/>
          <a:lstStyle/>
          <a:p>
            <a:endParaRPr lang="zh-CN" altLang="en-US"/>
          </a:p>
        </p:txBody>
      </p:sp>
      <p:sp>
        <p:nvSpPr>
          <p:cNvPr id="62557" name="Rectangle 93"/>
          <p:cNvSpPr>
            <a:spLocks noChangeArrowheads="1"/>
          </p:cNvSpPr>
          <p:nvPr/>
        </p:nvSpPr>
        <p:spPr bwMode="auto">
          <a:xfrm>
            <a:off x="2824163" y="533400"/>
            <a:ext cx="457200" cy="304800"/>
          </a:xfrm>
          <a:prstGeom prst="rect">
            <a:avLst/>
          </a:prstGeom>
          <a:noFill/>
          <a:ln w="28575">
            <a:solidFill>
              <a:schemeClr val="accent2"/>
            </a:solidFill>
            <a:miter lim="800000"/>
          </a:ln>
        </p:spPr>
        <p:txBody>
          <a:bodyPr wrap="none" anchor="ctr"/>
          <a:lstStyle/>
          <a:p>
            <a:endParaRPr lang="zh-CN" altLang="en-US"/>
          </a:p>
        </p:txBody>
      </p:sp>
      <p:sp>
        <p:nvSpPr>
          <p:cNvPr id="62558" name="Text Box 94"/>
          <p:cNvSpPr txBox="1">
            <a:spLocks noChangeArrowheads="1"/>
          </p:cNvSpPr>
          <p:nvPr/>
        </p:nvSpPr>
        <p:spPr bwMode="auto">
          <a:xfrm>
            <a:off x="5795963" y="549275"/>
            <a:ext cx="3203575" cy="850900"/>
          </a:xfrm>
          <a:prstGeom prst="rect">
            <a:avLst/>
          </a:prstGeom>
          <a:solidFill>
            <a:srgbClr val="B1E0F1"/>
          </a:solidFill>
          <a:ln w="28575">
            <a:solidFill>
              <a:srgbClr val="008000"/>
            </a:solidFill>
            <a:miter lim="800000"/>
          </a:ln>
        </p:spPr>
        <p:txBody>
          <a:bodyPr>
            <a:spAutoFit/>
          </a:bodyPr>
          <a:lstStyle/>
          <a:p>
            <a:pPr>
              <a:spcBef>
                <a:spcPct val="50000"/>
              </a:spcBef>
            </a:pPr>
            <a:r>
              <a:rPr lang="en-US" altLang="zh-CN" sz="2400" b="1" dirty="0">
                <a:solidFill>
                  <a:srgbClr val="000066"/>
                </a:solidFill>
                <a:latin typeface="华文新魏" pitchFamily="2" charset="-122"/>
                <a:ea typeface="华文新魏" pitchFamily="2" charset="-122"/>
              </a:rPr>
              <a:t>1858</a:t>
            </a:r>
            <a:r>
              <a:rPr lang="zh-CN" altLang="en-US" sz="2400" b="1" dirty="0">
                <a:solidFill>
                  <a:srgbClr val="000066"/>
                </a:solidFill>
                <a:latin typeface="华文新魏" pitchFamily="2" charset="-122"/>
                <a:ea typeface="华文新魏" pitchFamily="2" charset="-122"/>
              </a:rPr>
              <a:t>年</a:t>
            </a:r>
            <a:r>
              <a:rPr lang="en-US" altLang="zh-CN" sz="2400" b="1" dirty="0">
                <a:solidFill>
                  <a:srgbClr val="000066"/>
                </a:solidFill>
                <a:latin typeface="华文新魏" pitchFamily="2" charset="-122"/>
                <a:ea typeface="华文新魏" pitchFamily="2" charset="-122"/>
              </a:rPr>
              <a:t>《</a:t>
            </a:r>
            <a:r>
              <a:rPr lang="zh-CN" altLang="en-US" sz="2400" b="1" dirty="0">
                <a:solidFill>
                  <a:srgbClr val="000066"/>
                </a:solidFill>
                <a:latin typeface="华文新魏" pitchFamily="2" charset="-122"/>
                <a:ea typeface="华文新魏" pitchFamily="2" charset="-122"/>
              </a:rPr>
              <a:t>天津条约</a:t>
            </a:r>
            <a:r>
              <a:rPr lang="en-US" altLang="zh-CN" sz="2400" b="1" dirty="0">
                <a:solidFill>
                  <a:srgbClr val="000066"/>
                </a:solidFill>
                <a:latin typeface="华文新魏" pitchFamily="2" charset="-122"/>
                <a:ea typeface="华文新魏" pitchFamily="2" charset="-122"/>
              </a:rPr>
              <a:t>》</a:t>
            </a:r>
            <a:r>
              <a:rPr lang="zh-CN" altLang="en-US" sz="2400" b="1" dirty="0">
                <a:solidFill>
                  <a:srgbClr val="000066"/>
                </a:solidFill>
                <a:latin typeface="华文新魏" pitchFamily="2" charset="-122"/>
                <a:ea typeface="华文新魏" pitchFamily="2" charset="-122"/>
              </a:rPr>
              <a:t>开放的通商口岸</a:t>
            </a:r>
            <a:endParaRPr lang="zh-CN" altLang="en-US" sz="2400" b="1" dirty="0">
              <a:solidFill>
                <a:srgbClr val="000066"/>
              </a:solidFill>
              <a:latin typeface="华文新魏" pitchFamily="2" charset="-122"/>
              <a:ea typeface="华文新魏" pitchFamily="2" charset="-122"/>
            </a:endParaRPr>
          </a:p>
        </p:txBody>
      </p:sp>
      <p:sp>
        <p:nvSpPr>
          <p:cNvPr id="62559" name="Text Box 95"/>
          <p:cNvSpPr txBox="1">
            <a:spLocks noChangeArrowheads="1"/>
          </p:cNvSpPr>
          <p:nvPr/>
        </p:nvSpPr>
        <p:spPr bwMode="auto">
          <a:xfrm>
            <a:off x="5795963" y="3213100"/>
            <a:ext cx="3097212" cy="850900"/>
          </a:xfrm>
          <a:prstGeom prst="rect">
            <a:avLst/>
          </a:prstGeom>
          <a:solidFill>
            <a:srgbClr val="B1E0F1"/>
          </a:solidFill>
          <a:ln w="28575">
            <a:solidFill>
              <a:schemeClr val="accent2"/>
            </a:solidFill>
            <a:miter lim="800000"/>
          </a:ln>
        </p:spPr>
        <p:txBody>
          <a:bodyPr>
            <a:spAutoFit/>
          </a:bodyPr>
          <a:lstStyle/>
          <a:p>
            <a:pPr>
              <a:spcBef>
                <a:spcPct val="50000"/>
              </a:spcBef>
            </a:pPr>
            <a:r>
              <a:rPr lang="en-US" altLang="zh-CN" sz="2400" b="1" dirty="0">
                <a:solidFill>
                  <a:srgbClr val="000066"/>
                </a:solidFill>
                <a:latin typeface="华文新魏" pitchFamily="2" charset="-122"/>
                <a:ea typeface="华文新魏" pitchFamily="2" charset="-122"/>
              </a:rPr>
              <a:t>1860</a:t>
            </a:r>
            <a:r>
              <a:rPr lang="zh-CN" altLang="en-US" sz="2400" b="1" dirty="0">
                <a:solidFill>
                  <a:srgbClr val="000066"/>
                </a:solidFill>
                <a:latin typeface="华文新魏" pitchFamily="2" charset="-122"/>
                <a:ea typeface="华文新魏" pitchFamily="2" charset="-122"/>
              </a:rPr>
              <a:t>年</a:t>
            </a:r>
            <a:r>
              <a:rPr lang="en-US" altLang="zh-CN" sz="2400" b="1" dirty="0">
                <a:solidFill>
                  <a:srgbClr val="000066"/>
                </a:solidFill>
                <a:latin typeface="华文新魏" pitchFamily="2" charset="-122"/>
                <a:ea typeface="华文新魏" pitchFamily="2" charset="-122"/>
              </a:rPr>
              <a:t>《</a:t>
            </a:r>
            <a:r>
              <a:rPr lang="zh-CN" altLang="en-US" sz="2400" b="1" dirty="0">
                <a:solidFill>
                  <a:srgbClr val="000066"/>
                </a:solidFill>
                <a:latin typeface="华文新魏" pitchFamily="2" charset="-122"/>
                <a:ea typeface="华文新魏" pitchFamily="2" charset="-122"/>
              </a:rPr>
              <a:t>北京条约</a:t>
            </a:r>
            <a:r>
              <a:rPr lang="en-US" altLang="zh-CN" sz="2400" b="1" dirty="0">
                <a:solidFill>
                  <a:srgbClr val="000066"/>
                </a:solidFill>
                <a:latin typeface="华文新魏" pitchFamily="2" charset="-122"/>
                <a:ea typeface="华文新魏" pitchFamily="2" charset="-122"/>
              </a:rPr>
              <a:t>》</a:t>
            </a:r>
            <a:r>
              <a:rPr lang="zh-CN" altLang="en-US" sz="2400" b="1" dirty="0">
                <a:solidFill>
                  <a:srgbClr val="000066"/>
                </a:solidFill>
                <a:latin typeface="华文新魏" pitchFamily="2" charset="-122"/>
                <a:ea typeface="华文新魏" pitchFamily="2" charset="-122"/>
              </a:rPr>
              <a:t>增开的通商口岸</a:t>
            </a:r>
            <a:endParaRPr lang="zh-CN" altLang="en-US" sz="2400" b="1" dirty="0">
              <a:solidFill>
                <a:srgbClr val="000066"/>
              </a:solidFill>
              <a:latin typeface="华文新魏" pitchFamily="2" charset="-122"/>
              <a:ea typeface="华文新魏" pitchFamily="2" charset="-122"/>
            </a:endParaRPr>
          </a:p>
        </p:txBody>
      </p:sp>
      <p:sp>
        <p:nvSpPr>
          <p:cNvPr id="62560" name="Rectangle 96"/>
          <p:cNvSpPr>
            <a:spLocks noChangeArrowheads="1"/>
          </p:cNvSpPr>
          <p:nvPr/>
        </p:nvSpPr>
        <p:spPr bwMode="auto">
          <a:xfrm>
            <a:off x="5724525" y="1628775"/>
            <a:ext cx="3419475" cy="1200329"/>
          </a:xfrm>
          <a:prstGeom prst="rect">
            <a:avLst/>
          </a:prstGeom>
          <a:solidFill>
            <a:srgbClr val="CCFF33"/>
          </a:solidFill>
          <a:ln w="9525">
            <a:noFill/>
            <a:miter lim="800000"/>
          </a:ln>
        </p:spPr>
        <p:txBody>
          <a:bodyPr>
            <a:spAutoFit/>
          </a:bodyPr>
          <a:lstStyle/>
          <a:p>
            <a:r>
              <a:rPr lang="zh-CN" altLang="en-US" sz="2400" b="1" dirty="0">
                <a:solidFill>
                  <a:srgbClr val="000066"/>
                </a:solidFill>
                <a:latin typeface="华文新魏" pitchFamily="2" charset="-122"/>
                <a:ea typeface="华文新魏" pitchFamily="2" charset="-122"/>
              </a:rPr>
              <a:t>南京、镇江、九江、汉口、营口、烟台、汕头、淡水、台湾、琼州</a:t>
            </a:r>
            <a:endParaRPr lang="zh-CN" altLang="en-US" sz="2400" b="1" dirty="0">
              <a:solidFill>
                <a:srgbClr val="000066"/>
              </a:solidFill>
              <a:latin typeface="华文新魏" pitchFamily="2" charset="-122"/>
              <a:ea typeface="华文新魏" pitchFamily="2" charset="-122"/>
            </a:endParaRPr>
          </a:p>
        </p:txBody>
      </p:sp>
      <p:sp>
        <p:nvSpPr>
          <p:cNvPr id="62561" name="Rectangle 97"/>
          <p:cNvSpPr>
            <a:spLocks noChangeArrowheads="1"/>
          </p:cNvSpPr>
          <p:nvPr/>
        </p:nvSpPr>
        <p:spPr bwMode="auto">
          <a:xfrm>
            <a:off x="6588125" y="4437063"/>
            <a:ext cx="1152227" cy="584775"/>
          </a:xfrm>
          <a:prstGeom prst="rect">
            <a:avLst/>
          </a:prstGeom>
          <a:solidFill>
            <a:srgbClr val="CCFF33"/>
          </a:solidFill>
          <a:ln w="9525">
            <a:noFill/>
            <a:miter lim="800000"/>
          </a:ln>
        </p:spPr>
        <p:txBody>
          <a:bodyPr wrap="square">
            <a:spAutoFit/>
          </a:bodyPr>
          <a:lstStyle/>
          <a:p>
            <a:r>
              <a:rPr lang="zh-CN" altLang="en-US" sz="3200" b="1" dirty="0">
                <a:solidFill>
                  <a:srgbClr val="000066"/>
                </a:solidFill>
                <a:latin typeface="华文新魏" pitchFamily="2" charset="-122"/>
                <a:ea typeface="华文新魏" pitchFamily="2" charset="-122"/>
              </a:rPr>
              <a:t>天 津</a:t>
            </a:r>
            <a:endParaRPr lang="zh-CN" altLang="en-US" sz="3200" b="1" dirty="0">
              <a:solidFill>
                <a:srgbClr val="000066"/>
              </a:solidFill>
              <a:latin typeface="华文新魏" pitchFamily="2" charset="-122"/>
              <a:ea typeface="华文新魏"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2558"/>
                                        </p:tgtEl>
                                        <p:attrNameLst>
                                          <p:attrName>style.visibility</p:attrName>
                                        </p:attrNameLst>
                                      </p:cBhvr>
                                      <p:to>
                                        <p:strVal val="visible"/>
                                      </p:to>
                                    </p:set>
                                    <p:animEffect transition="in" filter="barn(outVertical)">
                                      <p:cBhvr>
                                        <p:cTn id="7" dur="500"/>
                                        <p:tgtEl>
                                          <p:spTgt spid="62558"/>
                                        </p:tgtEl>
                                      </p:cBhvr>
                                    </p:animEffect>
                                  </p:childTnLst>
                                </p:cTn>
                              </p:par>
                            </p:childTnLst>
                          </p:cTn>
                        </p:par>
                        <p:par>
                          <p:cTn id="8" fill="hold">
                            <p:stCondLst>
                              <p:cond delay="500"/>
                            </p:stCondLst>
                            <p:childTnLst>
                              <p:par>
                                <p:cTn id="9" presetID="11" presetClass="entr" presetSubtype="0" fill="hold" nodeType="afterEffect">
                                  <p:stCondLst>
                                    <p:cond delay="0"/>
                                  </p:stCondLst>
                                  <p:childTnLst>
                                    <p:set>
                                      <p:cBhvr>
                                        <p:cTn id="10" dur="75">
                                          <p:stCondLst>
                                            <p:cond delay="0"/>
                                          </p:stCondLst>
                                        </p:cTn>
                                        <p:tgtEl>
                                          <p:spTgt spid="3"/>
                                        </p:tgtEl>
                                        <p:attrNameLst>
                                          <p:attrName>style.visibility</p:attrName>
                                        </p:attrNameLst>
                                      </p:cBhvr>
                                      <p:to>
                                        <p:strVal val="visible"/>
                                      </p:to>
                                    </p:set>
                                  </p:childTnLst>
                                </p:cTn>
                              </p:par>
                            </p:childTnLst>
                          </p:cTn>
                        </p:par>
                        <p:par>
                          <p:cTn id="11" fill="hold">
                            <p:stCondLst>
                              <p:cond delay="1000"/>
                            </p:stCondLst>
                            <p:childTnLst>
                              <p:par>
                                <p:cTn id="12" presetID="11" presetClass="entr" presetSubtype="0" fill="hold" nodeType="afterEffect">
                                  <p:stCondLst>
                                    <p:cond delay="0"/>
                                  </p:stCondLst>
                                  <p:childTnLst>
                                    <p:set>
                                      <p:cBhvr>
                                        <p:cTn id="13" dur="75">
                                          <p:stCondLst>
                                            <p:cond delay="0"/>
                                          </p:stCondLst>
                                        </p:cTn>
                                        <p:tgtEl>
                                          <p:spTgt spid="4"/>
                                        </p:tgtEl>
                                        <p:attrNameLst>
                                          <p:attrName>style.visibility</p:attrName>
                                        </p:attrNameLst>
                                      </p:cBhvr>
                                      <p:to>
                                        <p:strVal val="visible"/>
                                      </p:to>
                                    </p:set>
                                  </p:childTnLst>
                                </p:cTn>
                              </p:par>
                            </p:childTnLst>
                          </p:cTn>
                        </p:par>
                        <p:par>
                          <p:cTn id="14" fill="hold">
                            <p:stCondLst>
                              <p:cond delay="1500"/>
                            </p:stCondLst>
                            <p:childTnLst>
                              <p:par>
                                <p:cTn id="15" presetID="11" presetClass="entr" presetSubtype="0" fill="hold" nodeType="afterEffect">
                                  <p:stCondLst>
                                    <p:cond delay="0"/>
                                  </p:stCondLst>
                                  <p:childTnLst>
                                    <p:set>
                                      <p:cBhvr>
                                        <p:cTn id="16" dur="75">
                                          <p:stCondLst>
                                            <p:cond delay="0"/>
                                          </p:stCondLst>
                                        </p:cTn>
                                        <p:tgtEl>
                                          <p:spTgt spid="5"/>
                                        </p:tgtEl>
                                        <p:attrNameLst>
                                          <p:attrName>style.visibility</p:attrName>
                                        </p:attrNameLst>
                                      </p:cBhvr>
                                      <p:to>
                                        <p:strVal val="visible"/>
                                      </p:to>
                                    </p:set>
                                  </p:childTnLst>
                                </p:cTn>
                              </p:par>
                            </p:childTnLst>
                          </p:cTn>
                        </p:par>
                        <p:par>
                          <p:cTn id="17" fill="hold">
                            <p:stCondLst>
                              <p:cond delay="2000"/>
                            </p:stCondLst>
                            <p:childTnLst>
                              <p:par>
                                <p:cTn id="18" presetID="11" presetClass="entr" presetSubtype="0" fill="hold" nodeType="afterEffect">
                                  <p:stCondLst>
                                    <p:cond delay="0"/>
                                  </p:stCondLst>
                                  <p:childTnLst>
                                    <p:set>
                                      <p:cBhvr>
                                        <p:cTn id="19" dur="75">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62560"/>
                                        </p:tgtEl>
                                        <p:attrNameLst>
                                          <p:attrName>style.visibility</p:attrName>
                                        </p:attrNameLst>
                                      </p:cBhvr>
                                      <p:to>
                                        <p:strVal val="visible"/>
                                      </p:to>
                                    </p:set>
                                    <p:animEffect transition="in" filter="blinds(horizontal)">
                                      <p:cBhvr>
                                        <p:cTn id="24" dur="500"/>
                                        <p:tgtEl>
                                          <p:spTgt spid="62560"/>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grpId="0" nodeType="clickEffect">
                                  <p:stCondLst>
                                    <p:cond delay="0"/>
                                  </p:stCondLst>
                                  <p:childTnLst>
                                    <p:set>
                                      <p:cBhvr>
                                        <p:cTn id="28" dur="1" fill="hold">
                                          <p:stCondLst>
                                            <p:cond delay="0"/>
                                          </p:stCondLst>
                                        </p:cTn>
                                        <p:tgtEl>
                                          <p:spTgt spid="62559"/>
                                        </p:tgtEl>
                                        <p:attrNameLst>
                                          <p:attrName>style.visibility</p:attrName>
                                        </p:attrNameLst>
                                      </p:cBhvr>
                                      <p:to>
                                        <p:strVal val="visible"/>
                                      </p:to>
                                    </p:set>
                                    <p:animEffect transition="in" filter="strips(downLeft)">
                                      <p:cBhvr>
                                        <p:cTn id="29" dur="500"/>
                                        <p:tgtEl>
                                          <p:spTgt spid="62559"/>
                                        </p:tgtEl>
                                      </p:cBhvr>
                                    </p:animEffect>
                                  </p:childTnLst>
                                </p:cTn>
                              </p:par>
                            </p:childTnLst>
                          </p:cTn>
                        </p:par>
                        <p:par>
                          <p:cTn id="30" fill="hold">
                            <p:stCondLst>
                              <p:cond delay="500"/>
                            </p:stCondLst>
                            <p:childTnLst>
                              <p:par>
                                <p:cTn id="31" presetID="11" presetClass="entr" presetSubtype="0" fill="hold" grpId="0" nodeType="afterEffect">
                                  <p:stCondLst>
                                    <p:cond delay="0"/>
                                  </p:stCondLst>
                                  <p:childTnLst>
                                    <p:set>
                                      <p:cBhvr>
                                        <p:cTn id="32" dur="500">
                                          <p:stCondLst>
                                            <p:cond delay="0"/>
                                          </p:stCondLst>
                                        </p:cTn>
                                        <p:tgtEl>
                                          <p:spTgt spid="62553"/>
                                        </p:tgtEl>
                                        <p:attrNameLst>
                                          <p:attrName>style.visibility</p:attrName>
                                        </p:attrNameLst>
                                      </p:cBhvr>
                                      <p:to>
                                        <p:strVal val="visible"/>
                                      </p:to>
                                    </p:set>
                                  </p:childTnLst>
                                </p:cTn>
                              </p:par>
                            </p:childTnLst>
                          </p:cTn>
                        </p:par>
                        <p:par>
                          <p:cTn id="33" fill="hold">
                            <p:stCondLst>
                              <p:cond delay="1000"/>
                            </p:stCondLst>
                            <p:childTnLst>
                              <p:par>
                                <p:cTn id="34" presetID="11" presetClass="entr" presetSubtype="0" fill="hold" grpId="0" nodeType="afterEffect">
                                  <p:stCondLst>
                                    <p:cond delay="0"/>
                                  </p:stCondLst>
                                  <p:childTnLst>
                                    <p:set>
                                      <p:cBhvr>
                                        <p:cTn id="35" dur="500">
                                          <p:stCondLst>
                                            <p:cond delay="0"/>
                                          </p:stCondLst>
                                        </p:cTn>
                                        <p:tgtEl>
                                          <p:spTgt spid="62554"/>
                                        </p:tgtEl>
                                        <p:attrNameLst>
                                          <p:attrName>style.visibility</p:attrName>
                                        </p:attrNameLst>
                                      </p:cBhvr>
                                      <p:to>
                                        <p:strVal val="visible"/>
                                      </p:to>
                                    </p:set>
                                  </p:childTnLst>
                                </p:cTn>
                              </p:par>
                            </p:childTnLst>
                          </p:cTn>
                        </p:par>
                        <p:par>
                          <p:cTn id="36" fill="hold">
                            <p:stCondLst>
                              <p:cond delay="1500"/>
                            </p:stCondLst>
                            <p:childTnLst>
                              <p:par>
                                <p:cTn id="37" presetID="11" presetClass="entr" presetSubtype="0" fill="hold" grpId="0" nodeType="afterEffect">
                                  <p:stCondLst>
                                    <p:cond delay="0"/>
                                  </p:stCondLst>
                                  <p:childTnLst>
                                    <p:set>
                                      <p:cBhvr>
                                        <p:cTn id="38" dur="500">
                                          <p:stCondLst>
                                            <p:cond delay="0"/>
                                          </p:stCondLst>
                                        </p:cTn>
                                        <p:tgtEl>
                                          <p:spTgt spid="62555"/>
                                        </p:tgtEl>
                                        <p:attrNameLst>
                                          <p:attrName>style.visibility</p:attrName>
                                        </p:attrNameLst>
                                      </p:cBhvr>
                                      <p:to>
                                        <p:strVal val="visible"/>
                                      </p:to>
                                    </p:set>
                                  </p:childTnLst>
                                </p:cTn>
                              </p:par>
                            </p:childTnLst>
                          </p:cTn>
                        </p:par>
                        <p:par>
                          <p:cTn id="39" fill="hold">
                            <p:stCondLst>
                              <p:cond delay="2000"/>
                            </p:stCondLst>
                            <p:childTnLst>
                              <p:par>
                                <p:cTn id="40" presetID="11" presetClass="entr" presetSubtype="0" fill="hold" grpId="0" nodeType="afterEffect">
                                  <p:stCondLst>
                                    <p:cond delay="0"/>
                                  </p:stCondLst>
                                  <p:childTnLst>
                                    <p:set>
                                      <p:cBhvr>
                                        <p:cTn id="41" dur="500">
                                          <p:stCondLst>
                                            <p:cond delay="0"/>
                                          </p:stCondLst>
                                        </p:cTn>
                                        <p:tgtEl>
                                          <p:spTgt spid="62556"/>
                                        </p:tgtEl>
                                        <p:attrNameLst>
                                          <p:attrName>style.visibility</p:attrName>
                                        </p:attrNameLst>
                                      </p:cBhvr>
                                      <p:to>
                                        <p:strVal val="visible"/>
                                      </p:to>
                                    </p:set>
                                  </p:childTnLst>
                                </p:cTn>
                              </p:par>
                            </p:childTnLst>
                          </p:cTn>
                        </p:par>
                        <p:par>
                          <p:cTn id="42" fill="hold">
                            <p:stCondLst>
                              <p:cond delay="2500"/>
                            </p:stCondLst>
                            <p:childTnLst>
                              <p:par>
                                <p:cTn id="43" presetID="1" presetClass="entr" presetSubtype="0" fill="hold" grpId="0" nodeType="afterEffect">
                                  <p:stCondLst>
                                    <p:cond delay="0"/>
                                  </p:stCondLst>
                                  <p:childTnLst>
                                    <p:set>
                                      <p:cBhvr>
                                        <p:cTn id="44" dur="1" fill="hold">
                                          <p:stCondLst>
                                            <p:cond delay="499"/>
                                          </p:stCondLst>
                                        </p:cTn>
                                        <p:tgtEl>
                                          <p:spTgt spid="62557"/>
                                        </p:tgtEl>
                                        <p:attrNameLst>
                                          <p:attrName>style.visibility</p:attrName>
                                        </p:attrNameLst>
                                      </p:cBhvr>
                                      <p:to>
                                        <p:strVal val="visible"/>
                                      </p:to>
                                    </p:set>
                                  </p:childTnLst>
                                  <p:subTnLst>
                                    <p:animClr clrSpc="rgb" dir="cw">
                                      <p:cBhvr override="childStyle">
                                        <p:cTn dur="1" fill="hold" display="0" masterRel="nextClick" afterEffect="1"/>
                                        <p:tgtEl>
                                          <p:spTgt spid="62557"/>
                                        </p:tgtEl>
                                        <p:attrNameLst>
                                          <p:attrName>ppt_c</p:attrName>
                                        </p:attrNameLst>
                                      </p:cBhvr>
                                      <p:to>
                                        <a:schemeClr val="accent2"/>
                                      </p:to>
                                    </p:animClr>
                                  </p:sub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62561"/>
                                        </p:tgtEl>
                                        <p:attrNameLst>
                                          <p:attrName>style.visibility</p:attrName>
                                        </p:attrNameLst>
                                      </p:cBhvr>
                                      <p:to>
                                        <p:strVal val="visible"/>
                                      </p:to>
                                    </p:set>
                                    <p:animEffect transition="in" filter="blinds(horizontal)">
                                      <p:cBhvr>
                                        <p:cTn id="49" dur="500"/>
                                        <p:tgtEl>
                                          <p:spTgt spid="62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53" grpId="0" animBg="1"/>
      <p:bldP spid="62554" grpId="0" animBg="1"/>
      <p:bldP spid="62555" grpId="0" animBg="1"/>
      <p:bldP spid="62556" grpId="0" animBg="1"/>
      <p:bldP spid="62557" grpId="0" animBg="1"/>
      <p:bldP spid="62558" grpId="0" animBg="1" autoUpdateAnimBg="0"/>
      <p:bldP spid="62559" grpId="0" animBg="1" autoUpdateAnimBg="0"/>
      <p:bldP spid="62560" grpId="0" animBg="1" autoUpdateAnimBg="0"/>
      <p:bldP spid="62561"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Text Box 5"/>
          <p:cNvSpPr txBox="1">
            <a:spLocks noChangeArrowheads="1"/>
          </p:cNvSpPr>
          <p:nvPr/>
        </p:nvSpPr>
        <p:spPr bwMode="auto">
          <a:xfrm>
            <a:off x="1619672" y="476672"/>
            <a:ext cx="5905500" cy="641350"/>
          </a:xfrm>
          <a:prstGeom prst="rect">
            <a:avLst/>
          </a:prstGeom>
          <a:solidFill>
            <a:schemeClr val="bg1"/>
          </a:solidFill>
          <a:ln w="9525">
            <a:noFill/>
            <a:miter lim="800000"/>
          </a:ln>
        </p:spPr>
        <p:txBody>
          <a:bodyPr>
            <a:spAutoFit/>
          </a:bodyPr>
          <a:lstStyle/>
          <a:p>
            <a:r>
              <a:rPr lang="zh-CN" altLang="en-US" sz="3600" b="1" dirty="0">
                <a:solidFill>
                  <a:srgbClr val="000066"/>
                </a:solidFill>
                <a:latin typeface="华文新魏" pitchFamily="2" charset="-122"/>
                <a:ea typeface="华文新魏" pitchFamily="2" charset="-122"/>
              </a:rPr>
              <a:t>陆路向俄国开放的通商口岸</a:t>
            </a:r>
            <a:endParaRPr lang="zh-CN" altLang="en-US" sz="3600" b="1" dirty="0">
              <a:solidFill>
                <a:srgbClr val="000066"/>
              </a:solidFill>
              <a:latin typeface="华文新魏" pitchFamily="2" charset="-122"/>
              <a:ea typeface="华文新魏" pitchFamily="2" charset="-122"/>
            </a:endParaRPr>
          </a:p>
        </p:txBody>
      </p:sp>
      <p:grpSp>
        <p:nvGrpSpPr>
          <p:cNvPr id="8" name="组合 7"/>
          <p:cNvGrpSpPr/>
          <p:nvPr/>
        </p:nvGrpSpPr>
        <p:grpSpPr>
          <a:xfrm>
            <a:off x="395536" y="1268760"/>
            <a:ext cx="8064896" cy="5184576"/>
            <a:chOff x="395536" y="1268760"/>
            <a:chExt cx="8064896" cy="5184576"/>
          </a:xfrm>
        </p:grpSpPr>
        <p:pic>
          <p:nvPicPr>
            <p:cNvPr id="201730" name="Picture 2" descr="海参崴与符拉迪沃斯托克，故土变他国"/>
            <p:cNvPicPr>
              <a:picLocks noChangeAspect="1" noChangeArrowheads="1"/>
            </p:cNvPicPr>
            <p:nvPr/>
          </p:nvPicPr>
          <p:blipFill>
            <a:blip r:embed="rId1" cstate="print"/>
            <a:srcRect/>
            <a:stretch>
              <a:fillRect/>
            </a:stretch>
          </p:blipFill>
          <p:spPr bwMode="auto">
            <a:xfrm>
              <a:off x="395536" y="1268760"/>
              <a:ext cx="8064896" cy="5184576"/>
            </a:xfrm>
            <a:prstGeom prst="rect">
              <a:avLst/>
            </a:prstGeom>
            <a:noFill/>
          </p:spPr>
        </p:pic>
        <p:sp>
          <p:nvSpPr>
            <p:cNvPr id="6" name="矩形 5"/>
            <p:cNvSpPr/>
            <p:nvPr/>
          </p:nvSpPr>
          <p:spPr>
            <a:xfrm>
              <a:off x="1187624" y="4005064"/>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835696" y="3573016"/>
              <a:ext cx="72008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44"/>
          <p:cNvSpPr txBox="1">
            <a:spLocks noChangeArrowheads="1"/>
          </p:cNvSpPr>
          <p:nvPr/>
        </p:nvSpPr>
        <p:spPr bwMode="auto">
          <a:xfrm>
            <a:off x="2032000" y="1724025"/>
            <a:ext cx="184150" cy="457200"/>
          </a:xfrm>
          <a:prstGeom prst="rect">
            <a:avLst/>
          </a:prstGeom>
          <a:noFill/>
          <a:ln w="9525">
            <a:noFill/>
            <a:miter lim="800000"/>
          </a:ln>
        </p:spPr>
        <p:txBody>
          <a:bodyPr wrap="none">
            <a:spAutoFit/>
          </a:bodyPr>
          <a:lstStyle/>
          <a:p>
            <a:endParaRPr lang="zh-CN" altLang="zh-CN"/>
          </a:p>
        </p:txBody>
      </p:sp>
      <p:grpSp>
        <p:nvGrpSpPr>
          <p:cNvPr id="2" name="Group 38"/>
          <p:cNvGrpSpPr/>
          <p:nvPr/>
        </p:nvGrpSpPr>
        <p:grpSpPr bwMode="auto">
          <a:xfrm>
            <a:off x="900113" y="4868863"/>
            <a:ext cx="7300912" cy="509587"/>
            <a:chOff x="567" y="3052"/>
            <a:chExt cx="4599" cy="321"/>
          </a:xfrm>
        </p:grpSpPr>
        <p:sp>
          <p:nvSpPr>
            <p:cNvPr id="49193" name="Rectangle 41"/>
            <p:cNvSpPr>
              <a:spLocks noChangeArrowheads="1"/>
            </p:cNvSpPr>
            <p:nvPr/>
          </p:nvSpPr>
          <p:spPr bwMode="auto">
            <a:xfrm>
              <a:off x="2064" y="3052"/>
              <a:ext cx="3102" cy="230"/>
            </a:xfrm>
            <a:prstGeom prst="rect">
              <a:avLst/>
            </a:prstGeom>
            <a:gradFill rotWithShape="1">
              <a:gsLst>
                <a:gs pos="0">
                  <a:srgbClr val="FFFFFF"/>
                </a:gs>
                <a:gs pos="100000">
                  <a:srgbClr val="FFFF99"/>
                </a:gs>
              </a:gsLst>
              <a:lin ang="2700000" scaled="1"/>
            </a:gradFill>
            <a:ln w="9525">
              <a:noFill/>
              <a:miter lim="800000"/>
            </a:ln>
          </p:spPr>
          <p:txBody>
            <a:bodyPr/>
            <a:lstStyle/>
            <a:p>
              <a:pPr>
                <a:spcBef>
                  <a:spcPct val="20000"/>
                </a:spcBef>
                <a:buSzPct val="75000"/>
              </a:pPr>
              <a:r>
                <a:rPr lang="zh-CN" altLang="en-US" sz="2000" b="1" dirty="0">
                  <a:solidFill>
                    <a:srgbClr val="000000"/>
                  </a:solidFill>
                  <a:latin typeface="+mn-ea"/>
                </a:rPr>
                <a:t>宜昌、芜湖、温州、北海</a:t>
              </a:r>
              <a:endParaRPr lang="zh-CN" altLang="en-US" sz="2000" b="1" dirty="0">
                <a:solidFill>
                  <a:srgbClr val="000000"/>
                </a:solidFill>
                <a:latin typeface="+mn-ea"/>
              </a:endParaRPr>
            </a:p>
          </p:txBody>
        </p:sp>
        <p:sp>
          <p:nvSpPr>
            <p:cNvPr id="49194" name="Rectangle 40"/>
            <p:cNvSpPr>
              <a:spLocks noChangeArrowheads="1"/>
            </p:cNvSpPr>
            <p:nvPr/>
          </p:nvSpPr>
          <p:spPr bwMode="auto">
            <a:xfrm>
              <a:off x="1066" y="3052"/>
              <a:ext cx="1000" cy="230"/>
            </a:xfrm>
            <a:prstGeom prst="rect">
              <a:avLst/>
            </a:prstGeom>
            <a:gradFill rotWithShape="1">
              <a:gsLst>
                <a:gs pos="0">
                  <a:srgbClr val="FFFFFF"/>
                </a:gs>
                <a:gs pos="100000">
                  <a:srgbClr val="FFFF99"/>
                </a:gs>
              </a:gsLst>
              <a:lin ang="2700000" scaled="1"/>
            </a:gradFill>
            <a:ln w="9525">
              <a:noFill/>
              <a:miter lim="800000"/>
            </a:ln>
          </p:spPr>
          <p:txBody>
            <a:bodyPr/>
            <a:lstStyle/>
            <a:p>
              <a:pPr>
                <a:spcBef>
                  <a:spcPct val="20000"/>
                </a:spcBef>
                <a:buSzPct val="75000"/>
              </a:pPr>
              <a:r>
                <a:rPr lang="en-US" altLang="zh-CN" sz="2000" b="1">
                  <a:solidFill>
                    <a:srgbClr val="000000"/>
                  </a:solidFill>
                  <a:latin typeface="幼圆" pitchFamily="49" charset="-122"/>
                  <a:ea typeface="幼圆" pitchFamily="49" charset="-122"/>
                </a:rPr>
                <a:t>《</a:t>
              </a:r>
              <a:r>
                <a:rPr lang="zh-CN" altLang="en-US" sz="2000" b="1">
                  <a:solidFill>
                    <a:srgbClr val="000000"/>
                  </a:solidFill>
                  <a:latin typeface="幼圆" pitchFamily="49" charset="-122"/>
                  <a:ea typeface="幼圆" pitchFamily="49" charset="-122"/>
                </a:rPr>
                <a:t>烟台条约</a:t>
              </a:r>
              <a:r>
                <a:rPr lang="en-US" altLang="zh-CN" sz="2000" b="1">
                  <a:solidFill>
                    <a:srgbClr val="000000"/>
                  </a:solidFill>
                  <a:latin typeface="幼圆" pitchFamily="49" charset="-122"/>
                  <a:ea typeface="幼圆" pitchFamily="49" charset="-122"/>
                </a:rPr>
                <a:t>》</a:t>
              </a:r>
              <a:endParaRPr lang="en-US" altLang="zh-CN" sz="2000">
                <a:solidFill>
                  <a:srgbClr val="000000"/>
                </a:solidFill>
              </a:endParaRPr>
            </a:p>
          </p:txBody>
        </p:sp>
        <p:sp>
          <p:nvSpPr>
            <p:cNvPr id="49195" name="Rectangle 39"/>
            <p:cNvSpPr>
              <a:spLocks noChangeArrowheads="1"/>
            </p:cNvSpPr>
            <p:nvPr/>
          </p:nvSpPr>
          <p:spPr bwMode="auto">
            <a:xfrm>
              <a:off x="567" y="3052"/>
              <a:ext cx="506" cy="321"/>
            </a:xfrm>
            <a:prstGeom prst="rect">
              <a:avLst/>
            </a:prstGeom>
            <a:gradFill rotWithShape="1">
              <a:gsLst>
                <a:gs pos="0">
                  <a:srgbClr val="FFFFFF"/>
                </a:gs>
                <a:gs pos="100000">
                  <a:srgbClr val="FFFF99"/>
                </a:gs>
              </a:gsLst>
              <a:lin ang="2700000" scaled="1"/>
            </a:gradFill>
            <a:ln w="9525">
              <a:noFill/>
              <a:miter lim="800000"/>
            </a:ln>
          </p:spPr>
          <p:txBody>
            <a:bodyPr/>
            <a:lstStyle/>
            <a:p>
              <a:pPr>
                <a:spcBef>
                  <a:spcPct val="20000"/>
                </a:spcBef>
                <a:buSzPct val="75000"/>
              </a:pPr>
              <a:r>
                <a:rPr lang="en-US" altLang="zh-CN" sz="2000" b="1" dirty="0">
                  <a:solidFill>
                    <a:srgbClr val="000000"/>
                  </a:solidFill>
                  <a:latin typeface="幼圆" pitchFamily="49" charset="-122"/>
                  <a:ea typeface="幼圆" pitchFamily="49" charset="-122"/>
                </a:rPr>
                <a:t>1876</a:t>
              </a:r>
              <a:endParaRPr lang="en-US" altLang="zh-CN" sz="2000" dirty="0">
                <a:solidFill>
                  <a:srgbClr val="000000"/>
                </a:solidFill>
              </a:endParaRPr>
            </a:p>
          </p:txBody>
        </p:sp>
      </p:grpSp>
      <p:grpSp>
        <p:nvGrpSpPr>
          <p:cNvPr id="3" name="Group 34"/>
          <p:cNvGrpSpPr/>
          <p:nvPr/>
        </p:nvGrpSpPr>
        <p:grpSpPr bwMode="auto">
          <a:xfrm>
            <a:off x="928662" y="4500570"/>
            <a:ext cx="7315199" cy="492125"/>
            <a:chOff x="558" y="2780"/>
            <a:chExt cx="4698" cy="310"/>
          </a:xfrm>
        </p:grpSpPr>
        <p:sp>
          <p:nvSpPr>
            <p:cNvPr id="49190" name="Rectangle 37"/>
            <p:cNvSpPr>
              <a:spLocks noChangeArrowheads="1"/>
            </p:cNvSpPr>
            <p:nvPr/>
          </p:nvSpPr>
          <p:spPr bwMode="auto">
            <a:xfrm>
              <a:off x="2154" y="2825"/>
              <a:ext cx="3102" cy="147"/>
            </a:xfrm>
            <a:prstGeom prst="rect">
              <a:avLst/>
            </a:prstGeom>
            <a:gradFill rotWithShape="1">
              <a:gsLst>
                <a:gs pos="0">
                  <a:srgbClr val="FFFFFF"/>
                </a:gs>
                <a:gs pos="100000">
                  <a:srgbClr val="FFFF99"/>
                </a:gs>
              </a:gsLst>
              <a:lin ang="2700000" scaled="1"/>
            </a:gradFill>
            <a:ln w="9525">
              <a:noFill/>
              <a:miter lim="800000"/>
            </a:ln>
          </p:spPr>
          <p:txBody>
            <a:bodyPr/>
            <a:lstStyle/>
            <a:p>
              <a:pPr>
                <a:spcBef>
                  <a:spcPct val="20000"/>
                </a:spcBef>
                <a:buSzPct val="75000"/>
              </a:pPr>
              <a:r>
                <a:rPr lang="zh-CN" altLang="en-US" sz="2000" b="1" dirty="0">
                  <a:solidFill>
                    <a:srgbClr val="000000"/>
                  </a:solidFill>
                  <a:latin typeface="+mn-ea"/>
                </a:rPr>
                <a:t>天津</a:t>
              </a:r>
              <a:endParaRPr lang="zh-CN" altLang="en-US" sz="2000" b="1" dirty="0">
                <a:solidFill>
                  <a:srgbClr val="000000"/>
                </a:solidFill>
                <a:latin typeface="+mn-ea"/>
              </a:endParaRPr>
            </a:p>
          </p:txBody>
        </p:sp>
        <p:sp>
          <p:nvSpPr>
            <p:cNvPr id="49191" name="Rectangle 36"/>
            <p:cNvSpPr>
              <a:spLocks noChangeArrowheads="1"/>
            </p:cNvSpPr>
            <p:nvPr/>
          </p:nvSpPr>
          <p:spPr bwMode="auto">
            <a:xfrm>
              <a:off x="1066" y="2780"/>
              <a:ext cx="1000" cy="230"/>
            </a:xfrm>
            <a:prstGeom prst="rect">
              <a:avLst/>
            </a:prstGeom>
            <a:gradFill rotWithShape="1">
              <a:gsLst>
                <a:gs pos="0">
                  <a:srgbClr val="FFFFFF"/>
                </a:gs>
                <a:gs pos="100000">
                  <a:srgbClr val="FFFF99"/>
                </a:gs>
              </a:gsLst>
              <a:lin ang="2700000" scaled="1"/>
            </a:gradFill>
            <a:ln w="9525">
              <a:noFill/>
              <a:miter lim="800000"/>
            </a:ln>
          </p:spPr>
          <p:txBody>
            <a:bodyPr/>
            <a:lstStyle/>
            <a:p>
              <a:pPr>
                <a:spcBef>
                  <a:spcPct val="20000"/>
                </a:spcBef>
                <a:buSzPct val="75000"/>
              </a:pPr>
              <a:r>
                <a:rPr lang="en-US" altLang="zh-CN" sz="2000" b="1" dirty="0">
                  <a:solidFill>
                    <a:srgbClr val="000000"/>
                  </a:solidFill>
                  <a:latin typeface="幼圆" pitchFamily="49" charset="-122"/>
                  <a:ea typeface="幼圆" pitchFamily="49" charset="-122"/>
                </a:rPr>
                <a:t>《</a:t>
              </a:r>
              <a:r>
                <a:rPr lang="zh-CN" altLang="en-US" sz="2000" b="1" dirty="0">
                  <a:solidFill>
                    <a:srgbClr val="000000"/>
                  </a:solidFill>
                  <a:latin typeface="幼圆" pitchFamily="49" charset="-122"/>
                  <a:ea typeface="幼圆" pitchFamily="49" charset="-122"/>
                </a:rPr>
                <a:t>北京条约</a:t>
              </a:r>
              <a:r>
                <a:rPr lang="en-US" altLang="zh-CN" sz="2000" b="1" dirty="0">
                  <a:solidFill>
                    <a:srgbClr val="000000"/>
                  </a:solidFill>
                  <a:latin typeface="幼圆" pitchFamily="49" charset="-122"/>
                  <a:ea typeface="幼圆" pitchFamily="49" charset="-122"/>
                </a:rPr>
                <a:t>》</a:t>
              </a:r>
              <a:endParaRPr lang="en-US" altLang="zh-CN" sz="2000" dirty="0">
                <a:solidFill>
                  <a:srgbClr val="000000"/>
                </a:solidFill>
              </a:endParaRPr>
            </a:p>
          </p:txBody>
        </p:sp>
        <p:sp>
          <p:nvSpPr>
            <p:cNvPr id="49192" name="Rectangle 35"/>
            <p:cNvSpPr>
              <a:spLocks noChangeArrowheads="1"/>
            </p:cNvSpPr>
            <p:nvPr/>
          </p:nvSpPr>
          <p:spPr bwMode="auto">
            <a:xfrm>
              <a:off x="558" y="2780"/>
              <a:ext cx="506" cy="310"/>
            </a:xfrm>
            <a:prstGeom prst="rect">
              <a:avLst/>
            </a:prstGeom>
            <a:gradFill rotWithShape="1">
              <a:gsLst>
                <a:gs pos="0">
                  <a:srgbClr val="FFFFFF"/>
                </a:gs>
                <a:gs pos="100000">
                  <a:srgbClr val="FFFF99"/>
                </a:gs>
              </a:gsLst>
              <a:lin ang="2700000" scaled="1"/>
            </a:gradFill>
            <a:ln w="9525">
              <a:noFill/>
              <a:miter lim="800000"/>
            </a:ln>
          </p:spPr>
          <p:txBody>
            <a:bodyPr/>
            <a:lstStyle/>
            <a:p>
              <a:pPr>
                <a:spcBef>
                  <a:spcPct val="20000"/>
                </a:spcBef>
                <a:buSzPct val="75000"/>
              </a:pPr>
              <a:r>
                <a:rPr lang="en-US" altLang="zh-CN" sz="2000" b="1" dirty="0">
                  <a:solidFill>
                    <a:srgbClr val="000000"/>
                  </a:solidFill>
                  <a:latin typeface="幼圆" pitchFamily="49" charset="-122"/>
                  <a:ea typeface="幼圆" pitchFamily="49" charset="-122"/>
                </a:rPr>
                <a:t>1860</a:t>
              </a:r>
              <a:endParaRPr lang="en-US" altLang="zh-CN" sz="2000" dirty="0">
                <a:solidFill>
                  <a:srgbClr val="000000"/>
                </a:solidFill>
              </a:endParaRPr>
            </a:p>
          </p:txBody>
        </p:sp>
      </p:grpSp>
      <p:grpSp>
        <p:nvGrpSpPr>
          <p:cNvPr id="4" name="Group 30"/>
          <p:cNvGrpSpPr/>
          <p:nvPr/>
        </p:nvGrpSpPr>
        <p:grpSpPr bwMode="auto">
          <a:xfrm>
            <a:off x="900113" y="5300663"/>
            <a:ext cx="7315200" cy="403225"/>
            <a:chOff x="558" y="3320"/>
            <a:chExt cx="4608" cy="254"/>
          </a:xfrm>
        </p:grpSpPr>
        <p:sp>
          <p:nvSpPr>
            <p:cNvPr id="49187" name="Rectangle 33"/>
            <p:cNvSpPr>
              <a:spLocks noChangeArrowheads="1"/>
            </p:cNvSpPr>
            <p:nvPr/>
          </p:nvSpPr>
          <p:spPr bwMode="auto">
            <a:xfrm>
              <a:off x="2064" y="3320"/>
              <a:ext cx="3102" cy="254"/>
            </a:xfrm>
            <a:prstGeom prst="rect">
              <a:avLst/>
            </a:prstGeom>
            <a:gradFill rotWithShape="1">
              <a:gsLst>
                <a:gs pos="0">
                  <a:srgbClr val="FFFFFF"/>
                </a:gs>
                <a:gs pos="100000">
                  <a:srgbClr val="FFFF99"/>
                </a:gs>
              </a:gsLst>
              <a:lin ang="2700000" scaled="1"/>
            </a:gradFill>
            <a:ln w="9525">
              <a:noFill/>
              <a:miter lim="800000"/>
            </a:ln>
          </p:spPr>
          <p:txBody>
            <a:bodyPr/>
            <a:lstStyle/>
            <a:p>
              <a:pPr>
                <a:spcBef>
                  <a:spcPct val="20000"/>
                </a:spcBef>
                <a:buSzPct val="75000"/>
              </a:pPr>
              <a:r>
                <a:rPr lang="zh-CN" altLang="en-US" sz="2000" b="1" dirty="0">
                  <a:solidFill>
                    <a:srgbClr val="000000"/>
                  </a:solidFill>
                  <a:latin typeface="+mn-ea"/>
                </a:rPr>
                <a:t>沙市、重庆、苏州、杭州</a:t>
              </a:r>
              <a:endParaRPr lang="zh-CN" altLang="en-US" sz="2000" b="1" dirty="0">
                <a:solidFill>
                  <a:srgbClr val="000000"/>
                </a:solidFill>
                <a:latin typeface="+mn-ea"/>
              </a:endParaRPr>
            </a:p>
          </p:txBody>
        </p:sp>
        <p:sp>
          <p:nvSpPr>
            <p:cNvPr id="49188" name="Rectangle 32"/>
            <p:cNvSpPr>
              <a:spLocks noChangeArrowheads="1"/>
            </p:cNvSpPr>
            <p:nvPr/>
          </p:nvSpPr>
          <p:spPr bwMode="auto">
            <a:xfrm>
              <a:off x="1064" y="3320"/>
              <a:ext cx="1000" cy="254"/>
            </a:xfrm>
            <a:prstGeom prst="rect">
              <a:avLst/>
            </a:prstGeom>
            <a:gradFill rotWithShape="1">
              <a:gsLst>
                <a:gs pos="0">
                  <a:srgbClr val="FFFFFF"/>
                </a:gs>
                <a:gs pos="100000">
                  <a:srgbClr val="FFFF99"/>
                </a:gs>
              </a:gsLst>
              <a:lin ang="2700000" scaled="1"/>
            </a:gradFill>
            <a:ln w="9525">
              <a:noFill/>
              <a:miter lim="800000"/>
            </a:ln>
          </p:spPr>
          <p:txBody>
            <a:bodyPr/>
            <a:lstStyle/>
            <a:p>
              <a:pPr>
                <a:spcBef>
                  <a:spcPct val="20000"/>
                </a:spcBef>
                <a:buSzPct val="75000"/>
              </a:pPr>
              <a:r>
                <a:rPr lang="en-US" altLang="zh-CN" sz="2000" b="1">
                  <a:solidFill>
                    <a:srgbClr val="000000"/>
                  </a:solidFill>
                  <a:latin typeface="幼圆" pitchFamily="49" charset="-122"/>
                  <a:ea typeface="幼圆" pitchFamily="49" charset="-122"/>
                </a:rPr>
                <a:t>《</a:t>
              </a:r>
              <a:r>
                <a:rPr lang="zh-CN" altLang="en-US" sz="2000" b="1">
                  <a:solidFill>
                    <a:srgbClr val="000000"/>
                  </a:solidFill>
                  <a:latin typeface="幼圆" pitchFamily="49" charset="-122"/>
                  <a:ea typeface="幼圆" pitchFamily="49" charset="-122"/>
                </a:rPr>
                <a:t>马关条约</a:t>
              </a:r>
              <a:r>
                <a:rPr lang="en-US" altLang="zh-CN" sz="2000" b="1">
                  <a:solidFill>
                    <a:srgbClr val="000000"/>
                  </a:solidFill>
                  <a:latin typeface="幼圆" pitchFamily="49" charset="-122"/>
                  <a:ea typeface="幼圆" pitchFamily="49" charset="-122"/>
                </a:rPr>
                <a:t>》</a:t>
              </a:r>
              <a:endParaRPr lang="en-US" altLang="zh-CN" sz="2000">
                <a:solidFill>
                  <a:srgbClr val="000000"/>
                </a:solidFill>
              </a:endParaRPr>
            </a:p>
          </p:txBody>
        </p:sp>
        <p:sp>
          <p:nvSpPr>
            <p:cNvPr id="49189" name="Rectangle 31"/>
            <p:cNvSpPr>
              <a:spLocks noChangeArrowheads="1"/>
            </p:cNvSpPr>
            <p:nvPr/>
          </p:nvSpPr>
          <p:spPr bwMode="auto">
            <a:xfrm>
              <a:off x="558" y="3320"/>
              <a:ext cx="506" cy="254"/>
            </a:xfrm>
            <a:prstGeom prst="rect">
              <a:avLst/>
            </a:prstGeom>
            <a:gradFill rotWithShape="1">
              <a:gsLst>
                <a:gs pos="0">
                  <a:srgbClr val="FFFFFF"/>
                </a:gs>
                <a:gs pos="100000">
                  <a:srgbClr val="FFFF99"/>
                </a:gs>
              </a:gsLst>
              <a:lin ang="2700000" scaled="1"/>
            </a:gradFill>
            <a:ln w="9525">
              <a:noFill/>
              <a:miter lim="800000"/>
            </a:ln>
          </p:spPr>
          <p:txBody>
            <a:bodyPr/>
            <a:lstStyle/>
            <a:p>
              <a:pPr>
                <a:spcBef>
                  <a:spcPct val="20000"/>
                </a:spcBef>
                <a:buSzPct val="75000"/>
              </a:pPr>
              <a:r>
                <a:rPr lang="en-US" altLang="zh-CN" sz="2000" b="1" dirty="0">
                  <a:solidFill>
                    <a:srgbClr val="000000"/>
                  </a:solidFill>
                  <a:latin typeface="幼圆" pitchFamily="49" charset="-122"/>
                  <a:ea typeface="幼圆" pitchFamily="49" charset="-122"/>
                </a:rPr>
                <a:t>1895</a:t>
              </a:r>
              <a:endParaRPr lang="en-US" altLang="zh-CN" sz="2000" dirty="0">
                <a:solidFill>
                  <a:srgbClr val="000000"/>
                </a:solidFill>
              </a:endParaRPr>
            </a:p>
          </p:txBody>
        </p:sp>
      </p:grpSp>
      <p:grpSp>
        <p:nvGrpSpPr>
          <p:cNvPr id="5" name="Group 26"/>
          <p:cNvGrpSpPr/>
          <p:nvPr/>
        </p:nvGrpSpPr>
        <p:grpSpPr bwMode="auto">
          <a:xfrm>
            <a:off x="900113" y="3573463"/>
            <a:ext cx="7315200" cy="914400"/>
            <a:chOff x="558" y="2284"/>
            <a:chExt cx="4608" cy="576"/>
          </a:xfrm>
        </p:grpSpPr>
        <p:sp>
          <p:nvSpPr>
            <p:cNvPr id="49184" name="Rectangle 29"/>
            <p:cNvSpPr>
              <a:spLocks noChangeArrowheads="1"/>
            </p:cNvSpPr>
            <p:nvPr/>
          </p:nvSpPr>
          <p:spPr bwMode="auto">
            <a:xfrm>
              <a:off x="2064" y="2284"/>
              <a:ext cx="3102" cy="576"/>
            </a:xfrm>
            <a:prstGeom prst="rect">
              <a:avLst/>
            </a:prstGeom>
            <a:gradFill rotWithShape="1">
              <a:gsLst>
                <a:gs pos="0">
                  <a:srgbClr val="FFFFFF"/>
                </a:gs>
                <a:gs pos="100000">
                  <a:srgbClr val="FFFF99"/>
                </a:gs>
              </a:gsLst>
              <a:lin ang="2700000" scaled="1"/>
            </a:gradFill>
            <a:ln w="9525">
              <a:noFill/>
              <a:miter lim="800000"/>
            </a:ln>
          </p:spPr>
          <p:txBody>
            <a:bodyPr/>
            <a:lstStyle/>
            <a:p>
              <a:pPr>
                <a:spcBef>
                  <a:spcPct val="20000"/>
                </a:spcBef>
                <a:buSzPct val="75000"/>
              </a:pPr>
              <a:r>
                <a:rPr lang="zh-CN" altLang="en-US" sz="2000" b="1" dirty="0">
                  <a:solidFill>
                    <a:srgbClr val="000000"/>
                  </a:solidFill>
                  <a:latin typeface="+mn-ea"/>
                </a:rPr>
                <a:t>牛庄（后改营口）、登州（后改烟台）、台湾（后定为台南）、淡水、潮洲（后改汕头）、琼州、汉口、九江、南京、镇江</a:t>
              </a:r>
              <a:endParaRPr lang="zh-CN" altLang="en-US" sz="2000" b="1" dirty="0">
                <a:solidFill>
                  <a:srgbClr val="000000"/>
                </a:solidFill>
                <a:latin typeface="+mn-ea"/>
              </a:endParaRPr>
            </a:p>
          </p:txBody>
        </p:sp>
        <p:sp>
          <p:nvSpPr>
            <p:cNvPr id="49185" name="Rectangle 28"/>
            <p:cNvSpPr>
              <a:spLocks noChangeArrowheads="1"/>
            </p:cNvSpPr>
            <p:nvPr/>
          </p:nvSpPr>
          <p:spPr bwMode="auto">
            <a:xfrm>
              <a:off x="1064" y="2284"/>
              <a:ext cx="1000" cy="576"/>
            </a:xfrm>
            <a:prstGeom prst="rect">
              <a:avLst/>
            </a:prstGeom>
            <a:gradFill rotWithShape="1">
              <a:gsLst>
                <a:gs pos="0">
                  <a:srgbClr val="FFFFFF"/>
                </a:gs>
                <a:gs pos="100000">
                  <a:srgbClr val="FFFF99"/>
                </a:gs>
              </a:gsLst>
              <a:lin ang="2700000" scaled="1"/>
            </a:gradFill>
            <a:ln w="9525">
              <a:noFill/>
              <a:miter lim="800000"/>
            </a:ln>
          </p:spPr>
          <p:txBody>
            <a:bodyPr anchor="ctr"/>
            <a:lstStyle/>
            <a:p>
              <a:pPr>
                <a:spcBef>
                  <a:spcPct val="20000"/>
                </a:spcBef>
                <a:buSzPct val="75000"/>
              </a:pPr>
              <a:r>
                <a:rPr lang="en-US" altLang="zh-CN" sz="2000" b="1">
                  <a:solidFill>
                    <a:srgbClr val="000000"/>
                  </a:solidFill>
                  <a:latin typeface="幼圆" pitchFamily="49" charset="-122"/>
                  <a:ea typeface="幼圆" pitchFamily="49" charset="-122"/>
                </a:rPr>
                <a:t>《</a:t>
              </a:r>
              <a:r>
                <a:rPr lang="zh-CN" altLang="en-US" sz="2000" b="1">
                  <a:solidFill>
                    <a:srgbClr val="000000"/>
                  </a:solidFill>
                  <a:latin typeface="幼圆" pitchFamily="49" charset="-122"/>
                  <a:ea typeface="幼圆" pitchFamily="49" charset="-122"/>
                </a:rPr>
                <a:t>天津条约</a:t>
              </a:r>
              <a:r>
                <a:rPr lang="en-US" altLang="zh-CN" sz="2000" b="1">
                  <a:solidFill>
                    <a:srgbClr val="000000"/>
                  </a:solidFill>
                  <a:latin typeface="幼圆" pitchFamily="49" charset="-122"/>
                  <a:ea typeface="幼圆" pitchFamily="49" charset="-122"/>
                </a:rPr>
                <a:t>》</a:t>
              </a:r>
              <a:endParaRPr lang="en-US" altLang="zh-CN" sz="2000">
                <a:solidFill>
                  <a:srgbClr val="000000"/>
                </a:solidFill>
              </a:endParaRPr>
            </a:p>
          </p:txBody>
        </p:sp>
        <p:sp>
          <p:nvSpPr>
            <p:cNvPr id="49186" name="Rectangle 27"/>
            <p:cNvSpPr>
              <a:spLocks noChangeArrowheads="1"/>
            </p:cNvSpPr>
            <p:nvPr/>
          </p:nvSpPr>
          <p:spPr bwMode="auto">
            <a:xfrm>
              <a:off x="558" y="2284"/>
              <a:ext cx="506" cy="576"/>
            </a:xfrm>
            <a:prstGeom prst="rect">
              <a:avLst/>
            </a:prstGeom>
            <a:gradFill rotWithShape="1">
              <a:gsLst>
                <a:gs pos="0">
                  <a:srgbClr val="FFFFFF"/>
                </a:gs>
                <a:gs pos="100000">
                  <a:srgbClr val="FFFF99"/>
                </a:gs>
              </a:gsLst>
              <a:lin ang="2700000" scaled="1"/>
            </a:gradFill>
            <a:ln w="9525">
              <a:noFill/>
              <a:miter lim="800000"/>
            </a:ln>
          </p:spPr>
          <p:txBody>
            <a:bodyPr anchor="ctr"/>
            <a:lstStyle/>
            <a:p>
              <a:pPr>
                <a:spcBef>
                  <a:spcPct val="20000"/>
                </a:spcBef>
                <a:buSzPct val="75000"/>
              </a:pPr>
              <a:r>
                <a:rPr lang="en-US" altLang="zh-CN" sz="2000" b="1" dirty="0">
                  <a:solidFill>
                    <a:srgbClr val="000000"/>
                  </a:solidFill>
                  <a:latin typeface="幼圆" pitchFamily="49" charset="-122"/>
                  <a:ea typeface="幼圆" pitchFamily="49" charset="-122"/>
                </a:rPr>
                <a:t>1858</a:t>
              </a:r>
              <a:endParaRPr lang="en-US" altLang="zh-CN" sz="2000" dirty="0">
                <a:solidFill>
                  <a:srgbClr val="000000"/>
                </a:solidFill>
              </a:endParaRPr>
            </a:p>
          </p:txBody>
        </p:sp>
      </p:grpSp>
      <p:grpSp>
        <p:nvGrpSpPr>
          <p:cNvPr id="6" name="Group 22"/>
          <p:cNvGrpSpPr/>
          <p:nvPr/>
        </p:nvGrpSpPr>
        <p:grpSpPr bwMode="auto">
          <a:xfrm>
            <a:off x="900113" y="3068638"/>
            <a:ext cx="7372350" cy="438150"/>
            <a:chOff x="567" y="1918"/>
            <a:chExt cx="4644" cy="276"/>
          </a:xfrm>
        </p:grpSpPr>
        <p:sp>
          <p:nvSpPr>
            <p:cNvPr id="49181" name="Rectangle 25"/>
            <p:cNvSpPr>
              <a:spLocks noChangeArrowheads="1"/>
            </p:cNvSpPr>
            <p:nvPr/>
          </p:nvSpPr>
          <p:spPr bwMode="auto">
            <a:xfrm>
              <a:off x="2109" y="1918"/>
              <a:ext cx="3102" cy="230"/>
            </a:xfrm>
            <a:prstGeom prst="rect">
              <a:avLst/>
            </a:prstGeom>
            <a:gradFill rotWithShape="1">
              <a:gsLst>
                <a:gs pos="0">
                  <a:srgbClr val="FFFFFF"/>
                </a:gs>
                <a:gs pos="100000">
                  <a:srgbClr val="FFFF99"/>
                </a:gs>
              </a:gsLst>
              <a:lin ang="2700000" scaled="1"/>
            </a:gradFill>
            <a:ln w="9525">
              <a:noFill/>
              <a:miter lim="800000"/>
            </a:ln>
          </p:spPr>
          <p:txBody>
            <a:bodyPr/>
            <a:lstStyle/>
            <a:p>
              <a:pPr>
                <a:spcBef>
                  <a:spcPct val="20000"/>
                </a:spcBef>
                <a:buSzPct val="75000"/>
              </a:pPr>
              <a:r>
                <a:rPr lang="zh-CN" altLang="en-US" sz="2000" b="1" dirty="0">
                  <a:solidFill>
                    <a:srgbClr val="000000"/>
                  </a:solidFill>
                  <a:latin typeface="+mn-ea"/>
                </a:rPr>
                <a:t>广州、厦门、福州、宁波、上海</a:t>
              </a:r>
              <a:endParaRPr lang="zh-CN" altLang="en-US" sz="2000" b="1" dirty="0">
                <a:solidFill>
                  <a:srgbClr val="000000"/>
                </a:solidFill>
                <a:latin typeface="+mn-ea"/>
              </a:endParaRPr>
            </a:p>
          </p:txBody>
        </p:sp>
        <p:sp>
          <p:nvSpPr>
            <p:cNvPr id="49182" name="Rectangle 24"/>
            <p:cNvSpPr>
              <a:spLocks noChangeArrowheads="1"/>
            </p:cNvSpPr>
            <p:nvPr/>
          </p:nvSpPr>
          <p:spPr bwMode="auto">
            <a:xfrm>
              <a:off x="1066" y="1918"/>
              <a:ext cx="1000" cy="230"/>
            </a:xfrm>
            <a:prstGeom prst="rect">
              <a:avLst/>
            </a:prstGeom>
            <a:gradFill rotWithShape="1">
              <a:gsLst>
                <a:gs pos="0">
                  <a:srgbClr val="FFFFFF"/>
                </a:gs>
                <a:gs pos="100000">
                  <a:srgbClr val="FFFF99"/>
                </a:gs>
              </a:gsLst>
              <a:lin ang="2700000" scaled="1"/>
            </a:gradFill>
            <a:ln w="9525">
              <a:noFill/>
              <a:miter lim="800000"/>
            </a:ln>
          </p:spPr>
          <p:txBody>
            <a:bodyPr/>
            <a:lstStyle/>
            <a:p>
              <a:pPr>
                <a:spcBef>
                  <a:spcPct val="20000"/>
                </a:spcBef>
                <a:buSzPct val="75000"/>
              </a:pPr>
              <a:r>
                <a:rPr lang="en-US" altLang="zh-CN" sz="2000" b="1">
                  <a:solidFill>
                    <a:srgbClr val="000000"/>
                  </a:solidFill>
                  <a:latin typeface="幼圆" pitchFamily="49" charset="-122"/>
                  <a:ea typeface="幼圆" pitchFamily="49" charset="-122"/>
                </a:rPr>
                <a:t>《</a:t>
              </a:r>
              <a:r>
                <a:rPr lang="zh-CN" altLang="en-US" sz="2000" b="1">
                  <a:solidFill>
                    <a:srgbClr val="000000"/>
                  </a:solidFill>
                  <a:latin typeface="幼圆" pitchFamily="49" charset="-122"/>
                  <a:ea typeface="幼圆" pitchFamily="49" charset="-122"/>
                </a:rPr>
                <a:t>南京条约</a:t>
              </a:r>
              <a:r>
                <a:rPr lang="en-US" altLang="zh-CN" sz="2000" b="1">
                  <a:solidFill>
                    <a:srgbClr val="000000"/>
                  </a:solidFill>
                  <a:latin typeface="幼圆" pitchFamily="49" charset="-122"/>
                  <a:ea typeface="幼圆" pitchFamily="49" charset="-122"/>
                </a:rPr>
                <a:t>》</a:t>
              </a:r>
              <a:endParaRPr lang="en-US" altLang="zh-CN" sz="2000">
                <a:solidFill>
                  <a:srgbClr val="000000"/>
                </a:solidFill>
              </a:endParaRPr>
            </a:p>
          </p:txBody>
        </p:sp>
        <p:sp>
          <p:nvSpPr>
            <p:cNvPr id="49183" name="Rectangle 23"/>
            <p:cNvSpPr>
              <a:spLocks noChangeArrowheads="1"/>
            </p:cNvSpPr>
            <p:nvPr/>
          </p:nvSpPr>
          <p:spPr bwMode="auto">
            <a:xfrm>
              <a:off x="567" y="1964"/>
              <a:ext cx="506" cy="230"/>
            </a:xfrm>
            <a:prstGeom prst="rect">
              <a:avLst/>
            </a:prstGeom>
            <a:gradFill rotWithShape="1">
              <a:gsLst>
                <a:gs pos="0">
                  <a:srgbClr val="FFFFFF"/>
                </a:gs>
                <a:gs pos="100000">
                  <a:srgbClr val="FFFF99"/>
                </a:gs>
              </a:gsLst>
              <a:lin ang="2700000" scaled="1"/>
            </a:gradFill>
            <a:ln w="9525">
              <a:noFill/>
              <a:miter lim="800000"/>
            </a:ln>
          </p:spPr>
          <p:txBody>
            <a:bodyPr/>
            <a:lstStyle/>
            <a:p>
              <a:pPr>
                <a:spcBef>
                  <a:spcPct val="20000"/>
                </a:spcBef>
                <a:buSzPct val="75000"/>
              </a:pPr>
              <a:r>
                <a:rPr lang="en-US" altLang="zh-CN" sz="2000" b="1">
                  <a:solidFill>
                    <a:srgbClr val="000000"/>
                  </a:solidFill>
                  <a:latin typeface="幼圆" pitchFamily="49" charset="-122"/>
                  <a:ea typeface="幼圆" pitchFamily="49" charset="-122"/>
                </a:rPr>
                <a:t>1842</a:t>
              </a:r>
              <a:endParaRPr lang="en-US" altLang="zh-CN" sz="2000">
                <a:solidFill>
                  <a:srgbClr val="000000"/>
                </a:solidFill>
              </a:endParaRPr>
            </a:p>
          </p:txBody>
        </p:sp>
      </p:grpSp>
      <p:grpSp>
        <p:nvGrpSpPr>
          <p:cNvPr id="7" name="Group 18"/>
          <p:cNvGrpSpPr/>
          <p:nvPr/>
        </p:nvGrpSpPr>
        <p:grpSpPr bwMode="auto">
          <a:xfrm>
            <a:off x="900113" y="2708275"/>
            <a:ext cx="7300912" cy="365125"/>
            <a:chOff x="567" y="1691"/>
            <a:chExt cx="4599" cy="230"/>
          </a:xfrm>
        </p:grpSpPr>
        <p:sp>
          <p:nvSpPr>
            <p:cNvPr id="49178" name="Rectangle 21"/>
            <p:cNvSpPr>
              <a:spLocks noChangeArrowheads="1"/>
            </p:cNvSpPr>
            <p:nvPr/>
          </p:nvSpPr>
          <p:spPr bwMode="auto">
            <a:xfrm>
              <a:off x="2064" y="1691"/>
              <a:ext cx="3102" cy="230"/>
            </a:xfrm>
            <a:prstGeom prst="rect">
              <a:avLst/>
            </a:prstGeom>
            <a:gradFill rotWithShape="1">
              <a:gsLst>
                <a:gs pos="0">
                  <a:srgbClr val="FFFFFF"/>
                </a:gs>
                <a:gs pos="100000">
                  <a:srgbClr val="FFFF99"/>
                </a:gs>
              </a:gsLst>
              <a:lin ang="2700000" scaled="1"/>
            </a:gradFill>
            <a:ln w="9525">
              <a:noFill/>
              <a:miter lim="800000"/>
            </a:ln>
          </p:spPr>
          <p:txBody>
            <a:bodyPr/>
            <a:lstStyle/>
            <a:p>
              <a:pPr algn="ctr">
                <a:spcBef>
                  <a:spcPct val="20000"/>
                </a:spcBef>
                <a:buSzPct val="75000"/>
              </a:pPr>
              <a:r>
                <a:rPr lang="zh-CN" altLang="en-US" sz="2000" b="1" dirty="0">
                  <a:solidFill>
                    <a:srgbClr val="000000"/>
                  </a:solidFill>
                  <a:latin typeface="+mn-ea"/>
                </a:rPr>
                <a:t>被迫开放的主要通商口岸城市</a:t>
              </a:r>
              <a:endParaRPr lang="zh-CN" altLang="en-US" sz="2000" b="1" dirty="0">
                <a:solidFill>
                  <a:srgbClr val="000000"/>
                </a:solidFill>
                <a:latin typeface="+mn-ea"/>
              </a:endParaRPr>
            </a:p>
          </p:txBody>
        </p:sp>
        <p:sp>
          <p:nvSpPr>
            <p:cNvPr id="49179" name="Rectangle 20"/>
            <p:cNvSpPr>
              <a:spLocks noChangeArrowheads="1"/>
            </p:cNvSpPr>
            <p:nvPr/>
          </p:nvSpPr>
          <p:spPr bwMode="auto">
            <a:xfrm>
              <a:off x="1066" y="1691"/>
              <a:ext cx="1000" cy="230"/>
            </a:xfrm>
            <a:prstGeom prst="rect">
              <a:avLst/>
            </a:prstGeom>
            <a:gradFill rotWithShape="1">
              <a:gsLst>
                <a:gs pos="0">
                  <a:srgbClr val="FFFFFF"/>
                </a:gs>
                <a:gs pos="100000">
                  <a:srgbClr val="FFFF99"/>
                </a:gs>
              </a:gsLst>
              <a:lin ang="2700000" scaled="1"/>
            </a:gradFill>
            <a:ln w="9525">
              <a:noFill/>
              <a:miter lim="800000"/>
            </a:ln>
          </p:spPr>
          <p:txBody>
            <a:bodyPr/>
            <a:lstStyle/>
            <a:p>
              <a:pPr>
                <a:spcBef>
                  <a:spcPct val="20000"/>
                </a:spcBef>
                <a:buSzPct val="75000"/>
              </a:pPr>
              <a:r>
                <a:rPr lang="en-US" altLang="zh-CN" sz="2000" b="1" dirty="0">
                  <a:latin typeface="幼圆" pitchFamily="49" charset="-122"/>
                  <a:ea typeface="幼圆" pitchFamily="49" charset="-122"/>
                </a:rPr>
                <a:t>  </a:t>
              </a:r>
              <a:r>
                <a:rPr lang="zh-CN" altLang="en-US" sz="2000" b="1" dirty="0">
                  <a:solidFill>
                    <a:srgbClr val="000000"/>
                  </a:solidFill>
                  <a:latin typeface="幼圆" pitchFamily="49" charset="-122"/>
                  <a:ea typeface="幼圆" pitchFamily="49" charset="-122"/>
                </a:rPr>
                <a:t>条约名称</a:t>
              </a:r>
              <a:endParaRPr lang="zh-CN" altLang="en-US" sz="2000" b="1" dirty="0">
                <a:solidFill>
                  <a:srgbClr val="000000"/>
                </a:solidFill>
              </a:endParaRPr>
            </a:p>
          </p:txBody>
        </p:sp>
        <p:sp>
          <p:nvSpPr>
            <p:cNvPr id="49180" name="Rectangle 19"/>
            <p:cNvSpPr>
              <a:spLocks noChangeArrowheads="1"/>
            </p:cNvSpPr>
            <p:nvPr/>
          </p:nvSpPr>
          <p:spPr bwMode="auto">
            <a:xfrm>
              <a:off x="567" y="1691"/>
              <a:ext cx="506" cy="230"/>
            </a:xfrm>
            <a:prstGeom prst="rect">
              <a:avLst/>
            </a:prstGeom>
            <a:gradFill rotWithShape="1">
              <a:gsLst>
                <a:gs pos="0">
                  <a:srgbClr val="FFFFFF"/>
                </a:gs>
                <a:gs pos="100000">
                  <a:srgbClr val="FFFF99"/>
                </a:gs>
              </a:gsLst>
              <a:lin ang="2700000" scaled="1"/>
            </a:gradFill>
            <a:ln w="9525">
              <a:noFill/>
              <a:miter lim="800000"/>
            </a:ln>
          </p:spPr>
          <p:txBody>
            <a:bodyPr/>
            <a:lstStyle/>
            <a:p>
              <a:pPr>
                <a:spcBef>
                  <a:spcPct val="20000"/>
                </a:spcBef>
                <a:buSzPct val="75000"/>
              </a:pPr>
              <a:r>
                <a:rPr lang="zh-CN" altLang="en-US" sz="2000" b="1" dirty="0">
                  <a:solidFill>
                    <a:srgbClr val="000000"/>
                  </a:solidFill>
                  <a:latin typeface="幼圆" pitchFamily="49" charset="-122"/>
                  <a:ea typeface="幼圆" pitchFamily="49" charset="-122"/>
                </a:rPr>
                <a:t>时间</a:t>
              </a:r>
              <a:endParaRPr lang="zh-CN" altLang="en-US" sz="2000" b="1" dirty="0">
                <a:solidFill>
                  <a:srgbClr val="000000"/>
                </a:solidFill>
              </a:endParaRPr>
            </a:p>
          </p:txBody>
        </p:sp>
      </p:grpSp>
      <p:grpSp>
        <p:nvGrpSpPr>
          <p:cNvPr id="8" name="Group 6"/>
          <p:cNvGrpSpPr/>
          <p:nvPr/>
        </p:nvGrpSpPr>
        <p:grpSpPr bwMode="auto">
          <a:xfrm>
            <a:off x="928662" y="2714620"/>
            <a:ext cx="7315200" cy="3024188"/>
            <a:chOff x="558" y="1824"/>
            <a:chExt cx="4608" cy="1750"/>
          </a:xfrm>
        </p:grpSpPr>
        <p:sp>
          <p:nvSpPr>
            <p:cNvPr id="49167" name="Line 17"/>
            <p:cNvSpPr>
              <a:spLocks noChangeShapeType="1"/>
            </p:cNvSpPr>
            <p:nvPr/>
          </p:nvSpPr>
          <p:spPr bwMode="auto">
            <a:xfrm>
              <a:off x="558" y="2054"/>
              <a:ext cx="4608" cy="0"/>
            </a:xfrm>
            <a:prstGeom prst="line">
              <a:avLst/>
            </a:prstGeom>
            <a:noFill/>
            <a:ln w="12700">
              <a:solidFill>
                <a:schemeClr val="tx1"/>
              </a:solidFill>
              <a:round/>
            </a:ln>
          </p:spPr>
          <p:txBody>
            <a:bodyPr/>
            <a:lstStyle/>
            <a:p>
              <a:endParaRPr lang="zh-CN" altLang="en-US"/>
            </a:p>
          </p:txBody>
        </p:sp>
        <p:sp>
          <p:nvSpPr>
            <p:cNvPr id="49168" name="Line 16"/>
            <p:cNvSpPr>
              <a:spLocks noChangeShapeType="1"/>
            </p:cNvSpPr>
            <p:nvPr/>
          </p:nvSpPr>
          <p:spPr bwMode="auto">
            <a:xfrm>
              <a:off x="558" y="2284"/>
              <a:ext cx="4608" cy="0"/>
            </a:xfrm>
            <a:prstGeom prst="line">
              <a:avLst/>
            </a:prstGeom>
            <a:noFill/>
            <a:ln w="12700">
              <a:solidFill>
                <a:schemeClr val="tx1"/>
              </a:solidFill>
              <a:round/>
            </a:ln>
          </p:spPr>
          <p:txBody>
            <a:bodyPr/>
            <a:lstStyle/>
            <a:p>
              <a:endParaRPr lang="zh-CN" altLang="en-US"/>
            </a:p>
          </p:txBody>
        </p:sp>
        <p:sp>
          <p:nvSpPr>
            <p:cNvPr id="49169" name="Line 15"/>
            <p:cNvSpPr>
              <a:spLocks noChangeShapeType="1"/>
            </p:cNvSpPr>
            <p:nvPr/>
          </p:nvSpPr>
          <p:spPr bwMode="auto">
            <a:xfrm>
              <a:off x="558" y="2860"/>
              <a:ext cx="4608" cy="0"/>
            </a:xfrm>
            <a:prstGeom prst="line">
              <a:avLst/>
            </a:prstGeom>
            <a:noFill/>
            <a:ln w="12700">
              <a:solidFill>
                <a:schemeClr val="tx1"/>
              </a:solidFill>
              <a:round/>
            </a:ln>
          </p:spPr>
          <p:txBody>
            <a:bodyPr/>
            <a:lstStyle/>
            <a:p>
              <a:endParaRPr lang="zh-CN" altLang="en-US"/>
            </a:p>
          </p:txBody>
        </p:sp>
        <p:sp>
          <p:nvSpPr>
            <p:cNvPr id="49170" name="Line 14"/>
            <p:cNvSpPr>
              <a:spLocks noChangeShapeType="1"/>
            </p:cNvSpPr>
            <p:nvPr/>
          </p:nvSpPr>
          <p:spPr bwMode="auto">
            <a:xfrm>
              <a:off x="1064" y="1824"/>
              <a:ext cx="0" cy="1750"/>
            </a:xfrm>
            <a:prstGeom prst="line">
              <a:avLst/>
            </a:prstGeom>
            <a:noFill/>
            <a:ln w="12700">
              <a:solidFill>
                <a:schemeClr val="tx1"/>
              </a:solidFill>
              <a:round/>
            </a:ln>
          </p:spPr>
          <p:txBody>
            <a:bodyPr/>
            <a:lstStyle/>
            <a:p>
              <a:endParaRPr lang="zh-CN" altLang="en-US"/>
            </a:p>
          </p:txBody>
        </p:sp>
        <p:sp>
          <p:nvSpPr>
            <p:cNvPr id="49171" name="Line 13"/>
            <p:cNvSpPr>
              <a:spLocks noChangeShapeType="1"/>
            </p:cNvSpPr>
            <p:nvPr/>
          </p:nvSpPr>
          <p:spPr bwMode="auto">
            <a:xfrm>
              <a:off x="2064" y="1824"/>
              <a:ext cx="0" cy="1750"/>
            </a:xfrm>
            <a:prstGeom prst="line">
              <a:avLst/>
            </a:prstGeom>
            <a:noFill/>
            <a:ln w="12700">
              <a:solidFill>
                <a:schemeClr val="tx1"/>
              </a:solidFill>
              <a:round/>
            </a:ln>
          </p:spPr>
          <p:txBody>
            <a:bodyPr/>
            <a:lstStyle/>
            <a:p>
              <a:endParaRPr lang="zh-CN" altLang="en-US"/>
            </a:p>
          </p:txBody>
        </p:sp>
        <p:sp>
          <p:nvSpPr>
            <p:cNvPr id="49172" name="Line 12"/>
            <p:cNvSpPr>
              <a:spLocks noChangeShapeType="1"/>
            </p:cNvSpPr>
            <p:nvPr/>
          </p:nvSpPr>
          <p:spPr bwMode="auto">
            <a:xfrm>
              <a:off x="558" y="3090"/>
              <a:ext cx="4608" cy="0"/>
            </a:xfrm>
            <a:prstGeom prst="line">
              <a:avLst/>
            </a:prstGeom>
            <a:noFill/>
            <a:ln w="12700">
              <a:solidFill>
                <a:schemeClr val="tx1"/>
              </a:solidFill>
              <a:round/>
            </a:ln>
          </p:spPr>
          <p:txBody>
            <a:bodyPr/>
            <a:lstStyle/>
            <a:p>
              <a:endParaRPr lang="zh-CN" altLang="en-US"/>
            </a:p>
          </p:txBody>
        </p:sp>
        <p:sp>
          <p:nvSpPr>
            <p:cNvPr id="49173" name="Line 11"/>
            <p:cNvSpPr>
              <a:spLocks noChangeShapeType="1"/>
            </p:cNvSpPr>
            <p:nvPr/>
          </p:nvSpPr>
          <p:spPr bwMode="auto">
            <a:xfrm>
              <a:off x="558" y="3320"/>
              <a:ext cx="4608" cy="0"/>
            </a:xfrm>
            <a:prstGeom prst="line">
              <a:avLst/>
            </a:prstGeom>
            <a:noFill/>
            <a:ln w="12700">
              <a:solidFill>
                <a:schemeClr val="tx1"/>
              </a:solidFill>
              <a:round/>
            </a:ln>
          </p:spPr>
          <p:txBody>
            <a:bodyPr/>
            <a:lstStyle/>
            <a:p>
              <a:endParaRPr lang="zh-CN" altLang="en-US"/>
            </a:p>
          </p:txBody>
        </p:sp>
        <p:sp>
          <p:nvSpPr>
            <p:cNvPr id="49174" name="Line 10"/>
            <p:cNvSpPr>
              <a:spLocks noChangeShapeType="1"/>
            </p:cNvSpPr>
            <p:nvPr/>
          </p:nvSpPr>
          <p:spPr bwMode="auto">
            <a:xfrm>
              <a:off x="558" y="1824"/>
              <a:ext cx="4608" cy="0"/>
            </a:xfrm>
            <a:prstGeom prst="line">
              <a:avLst/>
            </a:prstGeom>
            <a:noFill/>
            <a:ln w="38100" cap="sq">
              <a:solidFill>
                <a:srgbClr val="00A800"/>
              </a:solidFill>
              <a:round/>
            </a:ln>
          </p:spPr>
          <p:txBody>
            <a:bodyPr/>
            <a:lstStyle/>
            <a:p>
              <a:endParaRPr lang="zh-CN" altLang="en-US"/>
            </a:p>
          </p:txBody>
        </p:sp>
        <p:sp>
          <p:nvSpPr>
            <p:cNvPr id="49175" name="Line 9"/>
            <p:cNvSpPr>
              <a:spLocks noChangeShapeType="1"/>
            </p:cNvSpPr>
            <p:nvPr/>
          </p:nvSpPr>
          <p:spPr bwMode="auto">
            <a:xfrm>
              <a:off x="558" y="1824"/>
              <a:ext cx="0" cy="1750"/>
            </a:xfrm>
            <a:prstGeom prst="line">
              <a:avLst/>
            </a:prstGeom>
            <a:noFill/>
            <a:ln w="38100" cap="sq">
              <a:solidFill>
                <a:srgbClr val="00A800"/>
              </a:solidFill>
              <a:round/>
            </a:ln>
          </p:spPr>
          <p:txBody>
            <a:bodyPr/>
            <a:lstStyle/>
            <a:p>
              <a:endParaRPr lang="zh-CN" altLang="en-US"/>
            </a:p>
          </p:txBody>
        </p:sp>
        <p:sp>
          <p:nvSpPr>
            <p:cNvPr id="49176" name="Line 8"/>
            <p:cNvSpPr>
              <a:spLocks noChangeShapeType="1"/>
            </p:cNvSpPr>
            <p:nvPr/>
          </p:nvSpPr>
          <p:spPr bwMode="auto">
            <a:xfrm>
              <a:off x="5166" y="1824"/>
              <a:ext cx="0" cy="1750"/>
            </a:xfrm>
            <a:prstGeom prst="line">
              <a:avLst/>
            </a:prstGeom>
            <a:noFill/>
            <a:ln w="38100" cap="sq">
              <a:solidFill>
                <a:srgbClr val="00A800"/>
              </a:solidFill>
              <a:round/>
            </a:ln>
          </p:spPr>
          <p:txBody>
            <a:bodyPr/>
            <a:lstStyle/>
            <a:p>
              <a:endParaRPr lang="zh-CN" altLang="en-US"/>
            </a:p>
          </p:txBody>
        </p:sp>
        <p:sp>
          <p:nvSpPr>
            <p:cNvPr id="49177" name="Line 7"/>
            <p:cNvSpPr>
              <a:spLocks noChangeShapeType="1"/>
            </p:cNvSpPr>
            <p:nvPr/>
          </p:nvSpPr>
          <p:spPr bwMode="auto">
            <a:xfrm>
              <a:off x="558" y="3574"/>
              <a:ext cx="4608" cy="0"/>
            </a:xfrm>
            <a:prstGeom prst="line">
              <a:avLst/>
            </a:prstGeom>
            <a:noFill/>
            <a:ln w="38100" cap="sq">
              <a:solidFill>
                <a:srgbClr val="00A800"/>
              </a:solidFill>
              <a:round/>
            </a:ln>
          </p:spPr>
          <p:txBody>
            <a:bodyPr/>
            <a:lstStyle/>
            <a:p>
              <a:endParaRPr lang="zh-CN" altLang="en-US"/>
            </a:p>
          </p:txBody>
        </p:sp>
      </p:grpSp>
      <p:pic>
        <p:nvPicPr>
          <p:cNvPr id="49162" name="Picture 5" descr="问号"/>
          <p:cNvPicPr preferRelativeResize="0">
            <a:picLocks noChangeAspect="1" noChangeArrowheads="1" noCrop="1"/>
          </p:cNvPicPr>
          <p:nvPr/>
        </p:nvPicPr>
        <p:blipFill>
          <a:blip r:embed="rId1"/>
          <a:srcRect/>
          <a:stretch>
            <a:fillRect/>
          </a:stretch>
        </p:blipFill>
        <p:spPr bwMode="auto">
          <a:xfrm>
            <a:off x="4419600" y="2462213"/>
            <a:ext cx="388938" cy="428625"/>
          </a:xfrm>
          <a:prstGeom prst="rect">
            <a:avLst/>
          </a:prstGeom>
          <a:noFill/>
          <a:ln w="9525">
            <a:noFill/>
            <a:miter lim="800000"/>
            <a:headEnd/>
            <a:tailEnd/>
          </a:ln>
        </p:spPr>
      </p:pic>
      <p:sp>
        <p:nvSpPr>
          <p:cNvPr id="49163" name="AutoShape 4"/>
          <p:cNvSpPr>
            <a:spLocks noChangeArrowheads="1"/>
          </p:cNvSpPr>
          <p:nvPr/>
        </p:nvSpPr>
        <p:spPr bwMode="auto">
          <a:xfrm>
            <a:off x="6143636" y="357166"/>
            <a:ext cx="2667000" cy="1828800"/>
          </a:xfrm>
          <a:prstGeom prst="cloudCallout">
            <a:avLst>
              <a:gd name="adj1" fmla="val -97204"/>
              <a:gd name="adj2" fmla="val 44532"/>
            </a:avLst>
          </a:prstGeom>
          <a:solidFill>
            <a:schemeClr val="bg1"/>
          </a:solidFill>
          <a:ln w="19050">
            <a:solidFill>
              <a:srgbClr val="FF0000"/>
            </a:solidFill>
            <a:round/>
          </a:ln>
        </p:spPr>
        <p:txBody>
          <a:bodyPr anchor="ctr"/>
          <a:lstStyle/>
          <a:p>
            <a:pPr algn="ctr"/>
            <a:r>
              <a:rPr lang="zh-CN" altLang="en-US" sz="2000" b="1" dirty="0">
                <a:solidFill>
                  <a:srgbClr val="000000"/>
                </a:solidFill>
                <a:latin typeface="宋体" panose="02010600030101010101" pitchFamily="2" charset="-122"/>
                <a:ea typeface="幼圆" pitchFamily="49" charset="-122"/>
                <a:cs typeface="Arial" panose="020B0604020202020204" pitchFamily="34" charset="0"/>
              </a:rPr>
              <a:t>这些口岸城市与当今中国的开放城市有什么不同 </a:t>
            </a:r>
            <a:endParaRPr lang="zh-CN" altLang="en-US" b="1" dirty="0">
              <a:solidFill>
                <a:srgbClr val="000000"/>
              </a:solidFill>
              <a:ea typeface="幼圆" pitchFamily="49" charset="-122"/>
              <a:cs typeface="Arial" panose="020B0604020202020204" pitchFamily="34" charset="0"/>
            </a:endParaRPr>
          </a:p>
        </p:txBody>
      </p:sp>
      <p:sp>
        <p:nvSpPr>
          <p:cNvPr id="49164" name="Rectangle 49"/>
          <p:cNvSpPr>
            <a:spLocks noChangeArrowheads="1"/>
          </p:cNvSpPr>
          <p:nvPr/>
        </p:nvSpPr>
        <p:spPr bwMode="auto">
          <a:xfrm>
            <a:off x="539750" y="5805488"/>
            <a:ext cx="8353425" cy="830997"/>
          </a:xfrm>
          <a:prstGeom prst="rect">
            <a:avLst/>
          </a:prstGeom>
          <a:noFill/>
          <a:ln w="9525">
            <a:noFill/>
            <a:miter lim="800000"/>
          </a:ln>
        </p:spPr>
        <p:txBody>
          <a:bodyPr>
            <a:spAutoFit/>
          </a:bodyPr>
          <a:lstStyle/>
          <a:p>
            <a:pPr>
              <a:spcBef>
                <a:spcPct val="50000"/>
              </a:spcBef>
            </a:pPr>
            <a:r>
              <a:rPr lang="zh-CN" altLang="en-US" sz="2400" b="1" dirty="0">
                <a:solidFill>
                  <a:srgbClr val="002060"/>
                </a:solidFill>
                <a:latin typeface="+mj-ea"/>
                <a:ea typeface="+mj-ea"/>
              </a:rPr>
              <a:t>这些通商口岸成为资本</a:t>
            </a:r>
            <a:r>
              <a:rPr lang="en-US" altLang="zh-CN" sz="2400" b="1" dirty="0">
                <a:solidFill>
                  <a:srgbClr val="002060"/>
                </a:solidFill>
                <a:latin typeface="+mj-ea"/>
                <a:ea typeface="+mj-ea"/>
              </a:rPr>
              <a:t>—</a:t>
            </a:r>
            <a:r>
              <a:rPr lang="zh-CN" altLang="en-US" sz="2400" b="1" dirty="0">
                <a:solidFill>
                  <a:srgbClr val="002060"/>
                </a:solidFill>
                <a:latin typeface="+mj-ea"/>
                <a:ea typeface="+mj-ea"/>
              </a:rPr>
              <a:t>帝国主义在中国进行经济侵略的</a:t>
            </a:r>
            <a:r>
              <a:rPr lang="zh-CN" altLang="en-US" sz="2400" b="1" dirty="0">
                <a:solidFill>
                  <a:srgbClr val="C00000"/>
                </a:solidFill>
                <a:latin typeface="华文新魏" pitchFamily="2" charset="-122"/>
                <a:ea typeface="华文新魏" pitchFamily="2" charset="-122"/>
              </a:rPr>
              <a:t>基地或桥头堡</a:t>
            </a:r>
            <a:r>
              <a:rPr lang="zh-CN" altLang="en-US" sz="2400" b="1" dirty="0">
                <a:solidFill>
                  <a:srgbClr val="000000"/>
                </a:solidFill>
                <a:ea typeface="幼圆" pitchFamily="49" charset="-122"/>
              </a:rPr>
              <a:t>。</a:t>
            </a:r>
            <a:endParaRPr lang="zh-CN" altLang="en-US" sz="2800" b="1" dirty="0">
              <a:solidFill>
                <a:srgbClr val="CC0000"/>
              </a:solidFill>
              <a:ea typeface="楷体_GB2312" pitchFamily="49" charset="-122"/>
            </a:endParaRPr>
          </a:p>
        </p:txBody>
      </p:sp>
      <p:sp>
        <p:nvSpPr>
          <p:cNvPr id="49165" name="WordArt 9"/>
          <p:cNvSpPr>
            <a:spLocks noChangeArrowheads="1" noChangeShapeType="1" noTextEdit="1"/>
          </p:cNvSpPr>
          <p:nvPr/>
        </p:nvSpPr>
        <p:spPr bwMode="auto">
          <a:xfrm>
            <a:off x="611188" y="908050"/>
            <a:ext cx="3675060" cy="771525"/>
          </a:xfrm>
          <a:prstGeom prst="rect">
            <a:avLst/>
          </a:prstGeom>
        </p:spPr>
        <p:txBody>
          <a:bodyPr wrap="none" fromWordArt="1">
            <a:prstTxWarp prst="textPlain">
              <a:avLst>
                <a:gd name="adj" fmla="val 50000"/>
              </a:avLst>
            </a:prstTxWarp>
          </a:bodyPr>
          <a:lstStyle/>
          <a:p>
            <a:pPr algn="ctr"/>
            <a:r>
              <a:rPr lang="zh-CN" altLang="en-US" sz="3600" b="1" kern="10" dirty="0">
                <a:ln w="9525">
                  <a:solidFill>
                    <a:schemeClr val="tx1"/>
                  </a:solidFill>
                  <a:round/>
                </a:ln>
                <a:solidFill>
                  <a:schemeClr val="bg1"/>
                </a:solidFill>
                <a:effectLst>
                  <a:outerShdw dist="35921" dir="2700000" algn="ctr" rotWithShape="0">
                    <a:srgbClr val="808080">
                      <a:alpha val="79999"/>
                    </a:srgbClr>
                  </a:outerShdw>
                </a:effectLst>
                <a:latin typeface="华文琥珀"/>
                <a:ea typeface="华文琥珀"/>
              </a:rPr>
              <a:t>控制中国通商口岸</a:t>
            </a:r>
            <a:endParaRPr lang="zh-CN" altLang="en-US" sz="3600" b="1" kern="10" dirty="0">
              <a:ln w="9525">
                <a:solidFill>
                  <a:schemeClr val="tx1"/>
                </a:solidFill>
                <a:round/>
              </a:ln>
              <a:solidFill>
                <a:schemeClr val="bg1"/>
              </a:solidFill>
              <a:effectLst>
                <a:outerShdw dist="35921" dir="2700000" algn="ctr" rotWithShape="0">
                  <a:srgbClr val="808080">
                    <a:alpha val="79999"/>
                  </a:srgbClr>
                </a:outerShdw>
              </a:effectLst>
              <a:latin typeface="华文琥珀"/>
              <a:ea typeface="华文琥珀"/>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sz="quarter" idx="1"/>
          </p:nvPr>
        </p:nvSpPr>
        <p:spPr>
          <a:xfrm>
            <a:off x="323528" y="1600200"/>
            <a:ext cx="8363272" cy="4267200"/>
          </a:xfrm>
          <a:solidFill>
            <a:schemeClr val="bg1"/>
          </a:solidFill>
        </p:spPr>
        <p:txBody>
          <a:bodyPr>
            <a:normAutofit/>
          </a:bodyPr>
          <a:lstStyle/>
          <a:p>
            <a:pPr eaLnBrk="1" hangingPunct="1">
              <a:lnSpc>
                <a:spcPct val="80000"/>
              </a:lnSpc>
            </a:pPr>
            <a:r>
              <a:rPr lang="zh-CN" altLang="en-US" sz="2500" b="1" dirty="0">
                <a:latin typeface="+mn-ea"/>
              </a:rPr>
              <a:t> </a:t>
            </a:r>
            <a:r>
              <a:rPr lang="zh-CN" altLang="en-US" sz="2400" b="1" dirty="0">
                <a:latin typeface="+mn-ea"/>
              </a:rPr>
              <a:t>（</a:t>
            </a:r>
            <a:r>
              <a:rPr lang="en-US" altLang="zh-CN" sz="2400" b="1" dirty="0">
                <a:latin typeface="+mn-ea"/>
              </a:rPr>
              <a:t>1</a:t>
            </a:r>
            <a:r>
              <a:rPr lang="zh-CN" altLang="en-US" sz="2400" b="1" dirty="0">
                <a:latin typeface="+mn-ea"/>
              </a:rPr>
              <a:t>）</a:t>
            </a:r>
            <a:r>
              <a:rPr lang="en-US" altLang="zh-CN" sz="2400" b="1" dirty="0">
                <a:latin typeface="+mn-ea"/>
              </a:rPr>
              <a:t>《</a:t>
            </a:r>
            <a:r>
              <a:rPr lang="zh-CN" altLang="en-US" sz="2400" b="1" dirty="0">
                <a:latin typeface="+mn-ea"/>
              </a:rPr>
              <a:t>南京条约</a:t>
            </a:r>
            <a:r>
              <a:rPr lang="en-US" altLang="zh-CN" sz="2400" b="1" dirty="0">
                <a:latin typeface="+mn-ea"/>
              </a:rPr>
              <a:t>》</a:t>
            </a:r>
            <a:r>
              <a:rPr lang="zh-CN" altLang="en-US" sz="2400" b="1" dirty="0">
                <a:latin typeface="+mn-ea"/>
              </a:rPr>
              <a:t>规定，英国商人进出口货物的税率，要由中英两国“秉公议定则例”，这就</a:t>
            </a:r>
            <a:r>
              <a:rPr lang="zh-CN" altLang="en-US" sz="2400" b="1" dirty="0">
                <a:solidFill>
                  <a:srgbClr val="FF0000"/>
                </a:solidFill>
                <a:latin typeface="+mn-ea"/>
              </a:rPr>
              <a:t>开了所谓协定关税的恶例，使中国丧失了海关自主权</a:t>
            </a:r>
            <a:r>
              <a:rPr lang="zh-CN" altLang="en-US" sz="2400" b="1" dirty="0">
                <a:latin typeface="+mn-ea"/>
              </a:rPr>
              <a:t>。</a:t>
            </a:r>
            <a:endParaRPr lang="zh-CN" altLang="en-US" sz="2400" b="1" dirty="0">
              <a:latin typeface="+mn-ea"/>
            </a:endParaRPr>
          </a:p>
          <a:p>
            <a:pPr eaLnBrk="1" hangingPunct="1">
              <a:lnSpc>
                <a:spcPct val="80000"/>
              </a:lnSpc>
            </a:pPr>
            <a:r>
              <a:rPr lang="zh-CN" altLang="en-US" sz="2400" b="1" dirty="0">
                <a:latin typeface="+mn-ea"/>
              </a:rPr>
              <a:t>（</a:t>
            </a:r>
            <a:r>
              <a:rPr lang="en-US" altLang="zh-CN" sz="2400" b="1" dirty="0">
                <a:latin typeface="+mn-ea"/>
              </a:rPr>
              <a:t>2</a:t>
            </a:r>
            <a:r>
              <a:rPr lang="zh-CN" altLang="en-US" sz="2400" b="1" dirty="0">
                <a:latin typeface="+mn-ea"/>
              </a:rPr>
              <a:t>）</a:t>
            </a:r>
            <a:r>
              <a:rPr lang="en-US" altLang="zh-CN" sz="2400" b="1" dirty="0">
                <a:latin typeface="+mn-ea"/>
              </a:rPr>
              <a:t>1843</a:t>
            </a:r>
            <a:r>
              <a:rPr lang="zh-CN" altLang="en-US" sz="2400" b="1" dirty="0">
                <a:latin typeface="+mn-ea"/>
              </a:rPr>
              <a:t>年制定的协定税则，把进口</a:t>
            </a:r>
            <a:r>
              <a:rPr lang="zh-CN" altLang="en-US" sz="2400" b="1" dirty="0">
                <a:solidFill>
                  <a:srgbClr val="FF0000"/>
                </a:solidFill>
                <a:latin typeface="+mn-ea"/>
              </a:rPr>
              <a:t>税率</a:t>
            </a:r>
            <a:r>
              <a:rPr lang="zh-CN" altLang="en-US" sz="2400" b="1" dirty="0">
                <a:latin typeface="+mn-ea"/>
              </a:rPr>
              <a:t>压低到“值百抽五”，即</a:t>
            </a:r>
            <a:r>
              <a:rPr lang="en-US" altLang="zh-CN" sz="2400" b="1" dirty="0">
                <a:latin typeface="+mn-ea"/>
              </a:rPr>
              <a:t>5</a:t>
            </a:r>
            <a:r>
              <a:rPr lang="zh-CN" altLang="en-US" sz="2400" b="1" dirty="0">
                <a:latin typeface="+mn-ea"/>
              </a:rPr>
              <a:t>％左右。</a:t>
            </a:r>
            <a:endParaRPr lang="zh-CN" altLang="en-US" sz="2400" b="1" dirty="0">
              <a:latin typeface="+mn-ea"/>
            </a:endParaRPr>
          </a:p>
          <a:p>
            <a:pPr eaLnBrk="1" hangingPunct="1">
              <a:lnSpc>
                <a:spcPct val="80000"/>
              </a:lnSpc>
            </a:pPr>
            <a:r>
              <a:rPr lang="zh-CN" altLang="en-US" sz="2400" b="1" dirty="0">
                <a:latin typeface="+mn-ea"/>
              </a:rPr>
              <a:t>（</a:t>
            </a:r>
            <a:r>
              <a:rPr lang="en-US" altLang="zh-CN" sz="2400" b="1" dirty="0">
                <a:latin typeface="+mn-ea"/>
              </a:rPr>
              <a:t>3</a:t>
            </a:r>
            <a:r>
              <a:rPr lang="zh-CN" altLang="en-US" sz="2400" b="1" dirty="0">
                <a:latin typeface="+mn-ea"/>
              </a:rPr>
              <a:t>）</a:t>
            </a:r>
            <a:r>
              <a:rPr lang="en-US" altLang="zh-CN" sz="2400" b="1" dirty="0">
                <a:latin typeface="+mn-ea"/>
              </a:rPr>
              <a:t>1844</a:t>
            </a:r>
            <a:r>
              <a:rPr lang="zh-CN" altLang="en-US" sz="2400" b="1" dirty="0">
                <a:latin typeface="+mn-ea"/>
              </a:rPr>
              <a:t>年中美</a:t>
            </a:r>
            <a:r>
              <a:rPr lang="en-US" altLang="zh-CN" sz="2400" b="1" dirty="0">
                <a:latin typeface="+mn-ea"/>
              </a:rPr>
              <a:t>《</a:t>
            </a:r>
            <a:r>
              <a:rPr lang="zh-CN" altLang="en-US" sz="2400" b="1" dirty="0">
                <a:latin typeface="+mn-ea"/>
              </a:rPr>
              <a:t>望厦条约</a:t>
            </a:r>
            <a:r>
              <a:rPr lang="en-US" altLang="zh-CN" sz="2400" b="1" dirty="0">
                <a:latin typeface="+mn-ea"/>
              </a:rPr>
              <a:t>》</a:t>
            </a:r>
            <a:r>
              <a:rPr lang="zh-CN" altLang="en-US" sz="2400" b="1" dirty="0">
                <a:latin typeface="+mn-ea"/>
              </a:rPr>
              <a:t>和中法</a:t>
            </a:r>
            <a:r>
              <a:rPr lang="en-US" altLang="zh-CN" sz="2400" b="1" dirty="0">
                <a:latin typeface="+mn-ea"/>
              </a:rPr>
              <a:t>《</a:t>
            </a:r>
            <a:r>
              <a:rPr lang="zh-CN" altLang="en-US" sz="2400" b="1" dirty="0">
                <a:latin typeface="+mn-ea"/>
              </a:rPr>
              <a:t>黄埔条约</a:t>
            </a:r>
            <a:r>
              <a:rPr lang="en-US" altLang="zh-CN" sz="2400" b="1" dirty="0">
                <a:latin typeface="+mn-ea"/>
              </a:rPr>
              <a:t>》</a:t>
            </a:r>
            <a:r>
              <a:rPr lang="zh-CN" altLang="en-US" sz="2400" b="1" dirty="0">
                <a:latin typeface="+mn-ea"/>
              </a:rPr>
              <a:t>进一步规定，倘中国以后要变更税例，必须得到对方“议允”，</a:t>
            </a:r>
            <a:r>
              <a:rPr lang="zh-CN" altLang="en-US" sz="2400" b="1" dirty="0">
                <a:solidFill>
                  <a:srgbClr val="FF0000"/>
                </a:solidFill>
                <a:latin typeface="+mn-ea"/>
              </a:rPr>
              <a:t>正式把协定关税的条款定入条约。</a:t>
            </a:r>
            <a:endParaRPr lang="zh-CN" altLang="en-US" sz="2400" b="1" dirty="0">
              <a:solidFill>
                <a:srgbClr val="FF0000"/>
              </a:solidFill>
              <a:latin typeface="+mn-ea"/>
            </a:endParaRPr>
          </a:p>
          <a:p>
            <a:pPr eaLnBrk="1" hangingPunct="1">
              <a:lnSpc>
                <a:spcPct val="80000"/>
              </a:lnSpc>
            </a:pPr>
            <a:r>
              <a:rPr lang="zh-CN" altLang="en-US" sz="2400" b="1" dirty="0">
                <a:latin typeface="+mn-ea"/>
              </a:rPr>
              <a:t>（</a:t>
            </a:r>
            <a:r>
              <a:rPr lang="en-US" altLang="zh-CN" sz="2400" b="1" dirty="0">
                <a:latin typeface="+mn-ea"/>
              </a:rPr>
              <a:t>4</a:t>
            </a:r>
            <a:r>
              <a:rPr lang="zh-CN" altLang="en-US" sz="2400" b="1" dirty="0">
                <a:latin typeface="+mn-ea"/>
              </a:rPr>
              <a:t>）</a:t>
            </a:r>
            <a:r>
              <a:rPr lang="en-US" altLang="zh-CN" sz="2400" b="1" dirty="0">
                <a:latin typeface="+mn-ea"/>
              </a:rPr>
              <a:t>1858</a:t>
            </a:r>
            <a:r>
              <a:rPr lang="zh-CN" altLang="en-US" sz="2400" b="1" dirty="0">
                <a:latin typeface="+mn-ea"/>
              </a:rPr>
              <a:t>年的</a:t>
            </a:r>
            <a:r>
              <a:rPr lang="en-US" altLang="zh-CN" sz="2400" b="1" dirty="0">
                <a:latin typeface="+mn-ea"/>
              </a:rPr>
              <a:t>《</a:t>
            </a:r>
            <a:r>
              <a:rPr lang="zh-CN" altLang="en-US" sz="2400" b="1" dirty="0">
                <a:latin typeface="+mn-ea"/>
              </a:rPr>
              <a:t>天津条约</a:t>
            </a:r>
            <a:r>
              <a:rPr lang="en-US" altLang="zh-CN" sz="2400" b="1" dirty="0">
                <a:latin typeface="+mn-ea"/>
              </a:rPr>
              <a:t>》</a:t>
            </a:r>
            <a:r>
              <a:rPr lang="zh-CN" altLang="en-US" sz="2400" b="1" dirty="0">
                <a:latin typeface="+mn-ea"/>
              </a:rPr>
              <a:t>还规定，外国商船可以自由在各通商口岸转口，而不需要重新课税。洋货只需在海关交纳</a:t>
            </a:r>
            <a:r>
              <a:rPr lang="en-US" altLang="zh-CN" sz="2400" b="1" dirty="0">
                <a:latin typeface="+mn-ea"/>
              </a:rPr>
              <a:t>2.5</a:t>
            </a:r>
            <a:r>
              <a:rPr lang="zh-CN" altLang="en-US" sz="2400" b="1" dirty="0">
                <a:latin typeface="+mn-ea"/>
              </a:rPr>
              <a:t>％的</a:t>
            </a:r>
            <a:r>
              <a:rPr lang="zh-CN" altLang="en-US" sz="2400" b="1" dirty="0">
                <a:solidFill>
                  <a:srgbClr val="FF0000"/>
                </a:solidFill>
                <a:latin typeface="+mn-ea"/>
              </a:rPr>
              <a:t>子口税</a:t>
            </a:r>
            <a:r>
              <a:rPr lang="zh-CN" altLang="en-US" sz="2400" b="1" dirty="0">
                <a:latin typeface="+mn-ea"/>
              </a:rPr>
              <a:t>，就可以在中国内地通行无阻。</a:t>
            </a:r>
            <a:endParaRPr lang="zh-CN" altLang="en-US" sz="2400" b="1" dirty="0">
              <a:latin typeface="+mn-ea"/>
            </a:endParaRPr>
          </a:p>
          <a:p>
            <a:pPr eaLnBrk="1" hangingPunct="1">
              <a:lnSpc>
                <a:spcPct val="80000"/>
              </a:lnSpc>
            </a:pPr>
            <a:r>
              <a:rPr lang="zh-CN" altLang="en-US" sz="2400" b="1" dirty="0">
                <a:latin typeface="+mn-ea"/>
              </a:rPr>
              <a:t>从</a:t>
            </a:r>
            <a:r>
              <a:rPr lang="en-US" altLang="zh-CN" sz="2400" b="1" dirty="0">
                <a:latin typeface="+mn-ea"/>
              </a:rPr>
              <a:t>19</a:t>
            </a:r>
            <a:r>
              <a:rPr lang="zh-CN" altLang="en-US" sz="2400" b="1" dirty="0">
                <a:latin typeface="+mn-ea"/>
              </a:rPr>
              <a:t>世纪</a:t>
            </a:r>
            <a:r>
              <a:rPr lang="en-US" altLang="zh-CN" sz="2400" b="1" dirty="0">
                <a:latin typeface="+mn-ea"/>
              </a:rPr>
              <a:t>50</a:t>
            </a:r>
            <a:r>
              <a:rPr lang="zh-CN" altLang="en-US" sz="2400" b="1" dirty="0">
                <a:latin typeface="+mn-ea"/>
              </a:rPr>
              <a:t>年代起，外国人逐步控制了中国海关的</a:t>
            </a:r>
            <a:r>
              <a:rPr lang="zh-CN" altLang="en-US" sz="2400" b="1" dirty="0">
                <a:solidFill>
                  <a:srgbClr val="FF0000"/>
                </a:solidFill>
                <a:latin typeface="+mn-ea"/>
              </a:rPr>
              <a:t>行政权</a:t>
            </a:r>
            <a:r>
              <a:rPr lang="zh-CN" altLang="en-US" sz="2400" b="1" dirty="0">
                <a:latin typeface="+mn-ea"/>
              </a:rPr>
              <a:t>。</a:t>
            </a:r>
            <a:endParaRPr lang="zh-CN" altLang="en-US" sz="2400" b="1" dirty="0">
              <a:latin typeface="+mn-ea"/>
            </a:endParaRPr>
          </a:p>
        </p:txBody>
      </p:sp>
      <p:sp>
        <p:nvSpPr>
          <p:cNvPr id="67587" name="Rectangle 3"/>
          <p:cNvSpPr>
            <a:spLocks noGrp="1" noChangeArrowheads="1"/>
          </p:cNvSpPr>
          <p:nvPr/>
        </p:nvSpPr>
        <p:spPr bwMode="auto">
          <a:xfrm>
            <a:off x="323528" y="304800"/>
            <a:ext cx="8287072" cy="990600"/>
          </a:xfrm>
          <a:prstGeom prst="rect">
            <a:avLst/>
          </a:prstGeom>
          <a:noFill/>
          <a:ln w="9525">
            <a:noFill/>
            <a:miter lim="800000"/>
          </a:ln>
        </p:spPr>
        <p:txBody>
          <a:bodyPr/>
          <a:lstStyle/>
          <a:p>
            <a:pPr>
              <a:buFontTx/>
              <a:buNone/>
            </a:pPr>
            <a:r>
              <a:rPr lang="en-US" altLang="zh-CN" sz="4200" b="1" dirty="0">
                <a:solidFill>
                  <a:schemeClr val="tx2"/>
                </a:solidFill>
                <a:latin typeface="+mj-ea"/>
                <a:ea typeface="+mj-ea"/>
              </a:rPr>
              <a:t>2</a:t>
            </a:r>
            <a:r>
              <a:rPr lang="zh-CN" altLang="en-US" sz="4200" b="1" dirty="0">
                <a:solidFill>
                  <a:schemeClr val="tx2"/>
                </a:solidFill>
                <a:latin typeface="+mj-ea"/>
                <a:ea typeface="+mj-ea"/>
              </a:rPr>
              <a:t>、剥夺中国的关税自主权</a:t>
            </a:r>
            <a:endParaRPr lang="zh-CN" altLang="en-US" sz="4200" b="1" dirty="0">
              <a:solidFill>
                <a:schemeClr val="tx2"/>
              </a:solidFill>
              <a:latin typeface="+mj-ea"/>
              <a:ea typeface="+mj-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755576" y="1916832"/>
            <a:ext cx="8229600" cy="484188"/>
          </a:xfrm>
        </p:spPr>
        <p:txBody>
          <a:bodyPr>
            <a:normAutofit fontScale="90000"/>
          </a:bodyPr>
          <a:lstStyle/>
          <a:p>
            <a:pPr eaLnBrk="1" hangingPunct="1"/>
            <a:r>
              <a:rPr lang="zh-CN" altLang="en-US" sz="2400" b="1" dirty="0">
                <a:solidFill>
                  <a:schemeClr val="tx1"/>
                </a:solidFill>
              </a:rPr>
              <a:t>材料一、 </a:t>
            </a:r>
            <a:r>
              <a:rPr lang="en-US" altLang="zh-CN" sz="2400" b="1" dirty="0">
                <a:solidFill>
                  <a:schemeClr val="tx1"/>
                </a:solidFill>
              </a:rPr>
              <a:t>1843</a:t>
            </a:r>
            <a:r>
              <a:rPr lang="zh-CN" altLang="en-US" sz="2400" b="1" dirty="0">
                <a:solidFill>
                  <a:schemeClr val="tx1"/>
                </a:solidFill>
              </a:rPr>
              <a:t>年与</a:t>
            </a:r>
            <a:r>
              <a:rPr lang="en-US" altLang="zh-CN" sz="2400" b="1" dirty="0">
                <a:solidFill>
                  <a:schemeClr val="tx1"/>
                </a:solidFill>
              </a:rPr>
              <a:t>1858</a:t>
            </a:r>
            <a:r>
              <a:rPr lang="zh-CN" altLang="en-US" sz="2400" b="1" dirty="0">
                <a:solidFill>
                  <a:schemeClr val="tx1"/>
                </a:solidFill>
              </a:rPr>
              <a:t>年进口棉花及棉织品</a:t>
            </a:r>
            <a:r>
              <a:rPr lang="zh-CN" altLang="en-US" sz="2400" b="1" dirty="0">
                <a:solidFill>
                  <a:srgbClr val="FF0000"/>
                </a:solidFill>
              </a:rPr>
              <a:t>税率（％）</a:t>
            </a:r>
            <a:r>
              <a:rPr lang="zh-CN" altLang="en-US" sz="2400" b="1" dirty="0">
                <a:solidFill>
                  <a:schemeClr val="tx1"/>
                </a:solidFill>
              </a:rPr>
              <a:t>比较</a:t>
            </a:r>
            <a:endParaRPr lang="zh-CN" altLang="en-US" sz="2400" b="1" dirty="0">
              <a:solidFill>
                <a:schemeClr val="tx1"/>
              </a:solidFill>
            </a:endParaRPr>
          </a:p>
        </p:txBody>
      </p:sp>
      <p:graphicFrame>
        <p:nvGraphicFramePr>
          <p:cNvPr id="67587" name="Group 3"/>
          <p:cNvGraphicFramePr>
            <a:graphicFrameLocks noGrp="1"/>
          </p:cNvGraphicFramePr>
          <p:nvPr>
            <p:ph type="tbl" idx="1"/>
          </p:nvPr>
        </p:nvGraphicFramePr>
        <p:xfrm>
          <a:off x="971600" y="2895600"/>
          <a:ext cx="7715200" cy="2442210"/>
        </p:xfrm>
        <a:graphic>
          <a:graphicData uri="http://schemas.openxmlformats.org/drawingml/2006/table">
            <a:tbl>
              <a:tblPr/>
              <a:tblGrid>
                <a:gridCol w="1543000"/>
                <a:gridCol w="1553344"/>
                <a:gridCol w="2561456"/>
                <a:gridCol w="2057400"/>
              </a:tblGrid>
              <a:tr h="4873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600" b="1" i="0" u="none" strike="noStrike" cap="none" normalizeH="0" baseline="0" dirty="0">
                          <a:ln>
                            <a:noFill/>
                          </a:ln>
                          <a:solidFill>
                            <a:srgbClr val="08080C"/>
                          </a:solidFill>
                          <a:effectLst/>
                          <a:latin typeface="+mn-ea"/>
                          <a:ea typeface="+mn-ea"/>
                        </a:rPr>
                        <a:t>货物</a:t>
                      </a:r>
                      <a:endParaRPr kumimoji="0" lang="zh-CN" altLang="en-US" sz="2600" b="1" i="0" u="none" strike="noStrike" cap="none" normalizeH="0" baseline="0" dirty="0">
                        <a:ln>
                          <a:noFill/>
                        </a:ln>
                        <a:solidFill>
                          <a:srgbClr val="08080C"/>
                        </a:solidFill>
                        <a:effectLst/>
                        <a:latin typeface="+mn-ea"/>
                        <a:ea typeface="+mn-ea"/>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600" b="1" i="0" u="none" strike="noStrike" cap="none" normalizeH="0" baseline="0" dirty="0">
                          <a:ln>
                            <a:noFill/>
                          </a:ln>
                          <a:solidFill>
                            <a:srgbClr val="08080C"/>
                          </a:solidFill>
                          <a:effectLst/>
                          <a:latin typeface="+mn-ea"/>
                          <a:ea typeface="+mn-ea"/>
                        </a:rPr>
                        <a:t>单位</a:t>
                      </a:r>
                      <a:endParaRPr kumimoji="0" lang="zh-CN" altLang="en-US" sz="2600" b="1" i="0" u="none" strike="noStrike" cap="none" normalizeH="0" baseline="0" dirty="0">
                        <a:ln>
                          <a:noFill/>
                        </a:ln>
                        <a:solidFill>
                          <a:srgbClr val="08080C"/>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600" b="1" i="0" u="none" strike="noStrike" cap="none" normalizeH="0" baseline="0">
                          <a:ln>
                            <a:noFill/>
                          </a:ln>
                          <a:solidFill>
                            <a:srgbClr val="08080C"/>
                          </a:solidFill>
                          <a:effectLst/>
                          <a:latin typeface="+mn-ea"/>
                          <a:ea typeface="+mn-ea"/>
                        </a:rPr>
                        <a:t>1843</a:t>
                      </a:r>
                      <a:r>
                        <a:rPr kumimoji="0" lang="zh-CN" altLang="en-US" sz="2600" b="1" i="0" u="none" strike="noStrike" cap="none" normalizeH="0" baseline="0">
                          <a:ln>
                            <a:noFill/>
                          </a:ln>
                          <a:solidFill>
                            <a:srgbClr val="08080C"/>
                          </a:solidFill>
                          <a:effectLst/>
                          <a:latin typeface="+mn-ea"/>
                          <a:ea typeface="+mn-ea"/>
                        </a:rPr>
                        <a:t>年税率</a:t>
                      </a:r>
                      <a:endParaRPr kumimoji="0" lang="zh-CN" altLang="en-US" sz="2600" b="1" i="0" u="none" strike="noStrike" cap="none" normalizeH="0" baseline="0">
                        <a:ln>
                          <a:noFill/>
                        </a:ln>
                        <a:solidFill>
                          <a:srgbClr val="08080C"/>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600" b="1" i="0" u="none" strike="noStrike" cap="none" normalizeH="0" baseline="0">
                          <a:ln>
                            <a:noFill/>
                          </a:ln>
                          <a:solidFill>
                            <a:srgbClr val="08080C"/>
                          </a:solidFill>
                          <a:effectLst/>
                          <a:latin typeface="+mn-ea"/>
                          <a:ea typeface="+mn-ea"/>
                        </a:rPr>
                        <a:t>1858</a:t>
                      </a:r>
                      <a:r>
                        <a:rPr kumimoji="0" lang="zh-CN" altLang="en-US" sz="2600" b="1" i="0" u="none" strike="noStrike" cap="none" normalizeH="0" baseline="0">
                          <a:ln>
                            <a:noFill/>
                          </a:ln>
                          <a:solidFill>
                            <a:srgbClr val="08080C"/>
                          </a:solidFill>
                          <a:effectLst/>
                          <a:latin typeface="+mn-ea"/>
                          <a:ea typeface="+mn-ea"/>
                        </a:rPr>
                        <a:t>年税率</a:t>
                      </a:r>
                      <a:endParaRPr kumimoji="0" lang="zh-CN" altLang="en-US" sz="2600" b="1" i="0" u="none" strike="noStrike" cap="none" normalizeH="0" baseline="0">
                        <a:ln>
                          <a:noFill/>
                        </a:ln>
                        <a:solidFill>
                          <a:srgbClr val="08080C"/>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3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mn-ea"/>
                          <a:ea typeface="+mn-ea"/>
                        </a:rPr>
                        <a:t>棉花</a:t>
                      </a:r>
                      <a:endParaRPr kumimoji="0" lang="zh-CN" altLang="en-US" sz="2600" b="1" i="0" u="none" strike="noStrike" cap="none" normalizeH="0" baseline="0" dirty="0">
                        <a:ln>
                          <a:noFill/>
                        </a:ln>
                        <a:solidFill>
                          <a:schemeClr val="tx1"/>
                        </a:solidFill>
                        <a:effectLst/>
                        <a:latin typeface="+mn-ea"/>
                        <a:ea typeface="+mn-ea"/>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mn-ea"/>
                          <a:ea typeface="+mn-ea"/>
                        </a:rPr>
                        <a:t>担</a:t>
                      </a:r>
                      <a:endParaRPr kumimoji="0" lang="zh-CN" altLang="en-US" sz="2600" b="1" i="0" u="none" strike="noStrike" cap="none" normalizeH="0" baseline="0" dirty="0">
                        <a:ln>
                          <a:noFill/>
                        </a:ln>
                        <a:solidFill>
                          <a:schemeClr val="tx1"/>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600" b="1" i="0" u="none" strike="noStrike" cap="none" normalizeH="0" baseline="0">
                          <a:ln>
                            <a:noFill/>
                          </a:ln>
                          <a:solidFill>
                            <a:schemeClr val="tx1"/>
                          </a:solidFill>
                          <a:effectLst/>
                          <a:latin typeface="+mn-ea"/>
                          <a:ea typeface="+mn-ea"/>
                        </a:rPr>
                        <a:t>6.54</a:t>
                      </a:r>
                      <a:endParaRPr kumimoji="0" lang="en-US" altLang="zh-CN" sz="2600" b="1" i="0" u="none" strike="noStrike" cap="none" normalizeH="0" baseline="0">
                        <a:ln>
                          <a:noFill/>
                        </a:ln>
                        <a:solidFill>
                          <a:schemeClr val="tx1"/>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600" b="1" i="0" u="none" strike="noStrike" cap="none" normalizeH="0" baseline="0">
                          <a:ln>
                            <a:noFill/>
                          </a:ln>
                          <a:solidFill>
                            <a:schemeClr val="tx1"/>
                          </a:solidFill>
                          <a:effectLst/>
                          <a:latin typeface="+mn-ea"/>
                          <a:ea typeface="+mn-ea"/>
                        </a:rPr>
                        <a:t>5.72</a:t>
                      </a:r>
                      <a:endParaRPr kumimoji="0" lang="en-US" altLang="zh-CN" sz="2600" b="1" i="0" u="none" strike="noStrike" cap="none" normalizeH="0" baseline="0">
                        <a:ln>
                          <a:noFill/>
                        </a:ln>
                        <a:solidFill>
                          <a:schemeClr val="tx1"/>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mn-ea"/>
                          <a:ea typeface="+mn-ea"/>
                        </a:rPr>
                        <a:t>印花布</a:t>
                      </a:r>
                      <a:endParaRPr kumimoji="0" lang="zh-CN" altLang="en-US" sz="2600" b="1" i="0" u="none" strike="noStrike" cap="none" normalizeH="0" baseline="0" dirty="0">
                        <a:ln>
                          <a:noFill/>
                        </a:ln>
                        <a:solidFill>
                          <a:schemeClr val="tx1"/>
                        </a:solidFill>
                        <a:effectLst/>
                        <a:latin typeface="+mn-ea"/>
                        <a:ea typeface="+mn-ea"/>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mn-ea"/>
                          <a:ea typeface="+mn-ea"/>
                        </a:rPr>
                        <a:t>匹</a:t>
                      </a:r>
                      <a:endParaRPr kumimoji="0" lang="zh-CN" altLang="en-US" sz="2600" b="1" i="0" u="none" strike="noStrike" cap="none" normalizeH="0" baseline="0" dirty="0">
                        <a:ln>
                          <a:noFill/>
                        </a:ln>
                        <a:solidFill>
                          <a:schemeClr val="tx1"/>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600" b="1" i="0" u="none" strike="noStrike" cap="none" normalizeH="0" baseline="0">
                          <a:ln>
                            <a:noFill/>
                          </a:ln>
                          <a:solidFill>
                            <a:schemeClr val="tx1"/>
                          </a:solidFill>
                          <a:effectLst/>
                          <a:latin typeface="+mn-ea"/>
                          <a:ea typeface="+mn-ea"/>
                        </a:rPr>
                        <a:t>14.25</a:t>
                      </a:r>
                      <a:endParaRPr kumimoji="0" lang="en-US" altLang="zh-CN" sz="2600" b="1" i="0" u="none" strike="noStrike" cap="none" normalizeH="0" baseline="0">
                        <a:ln>
                          <a:noFill/>
                        </a:ln>
                        <a:solidFill>
                          <a:schemeClr val="tx1"/>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600" b="1" i="0" u="none" strike="noStrike" cap="none" normalizeH="0" baseline="0">
                          <a:ln>
                            <a:noFill/>
                          </a:ln>
                          <a:solidFill>
                            <a:schemeClr val="tx1"/>
                          </a:solidFill>
                          <a:effectLst/>
                          <a:latin typeface="+mn-ea"/>
                          <a:ea typeface="+mn-ea"/>
                        </a:rPr>
                        <a:t>4.98</a:t>
                      </a:r>
                      <a:endParaRPr kumimoji="0" lang="en-US" altLang="zh-CN" sz="2600" b="1" i="0" u="none" strike="noStrike" cap="none" normalizeH="0" baseline="0">
                        <a:ln>
                          <a:noFill/>
                        </a:ln>
                        <a:solidFill>
                          <a:schemeClr val="tx1"/>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mn-ea"/>
                          <a:ea typeface="+mn-ea"/>
                        </a:rPr>
                        <a:t>袈裟布</a:t>
                      </a:r>
                      <a:endParaRPr kumimoji="0" lang="zh-CN" altLang="en-US" sz="2600" b="1" i="0" u="none" strike="noStrike" cap="none" normalizeH="0" baseline="0" dirty="0">
                        <a:ln>
                          <a:noFill/>
                        </a:ln>
                        <a:solidFill>
                          <a:schemeClr val="tx1"/>
                        </a:solidFill>
                        <a:effectLst/>
                        <a:latin typeface="+mn-ea"/>
                        <a:ea typeface="+mn-ea"/>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mn-ea"/>
                          <a:ea typeface="+mn-ea"/>
                        </a:rPr>
                        <a:t>匹</a:t>
                      </a:r>
                      <a:endParaRPr kumimoji="0" lang="zh-CN" altLang="en-US" sz="2600" b="1" i="0" u="none" strike="noStrike" cap="none" normalizeH="0" baseline="0" dirty="0">
                        <a:ln>
                          <a:noFill/>
                        </a:ln>
                        <a:solidFill>
                          <a:schemeClr val="tx1"/>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600" b="1" i="0" u="none" strike="noStrike" cap="none" normalizeH="0" baseline="0">
                          <a:ln>
                            <a:noFill/>
                          </a:ln>
                          <a:solidFill>
                            <a:schemeClr val="tx1"/>
                          </a:solidFill>
                          <a:effectLst/>
                          <a:latin typeface="+mn-ea"/>
                          <a:ea typeface="+mn-ea"/>
                        </a:rPr>
                        <a:t>10.68</a:t>
                      </a:r>
                      <a:endParaRPr kumimoji="0" lang="en-US" altLang="zh-CN" sz="2600" b="1" i="0" u="none" strike="noStrike" cap="none" normalizeH="0" baseline="0">
                        <a:ln>
                          <a:noFill/>
                        </a:ln>
                        <a:solidFill>
                          <a:schemeClr val="tx1"/>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600" b="1" i="0" u="none" strike="noStrike" cap="none" normalizeH="0" baseline="0">
                          <a:ln>
                            <a:noFill/>
                          </a:ln>
                          <a:solidFill>
                            <a:schemeClr val="tx1"/>
                          </a:solidFill>
                          <a:effectLst/>
                          <a:latin typeface="+mn-ea"/>
                          <a:ea typeface="+mn-ea"/>
                        </a:rPr>
                        <a:t>4.98</a:t>
                      </a:r>
                      <a:endParaRPr kumimoji="0" lang="en-US" altLang="zh-CN" sz="2600" b="1" i="0" u="none" strike="noStrike" cap="none" normalizeH="0" baseline="0">
                        <a:ln>
                          <a:noFill/>
                        </a:ln>
                        <a:solidFill>
                          <a:schemeClr val="tx1"/>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mn-ea"/>
                          <a:ea typeface="+mn-ea"/>
                        </a:rPr>
                        <a:t>面纱</a:t>
                      </a:r>
                      <a:endParaRPr kumimoji="0" lang="zh-CN" altLang="en-US" sz="2600" b="1" i="0" u="none" strike="noStrike" cap="none" normalizeH="0" baseline="0" dirty="0">
                        <a:ln>
                          <a:noFill/>
                        </a:ln>
                        <a:solidFill>
                          <a:schemeClr val="tx1"/>
                        </a:solidFill>
                        <a:effectLst/>
                        <a:latin typeface="+mn-ea"/>
                        <a:ea typeface="+mn-ea"/>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600" b="1" i="0" u="none" strike="noStrike" cap="none" normalizeH="0" baseline="0" dirty="0">
                          <a:ln>
                            <a:noFill/>
                          </a:ln>
                          <a:solidFill>
                            <a:schemeClr val="tx1"/>
                          </a:solidFill>
                          <a:effectLst/>
                          <a:latin typeface="+mn-ea"/>
                          <a:ea typeface="+mn-ea"/>
                        </a:rPr>
                        <a:t>担</a:t>
                      </a:r>
                      <a:endParaRPr kumimoji="0" lang="zh-CN" altLang="en-US" sz="2600" b="1" i="0" u="none" strike="noStrike" cap="none" normalizeH="0" baseline="0" dirty="0">
                        <a:ln>
                          <a:noFill/>
                        </a:ln>
                        <a:solidFill>
                          <a:schemeClr val="tx1"/>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600" b="1" i="0" u="none" strike="noStrike" cap="none" normalizeH="0" baseline="0" dirty="0">
                          <a:ln>
                            <a:noFill/>
                          </a:ln>
                          <a:solidFill>
                            <a:schemeClr val="tx1"/>
                          </a:solidFill>
                          <a:effectLst/>
                          <a:latin typeface="+mn-ea"/>
                          <a:ea typeface="+mn-ea"/>
                        </a:rPr>
                        <a:t>6.94</a:t>
                      </a:r>
                      <a:endParaRPr kumimoji="0" lang="en-US" altLang="zh-CN" sz="2600" b="1" i="0" u="none" strike="noStrike" cap="none" normalizeH="0" baseline="0" dirty="0">
                        <a:ln>
                          <a:noFill/>
                        </a:ln>
                        <a:solidFill>
                          <a:schemeClr val="tx1"/>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600" b="1" i="0" u="none" strike="noStrike" cap="none" normalizeH="0" baseline="0" dirty="0">
                          <a:ln>
                            <a:noFill/>
                          </a:ln>
                          <a:solidFill>
                            <a:schemeClr val="tx1"/>
                          </a:solidFill>
                          <a:effectLst/>
                          <a:latin typeface="+mn-ea"/>
                          <a:ea typeface="+mn-ea"/>
                        </a:rPr>
                        <a:t>4.86</a:t>
                      </a:r>
                      <a:endParaRPr kumimoji="0" lang="en-US" altLang="zh-CN" sz="2600" b="1" i="0" u="none" strike="noStrike" cap="none" normalizeH="0" baseline="0" dirty="0">
                        <a:ln>
                          <a:noFill/>
                        </a:ln>
                        <a:solidFill>
                          <a:schemeClr val="tx1"/>
                        </a:solidFill>
                        <a:effectLst/>
                        <a:latin typeface="+mn-ea"/>
                        <a:ea typeface="+mn-ea"/>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7" name="组合 6"/>
          <p:cNvGrpSpPr/>
          <p:nvPr/>
        </p:nvGrpSpPr>
        <p:grpSpPr>
          <a:xfrm>
            <a:off x="899592" y="404664"/>
            <a:ext cx="1509237" cy="1296495"/>
            <a:chOff x="899592" y="404664"/>
            <a:chExt cx="1509237" cy="1296495"/>
          </a:xfrm>
        </p:grpSpPr>
        <p:pic>
          <p:nvPicPr>
            <p:cNvPr id="68645" name="Picture 37" descr="练习1"/>
            <p:cNvPicPr>
              <a:picLocks noChangeAspect="1" noChangeArrowheads="1"/>
            </p:cNvPicPr>
            <p:nvPr/>
          </p:nvPicPr>
          <p:blipFill>
            <a:blip r:embed="rId1" cstate="print"/>
            <a:srcRect/>
            <a:stretch>
              <a:fillRect/>
            </a:stretch>
          </p:blipFill>
          <p:spPr bwMode="auto">
            <a:xfrm>
              <a:off x="899592" y="404664"/>
              <a:ext cx="1509237" cy="1296495"/>
            </a:xfrm>
            <a:prstGeom prst="rect">
              <a:avLst/>
            </a:prstGeom>
            <a:noFill/>
            <a:ln w="9525">
              <a:noFill/>
              <a:miter lim="800000"/>
              <a:headEnd/>
              <a:tailEnd/>
            </a:ln>
          </p:spPr>
        </p:pic>
        <p:sp>
          <p:nvSpPr>
            <p:cNvPr id="67622" name="Rectangle 38" descr="信纸"/>
            <p:cNvSpPr>
              <a:spLocks noChangeArrowheads="1"/>
            </p:cNvSpPr>
            <p:nvPr/>
          </p:nvSpPr>
          <p:spPr bwMode="auto">
            <a:xfrm>
              <a:off x="1043609" y="692696"/>
              <a:ext cx="1080120" cy="461665"/>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400" b="1" dirty="0">
                  <a:solidFill>
                    <a:srgbClr val="800000"/>
                  </a:solidFill>
                  <a:latin typeface="华文新魏" pitchFamily="2" charset="-122"/>
                  <a:ea typeface="华文新魏" pitchFamily="2" charset="-122"/>
                </a:rPr>
                <a:t>材料</a:t>
              </a:r>
              <a:endParaRPr lang="zh-CN" altLang="en-US" sz="2400" b="1" dirty="0">
                <a:solidFill>
                  <a:srgbClr val="800000"/>
                </a:solidFill>
                <a:latin typeface="华文新魏" pitchFamily="2" charset="-122"/>
                <a:ea typeface="华文新魏" pitchFamily="2" charset="-122"/>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4"/>
          <p:cNvSpPr>
            <a:spLocks noGrp="1" noChangeArrowheads="1"/>
          </p:cNvSpPr>
          <p:nvPr>
            <p:ph type="title"/>
          </p:nvPr>
        </p:nvSpPr>
        <p:spPr>
          <a:xfrm>
            <a:off x="395536" y="190500"/>
            <a:ext cx="8074144" cy="934244"/>
          </a:xfrm>
          <a:noFill/>
        </p:spPr>
        <p:txBody>
          <a:bodyPr/>
          <a:lstStyle/>
          <a:p>
            <a:pPr eaLnBrk="1" hangingPunct="1"/>
            <a:r>
              <a:rPr lang="en-US" altLang="zh-CN" b="1" dirty="0"/>
              <a:t>3</a:t>
            </a:r>
            <a:r>
              <a:rPr lang="zh-CN" altLang="en-US" b="1" dirty="0"/>
              <a:t>、实行商品倾销和资本输出</a:t>
            </a:r>
            <a:endParaRPr lang="zh-CN" altLang="en-US" b="1" dirty="0"/>
          </a:p>
        </p:txBody>
      </p:sp>
      <p:sp>
        <p:nvSpPr>
          <p:cNvPr id="69635" name="Rectangle 5"/>
          <p:cNvSpPr>
            <a:spLocks noChangeArrowheads="1"/>
          </p:cNvSpPr>
          <p:nvPr/>
        </p:nvSpPr>
        <p:spPr bwMode="auto">
          <a:xfrm>
            <a:off x="539552" y="1484784"/>
            <a:ext cx="3744416" cy="641350"/>
          </a:xfrm>
          <a:prstGeom prst="rect">
            <a:avLst/>
          </a:prstGeom>
          <a:noFill/>
          <a:ln w="9525">
            <a:noFill/>
            <a:miter lim="800000"/>
          </a:ln>
        </p:spPr>
        <p:txBody>
          <a:bodyPr wrap="square">
            <a:spAutoFit/>
          </a:bodyPr>
          <a:lstStyle/>
          <a:p>
            <a:pPr marL="342900" indent="-342900">
              <a:spcBef>
                <a:spcPct val="20000"/>
              </a:spcBef>
              <a:buClr>
                <a:schemeClr val="accent1"/>
              </a:buClr>
              <a:buSzPct val="65000"/>
              <a:buFont typeface="Wingdings" panose="05000000000000000000" pitchFamily="2" charset="2"/>
              <a:buNone/>
            </a:pPr>
            <a:r>
              <a:rPr lang="zh-CN" altLang="en-US" sz="3600" b="1" dirty="0">
                <a:latin typeface="+mn-ea"/>
              </a:rPr>
              <a:t>（</a:t>
            </a:r>
            <a:r>
              <a:rPr lang="en-US" altLang="zh-CN" sz="3600" b="1" dirty="0">
                <a:latin typeface="+mn-ea"/>
              </a:rPr>
              <a:t>1</a:t>
            </a:r>
            <a:r>
              <a:rPr lang="zh-CN" altLang="en-US" sz="3600" b="1" dirty="0">
                <a:latin typeface="+mn-ea"/>
              </a:rPr>
              <a:t>）商品倾销</a:t>
            </a:r>
            <a:endParaRPr lang="zh-CN" altLang="en-US" sz="3600" b="1" dirty="0">
              <a:latin typeface="+mn-ea"/>
            </a:endParaRPr>
          </a:p>
        </p:txBody>
      </p:sp>
      <p:sp>
        <p:nvSpPr>
          <p:cNvPr id="69638" name="Rectangle 10"/>
          <p:cNvSpPr>
            <a:spLocks noChangeArrowheads="1"/>
          </p:cNvSpPr>
          <p:nvPr/>
        </p:nvSpPr>
        <p:spPr bwMode="auto">
          <a:xfrm>
            <a:off x="395536" y="2420888"/>
            <a:ext cx="3168352" cy="3528392"/>
          </a:xfrm>
          <a:prstGeom prst="rect">
            <a:avLst/>
          </a:prstGeom>
          <a:noFill/>
          <a:ln w="9525">
            <a:noFill/>
            <a:miter lim="800000"/>
          </a:ln>
        </p:spPr>
        <p:txBody>
          <a:bodyPr/>
          <a:lstStyle/>
          <a:p>
            <a:pPr marL="342900" indent="-342900">
              <a:spcBef>
                <a:spcPct val="20000"/>
              </a:spcBef>
              <a:buClr>
                <a:schemeClr val="accent1"/>
              </a:buClr>
              <a:buSzPct val="65000"/>
              <a:buFont typeface="Wingdings" panose="05000000000000000000" pitchFamily="2" charset="2"/>
              <a:buChar char="n"/>
            </a:pPr>
            <a:r>
              <a:rPr lang="zh-CN" altLang="en-US" sz="2800" b="1" dirty="0">
                <a:latin typeface="华文新魏" pitchFamily="2" charset="-122"/>
                <a:ea typeface="华文新魏" pitchFamily="2" charset="-122"/>
              </a:rPr>
              <a:t>列强凭借不平等条约所赋予的特权，把中国变成它们倾销商品的市场和取得廉价原料的基地。</a:t>
            </a:r>
            <a:endParaRPr lang="zh-CN" altLang="en-US" sz="2800" b="1" dirty="0">
              <a:latin typeface="华文新魏" pitchFamily="2" charset="-122"/>
              <a:ea typeface="华文新魏" pitchFamily="2" charset="-122"/>
            </a:endParaRPr>
          </a:p>
        </p:txBody>
      </p:sp>
      <p:grpSp>
        <p:nvGrpSpPr>
          <p:cNvPr id="12" name="组合 11"/>
          <p:cNvGrpSpPr/>
          <p:nvPr/>
        </p:nvGrpSpPr>
        <p:grpSpPr>
          <a:xfrm>
            <a:off x="3635896" y="2204864"/>
            <a:ext cx="5256584" cy="3609692"/>
            <a:chOff x="3635896" y="2204864"/>
            <a:chExt cx="5256584" cy="3609692"/>
          </a:xfrm>
        </p:grpSpPr>
        <p:pic>
          <p:nvPicPr>
            <p:cNvPr id="9" name="图片 8"/>
            <p:cNvPicPr>
              <a:picLocks noChangeAspect="1"/>
            </p:cNvPicPr>
            <p:nvPr/>
          </p:nvPicPr>
          <p:blipFill>
            <a:blip r:embed="rId1" cstate="print"/>
            <a:srcRect/>
            <a:stretch>
              <a:fillRect/>
            </a:stretch>
          </p:blipFill>
          <p:spPr>
            <a:xfrm>
              <a:off x="3635896" y="2204864"/>
              <a:ext cx="5256584" cy="3240360"/>
            </a:xfrm>
            <a:prstGeom prst="roundRect">
              <a:avLst>
                <a:gd name="adj" fmla="val 8594"/>
              </a:avLst>
            </a:prstGeom>
            <a:solidFill>
              <a:srgbClr val="FFFFFF">
                <a:shade val="85000"/>
              </a:srgbClr>
            </a:solidFill>
            <a:ln>
              <a:noFill/>
            </a:ln>
            <a:effectLst/>
          </p:spPr>
        </p:pic>
        <p:sp>
          <p:nvSpPr>
            <p:cNvPr id="11" name="矩形 10"/>
            <p:cNvSpPr/>
            <p:nvPr/>
          </p:nvSpPr>
          <p:spPr>
            <a:xfrm>
              <a:off x="4644008" y="5445224"/>
              <a:ext cx="3185487" cy="369332"/>
            </a:xfrm>
            <a:prstGeom prst="rect">
              <a:avLst/>
            </a:prstGeom>
          </p:spPr>
          <p:txBody>
            <a:bodyPr wrap="none">
              <a:spAutoFit/>
            </a:bodyPr>
            <a:lstStyle/>
            <a:p>
              <a:pPr>
                <a:defRPr/>
              </a:pPr>
              <a:r>
                <a:rPr lang="zh-CN" altLang="en-US" b="1" dirty="0">
                  <a:solidFill>
                    <a:schemeClr val="accent2">
                      <a:lumMod val="50000"/>
                    </a:schemeClr>
                  </a:solidFill>
                  <a:cs typeface="+mn-ea"/>
                  <a:sym typeface="+mn-lt"/>
                </a:rPr>
                <a:t>上海外滩满载美国棉花的驳船</a:t>
              </a:r>
              <a:endParaRPr lang="zh-CN" altLang="en-US" b="1" dirty="0">
                <a:solidFill>
                  <a:schemeClr val="accent2">
                    <a:lumMod val="50000"/>
                  </a:schemeClr>
                </a:solidFill>
                <a:cs typeface="+mn-ea"/>
                <a:sym typeface="+mn-lt"/>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39552" y="404664"/>
            <a:ext cx="1509237" cy="1296495"/>
            <a:chOff x="899592" y="404664"/>
            <a:chExt cx="1509237" cy="1296495"/>
          </a:xfrm>
        </p:grpSpPr>
        <p:pic>
          <p:nvPicPr>
            <p:cNvPr id="7" name="Picture 37" descr="练习1"/>
            <p:cNvPicPr>
              <a:picLocks noChangeAspect="1" noChangeArrowheads="1"/>
            </p:cNvPicPr>
            <p:nvPr/>
          </p:nvPicPr>
          <p:blipFill>
            <a:blip r:embed="rId1" cstate="print"/>
            <a:srcRect/>
            <a:stretch>
              <a:fillRect/>
            </a:stretch>
          </p:blipFill>
          <p:spPr bwMode="auto">
            <a:xfrm>
              <a:off x="899592" y="404664"/>
              <a:ext cx="1509237" cy="1296495"/>
            </a:xfrm>
            <a:prstGeom prst="rect">
              <a:avLst/>
            </a:prstGeom>
            <a:noFill/>
            <a:ln w="9525">
              <a:noFill/>
              <a:miter lim="800000"/>
              <a:headEnd/>
              <a:tailEnd/>
            </a:ln>
          </p:spPr>
        </p:pic>
        <p:sp>
          <p:nvSpPr>
            <p:cNvPr id="8" name="Rectangle 38" descr="信纸"/>
            <p:cNvSpPr>
              <a:spLocks noChangeArrowheads="1"/>
            </p:cNvSpPr>
            <p:nvPr/>
          </p:nvSpPr>
          <p:spPr bwMode="auto">
            <a:xfrm>
              <a:off x="1043609" y="692696"/>
              <a:ext cx="1080120" cy="461665"/>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400" b="1" dirty="0">
                  <a:solidFill>
                    <a:srgbClr val="800000"/>
                  </a:solidFill>
                  <a:latin typeface="华文新魏" pitchFamily="2" charset="-122"/>
                  <a:ea typeface="华文新魏" pitchFamily="2" charset="-122"/>
                </a:rPr>
                <a:t>材料</a:t>
              </a:r>
              <a:endParaRPr lang="zh-CN" altLang="en-US" sz="2400" b="1" dirty="0">
                <a:solidFill>
                  <a:srgbClr val="800000"/>
                </a:solidFill>
                <a:latin typeface="华文新魏" pitchFamily="2" charset="-122"/>
                <a:ea typeface="华文新魏" pitchFamily="2" charset="-122"/>
              </a:endParaRPr>
            </a:p>
          </p:txBody>
        </p:sp>
      </p:grpSp>
      <p:sp>
        <p:nvSpPr>
          <p:cNvPr id="10" name="Rectangle 6"/>
          <p:cNvSpPr>
            <a:spLocks noGrp="1" noChangeArrowheads="1"/>
          </p:cNvSpPr>
          <p:nvPr>
            <p:ph sz="quarter" idx="1"/>
          </p:nvPr>
        </p:nvSpPr>
        <p:spPr>
          <a:xfrm>
            <a:off x="251520" y="2492896"/>
            <a:ext cx="8424936" cy="2016125"/>
          </a:xfrm>
          <a:noFill/>
        </p:spPr>
        <p:txBody>
          <a:bodyPr>
            <a:normAutofit/>
          </a:bodyPr>
          <a:lstStyle/>
          <a:p>
            <a:pPr eaLnBrk="1" hangingPunct="1"/>
            <a:r>
              <a:rPr lang="zh-CN" altLang="en-US" sz="2600" b="1" dirty="0">
                <a:latin typeface="+mn-ea"/>
              </a:rPr>
              <a:t>材料二、洋棉每百斤需洋三十三元，印度棉也在三十元内外，而华棉每百斤仅需十二、三元，至多十七、八元止。故近年洋船回国，多购中国棉花，压载出口。</a:t>
            </a:r>
            <a:endParaRPr lang="zh-CN" altLang="en-US" sz="2600" b="1" dirty="0">
              <a:latin typeface="+mn-ea"/>
            </a:endParaRPr>
          </a:p>
          <a:p>
            <a:pPr eaLnBrk="1" hangingPunct="1"/>
            <a:r>
              <a:rPr lang="zh-CN" altLang="en-US" sz="2600" b="1" dirty="0">
                <a:latin typeface="+mn-ea"/>
              </a:rPr>
              <a:t>                                                  </a:t>
            </a:r>
            <a:r>
              <a:rPr lang="en-US" altLang="zh-CN" sz="2600" b="1" dirty="0">
                <a:latin typeface="+mn-ea"/>
              </a:rPr>
              <a:t>——《</a:t>
            </a:r>
            <a:r>
              <a:rPr lang="zh-CN" altLang="en-US" sz="2600" b="1" dirty="0">
                <a:latin typeface="+mn-ea"/>
              </a:rPr>
              <a:t>续富国策</a:t>
            </a:r>
            <a:r>
              <a:rPr lang="en-US" altLang="zh-CN" sz="2600" b="1" dirty="0">
                <a:latin typeface="+mn-ea"/>
              </a:rPr>
              <a:t>》</a:t>
            </a:r>
            <a:endParaRPr lang="en-US" altLang="zh-CN" sz="2600" b="1" dirty="0">
              <a:latin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4211960" y="908720"/>
            <a:ext cx="4608513" cy="579438"/>
          </a:xfrm>
          <a:prstGeom prst="rect">
            <a:avLst/>
          </a:prstGeom>
          <a:solidFill>
            <a:srgbClr val="CCFF33"/>
          </a:solidFill>
          <a:ln w="9525">
            <a:noFill/>
            <a:miter lim="800000"/>
          </a:ln>
        </p:spPr>
        <p:txBody>
          <a:bodyPr>
            <a:spAutoFit/>
          </a:bodyPr>
          <a:lstStyle/>
          <a:p>
            <a:r>
              <a:rPr lang="zh-CN" altLang="en-US" sz="3200" b="1" dirty="0">
                <a:solidFill>
                  <a:srgbClr val="000066"/>
                </a:solidFill>
                <a:latin typeface="华文新魏" pitchFamily="2" charset="-122"/>
                <a:ea typeface="华文新魏" pitchFamily="2" charset="-122"/>
              </a:rPr>
              <a:t>开设洋行数量变化情况</a:t>
            </a:r>
            <a:endParaRPr lang="zh-CN" altLang="en-US" sz="3200" b="1" dirty="0">
              <a:solidFill>
                <a:srgbClr val="000066"/>
              </a:solidFill>
              <a:latin typeface="华文新魏" pitchFamily="2" charset="-122"/>
              <a:ea typeface="华文新魏" pitchFamily="2" charset="-122"/>
            </a:endParaRPr>
          </a:p>
        </p:txBody>
      </p:sp>
      <p:graphicFrame>
        <p:nvGraphicFramePr>
          <p:cNvPr id="69635" name="Group 3"/>
          <p:cNvGraphicFramePr>
            <a:graphicFrameLocks noGrp="1"/>
          </p:cNvGraphicFramePr>
          <p:nvPr/>
        </p:nvGraphicFramePr>
        <p:xfrm>
          <a:off x="4038600" y="1828800"/>
          <a:ext cx="4857750" cy="3838578"/>
        </p:xfrm>
        <a:graphic>
          <a:graphicData uri="http://schemas.openxmlformats.org/drawingml/2006/table">
            <a:tbl>
              <a:tblPr/>
              <a:tblGrid>
                <a:gridCol w="2430463"/>
                <a:gridCol w="2427287"/>
              </a:tblGrid>
              <a:tr h="6397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400" b="1" i="0" u="none" strike="noStrike" cap="none" normalizeH="0" baseline="0" dirty="0">
                          <a:ln>
                            <a:noFill/>
                          </a:ln>
                          <a:solidFill>
                            <a:srgbClr val="000066"/>
                          </a:solidFill>
                          <a:effectLst/>
                          <a:latin typeface="华文新魏" pitchFamily="2" charset="-122"/>
                          <a:ea typeface="华文新魏" pitchFamily="2" charset="-122"/>
                        </a:rPr>
                        <a:t>年 代</a:t>
                      </a:r>
                      <a:endParaRPr kumimoji="0" lang="zh-CN" altLang="en-US" sz="2400" b="1" i="0" u="none" strike="noStrike" cap="none" normalizeH="0" baseline="0" dirty="0">
                        <a:ln>
                          <a:noFill/>
                        </a:ln>
                        <a:solidFill>
                          <a:srgbClr val="000066"/>
                        </a:solidFill>
                        <a:effectLst/>
                        <a:latin typeface="华文新魏" pitchFamily="2" charset="-122"/>
                        <a:ea typeface="华文新魏"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400" b="1" i="0" u="none" strike="noStrike" cap="none" normalizeH="0" baseline="0" dirty="0">
                          <a:ln>
                            <a:noFill/>
                          </a:ln>
                          <a:solidFill>
                            <a:srgbClr val="000066"/>
                          </a:solidFill>
                          <a:effectLst/>
                          <a:latin typeface="华文新魏" pitchFamily="2" charset="-122"/>
                          <a:ea typeface="华文新魏" pitchFamily="2" charset="-122"/>
                        </a:rPr>
                        <a:t>洋行数量</a:t>
                      </a:r>
                      <a:endParaRPr kumimoji="0" lang="zh-CN" altLang="en-US" sz="2400" b="1" i="0" u="none" strike="noStrike" cap="none" normalizeH="0" baseline="0" dirty="0">
                        <a:ln>
                          <a:noFill/>
                        </a:ln>
                        <a:solidFill>
                          <a:srgbClr val="000066"/>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397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dirty="0">
                          <a:ln>
                            <a:noFill/>
                          </a:ln>
                          <a:solidFill>
                            <a:srgbClr val="000066"/>
                          </a:solidFill>
                          <a:effectLst/>
                          <a:latin typeface="华文新魏" pitchFamily="2" charset="-122"/>
                          <a:ea typeface="华文新魏" pitchFamily="2" charset="-122"/>
                        </a:rPr>
                        <a:t>1840</a:t>
                      </a:r>
                      <a:r>
                        <a:rPr kumimoji="0" lang="zh-CN" altLang="en-US" sz="2400" b="1" i="0" u="none" strike="noStrike" cap="none" normalizeH="0" baseline="0" dirty="0">
                          <a:ln>
                            <a:noFill/>
                          </a:ln>
                          <a:solidFill>
                            <a:srgbClr val="000066"/>
                          </a:solidFill>
                          <a:effectLst/>
                          <a:latin typeface="华文新魏" pitchFamily="2" charset="-122"/>
                          <a:ea typeface="华文新魏" pitchFamily="2" charset="-122"/>
                        </a:rPr>
                        <a:t>年代</a:t>
                      </a:r>
                      <a:endParaRPr kumimoji="0" lang="zh-CN" altLang="en-US" sz="2400" b="1" i="0" u="none" strike="noStrike" cap="none" normalizeH="0" baseline="0" dirty="0">
                        <a:ln>
                          <a:noFill/>
                        </a:ln>
                        <a:solidFill>
                          <a:srgbClr val="000066"/>
                        </a:solidFill>
                        <a:effectLst/>
                        <a:latin typeface="华文新魏" pitchFamily="2" charset="-122"/>
                        <a:ea typeface="华文新魏"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a:ln>
                            <a:noFill/>
                          </a:ln>
                          <a:solidFill>
                            <a:srgbClr val="000066"/>
                          </a:solidFill>
                          <a:effectLst/>
                          <a:latin typeface="华文新魏" pitchFamily="2" charset="-122"/>
                          <a:ea typeface="华文新魏" pitchFamily="2" charset="-122"/>
                        </a:rPr>
                        <a:t>40</a:t>
                      </a:r>
                      <a:r>
                        <a:rPr kumimoji="0" lang="zh-CN" altLang="en-US" sz="2400" b="1" i="0" u="none" strike="noStrike" cap="none" normalizeH="0" baseline="0">
                          <a:ln>
                            <a:noFill/>
                          </a:ln>
                          <a:solidFill>
                            <a:srgbClr val="000066"/>
                          </a:solidFill>
                          <a:effectLst/>
                          <a:latin typeface="华文新魏" pitchFamily="2" charset="-122"/>
                          <a:ea typeface="华文新魏" pitchFamily="2" charset="-122"/>
                        </a:rPr>
                        <a:t>家</a:t>
                      </a:r>
                      <a:endParaRPr kumimoji="0" lang="zh-CN" altLang="en-US" sz="2400" b="1" i="0" u="none" strike="noStrike" cap="none" normalizeH="0" baseline="0">
                        <a:ln>
                          <a:noFill/>
                        </a:ln>
                        <a:solidFill>
                          <a:srgbClr val="000066"/>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397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dirty="0">
                          <a:ln>
                            <a:noFill/>
                          </a:ln>
                          <a:solidFill>
                            <a:srgbClr val="000066"/>
                          </a:solidFill>
                          <a:effectLst/>
                          <a:latin typeface="华文新魏" pitchFamily="2" charset="-122"/>
                          <a:ea typeface="华文新魏" pitchFamily="2" charset="-122"/>
                        </a:rPr>
                        <a:t>1864</a:t>
                      </a:r>
                      <a:r>
                        <a:rPr kumimoji="0" lang="zh-CN" altLang="en-US" sz="2400" b="1" i="0" u="none" strike="noStrike" cap="none" normalizeH="0" baseline="0" dirty="0">
                          <a:ln>
                            <a:noFill/>
                          </a:ln>
                          <a:solidFill>
                            <a:srgbClr val="000066"/>
                          </a:solidFill>
                          <a:effectLst/>
                          <a:latin typeface="华文新魏" pitchFamily="2" charset="-122"/>
                          <a:ea typeface="华文新魏" pitchFamily="2" charset="-122"/>
                        </a:rPr>
                        <a:t>年</a:t>
                      </a:r>
                      <a:endParaRPr kumimoji="0" lang="zh-CN" altLang="en-US" sz="2400" b="1" i="0" u="none" strike="noStrike" cap="none" normalizeH="0" baseline="0" dirty="0">
                        <a:ln>
                          <a:noFill/>
                        </a:ln>
                        <a:solidFill>
                          <a:srgbClr val="000066"/>
                        </a:solidFill>
                        <a:effectLst/>
                        <a:latin typeface="华文新魏" pitchFamily="2" charset="-122"/>
                        <a:ea typeface="华文新魏"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a:ln>
                            <a:noFill/>
                          </a:ln>
                          <a:solidFill>
                            <a:srgbClr val="000066"/>
                          </a:solidFill>
                          <a:effectLst/>
                          <a:latin typeface="华文新魏" pitchFamily="2" charset="-122"/>
                          <a:ea typeface="华文新魏" pitchFamily="2" charset="-122"/>
                        </a:rPr>
                        <a:t>150</a:t>
                      </a:r>
                      <a:r>
                        <a:rPr kumimoji="0" lang="zh-CN" altLang="en-US" sz="2400" b="1" i="0" u="none" strike="noStrike" cap="none" normalizeH="0" baseline="0">
                          <a:ln>
                            <a:noFill/>
                          </a:ln>
                          <a:solidFill>
                            <a:srgbClr val="000066"/>
                          </a:solidFill>
                          <a:effectLst/>
                          <a:latin typeface="华文新魏" pitchFamily="2" charset="-122"/>
                          <a:ea typeface="华文新魏" pitchFamily="2" charset="-122"/>
                        </a:rPr>
                        <a:t>家左右</a:t>
                      </a:r>
                      <a:endParaRPr kumimoji="0" lang="zh-CN" altLang="en-US" sz="2400" b="1" i="0" u="none" strike="noStrike" cap="none" normalizeH="0" baseline="0">
                        <a:ln>
                          <a:noFill/>
                        </a:ln>
                        <a:solidFill>
                          <a:srgbClr val="000066"/>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397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dirty="0">
                          <a:ln>
                            <a:noFill/>
                          </a:ln>
                          <a:solidFill>
                            <a:srgbClr val="000066"/>
                          </a:solidFill>
                          <a:effectLst/>
                          <a:latin typeface="华文新魏" pitchFamily="2" charset="-122"/>
                          <a:ea typeface="华文新魏" pitchFamily="2" charset="-122"/>
                        </a:rPr>
                        <a:t>1872</a:t>
                      </a:r>
                      <a:r>
                        <a:rPr kumimoji="0" lang="zh-CN" altLang="en-US" sz="2400" b="1" i="0" u="none" strike="noStrike" cap="none" normalizeH="0" baseline="0" dirty="0">
                          <a:ln>
                            <a:noFill/>
                          </a:ln>
                          <a:solidFill>
                            <a:srgbClr val="000066"/>
                          </a:solidFill>
                          <a:effectLst/>
                          <a:latin typeface="华文新魏" pitchFamily="2" charset="-122"/>
                          <a:ea typeface="华文新魏" pitchFamily="2" charset="-122"/>
                        </a:rPr>
                        <a:t>年</a:t>
                      </a:r>
                      <a:endParaRPr kumimoji="0" lang="zh-CN" altLang="en-US" sz="2400" b="1" i="0" u="none" strike="noStrike" cap="none" normalizeH="0" baseline="0" dirty="0">
                        <a:ln>
                          <a:noFill/>
                        </a:ln>
                        <a:solidFill>
                          <a:srgbClr val="000066"/>
                        </a:solidFill>
                        <a:effectLst/>
                        <a:latin typeface="华文新魏" pitchFamily="2" charset="-122"/>
                        <a:ea typeface="华文新魏"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dirty="0">
                          <a:ln>
                            <a:noFill/>
                          </a:ln>
                          <a:solidFill>
                            <a:srgbClr val="000066"/>
                          </a:solidFill>
                          <a:effectLst/>
                          <a:latin typeface="华文新魏" pitchFamily="2" charset="-122"/>
                          <a:ea typeface="华文新魏" pitchFamily="2" charset="-122"/>
                        </a:rPr>
                        <a:t>343</a:t>
                      </a:r>
                      <a:r>
                        <a:rPr kumimoji="0" lang="zh-CN" altLang="en-US" sz="2400" b="1" i="0" u="none" strike="noStrike" cap="none" normalizeH="0" baseline="0" dirty="0">
                          <a:ln>
                            <a:noFill/>
                          </a:ln>
                          <a:solidFill>
                            <a:srgbClr val="000066"/>
                          </a:solidFill>
                          <a:effectLst/>
                          <a:latin typeface="华文新魏" pitchFamily="2" charset="-122"/>
                          <a:ea typeface="华文新魏" pitchFamily="2" charset="-122"/>
                        </a:rPr>
                        <a:t>家</a:t>
                      </a:r>
                      <a:endParaRPr kumimoji="0" lang="zh-CN" altLang="en-US" sz="2400" b="1" i="0" u="none" strike="noStrike" cap="none" normalizeH="0" baseline="0" dirty="0">
                        <a:ln>
                          <a:noFill/>
                        </a:ln>
                        <a:solidFill>
                          <a:srgbClr val="000066"/>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397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a:ln>
                            <a:noFill/>
                          </a:ln>
                          <a:solidFill>
                            <a:srgbClr val="000066"/>
                          </a:solidFill>
                          <a:effectLst/>
                          <a:latin typeface="华文新魏" pitchFamily="2" charset="-122"/>
                          <a:ea typeface="华文新魏" pitchFamily="2" charset="-122"/>
                        </a:rPr>
                        <a:t>1893</a:t>
                      </a:r>
                      <a:r>
                        <a:rPr kumimoji="0" lang="zh-CN" altLang="en-US" sz="2400" b="1" i="0" u="none" strike="noStrike" cap="none" normalizeH="0" baseline="0">
                          <a:ln>
                            <a:noFill/>
                          </a:ln>
                          <a:solidFill>
                            <a:srgbClr val="000066"/>
                          </a:solidFill>
                          <a:effectLst/>
                          <a:latin typeface="华文新魏" pitchFamily="2" charset="-122"/>
                          <a:ea typeface="华文新魏" pitchFamily="2" charset="-122"/>
                        </a:rPr>
                        <a:t>年</a:t>
                      </a:r>
                      <a:endParaRPr kumimoji="0" lang="zh-CN" altLang="en-US" sz="2400" b="1" i="0" u="none" strike="noStrike" cap="none" normalizeH="0" baseline="0">
                        <a:ln>
                          <a:noFill/>
                        </a:ln>
                        <a:solidFill>
                          <a:srgbClr val="000066"/>
                        </a:solidFill>
                        <a:effectLst/>
                        <a:latin typeface="华文新魏" pitchFamily="2" charset="-122"/>
                        <a:ea typeface="华文新魏"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dirty="0">
                          <a:ln>
                            <a:noFill/>
                          </a:ln>
                          <a:solidFill>
                            <a:srgbClr val="000066"/>
                          </a:solidFill>
                          <a:effectLst/>
                          <a:latin typeface="华文新魏" pitchFamily="2" charset="-122"/>
                          <a:ea typeface="华文新魏" pitchFamily="2" charset="-122"/>
                        </a:rPr>
                        <a:t>580</a:t>
                      </a:r>
                      <a:r>
                        <a:rPr kumimoji="0" lang="zh-CN" altLang="en-US" sz="2400" b="1" i="0" u="none" strike="noStrike" cap="none" normalizeH="0" baseline="0" dirty="0">
                          <a:ln>
                            <a:noFill/>
                          </a:ln>
                          <a:solidFill>
                            <a:srgbClr val="000066"/>
                          </a:solidFill>
                          <a:effectLst/>
                          <a:latin typeface="华文新魏" pitchFamily="2" charset="-122"/>
                          <a:ea typeface="华文新魏" pitchFamily="2" charset="-122"/>
                        </a:rPr>
                        <a:t>家</a:t>
                      </a:r>
                      <a:endParaRPr kumimoji="0" lang="zh-CN" altLang="en-US" sz="2400" b="1" i="0" u="none" strike="noStrike" cap="none" normalizeH="0" baseline="0" dirty="0">
                        <a:ln>
                          <a:noFill/>
                        </a:ln>
                        <a:solidFill>
                          <a:srgbClr val="000066"/>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397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a:ln>
                            <a:noFill/>
                          </a:ln>
                          <a:solidFill>
                            <a:srgbClr val="000066"/>
                          </a:solidFill>
                          <a:effectLst/>
                          <a:latin typeface="华文新魏" pitchFamily="2" charset="-122"/>
                          <a:ea typeface="华文新魏" pitchFamily="2" charset="-122"/>
                        </a:rPr>
                        <a:t>1894</a:t>
                      </a:r>
                      <a:r>
                        <a:rPr kumimoji="0" lang="zh-CN" altLang="en-US" sz="2400" b="1" i="0" u="none" strike="noStrike" cap="none" normalizeH="0" baseline="0">
                          <a:ln>
                            <a:noFill/>
                          </a:ln>
                          <a:solidFill>
                            <a:srgbClr val="000066"/>
                          </a:solidFill>
                          <a:effectLst/>
                          <a:latin typeface="华文新魏" pitchFamily="2" charset="-122"/>
                          <a:ea typeface="华文新魏" pitchFamily="2" charset="-122"/>
                        </a:rPr>
                        <a:t>年 </a:t>
                      </a:r>
                      <a:endParaRPr kumimoji="0" lang="zh-CN" altLang="en-US" sz="2400" b="1" i="0" u="none" strike="noStrike" cap="none" normalizeH="0" baseline="0">
                        <a:ln>
                          <a:noFill/>
                        </a:ln>
                        <a:solidFill>
                          <a:srgbClr val="000066"/>
                        </a:solidFill>
                        <a:effectLst/>
                        <a:latin typeface="华文新魏" pitchFamily="2" charset="-122"/>
                        <a:ea typeface="华文新魏"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dirty="0">
                          <a:ln>
                            <a:noFill/>
                          </a:ln>
                          <a:solidFill>
                            <a:srgbClr val="000066"/>
                          </a:solidFill>
                          <a:effectLst/>
                          <a:latin typeface="华文新魏" pitchFamily="2" charset="-122"/>
                          <a:ea typeface="华文新魏" pitchFamily="2" charset="-122"/>
                        </a:rPr>
                        <a:t>552</a:t>
                      </a:r>
                      <a:r>
                        <a:rPr kumimoji="0" lang="zh-CN" altLang="en-US" sz="2400" b="1" i="0" u="none" strike="noStrike" cap="none" normalizeH="0" baseline="0" dirty="0">
                          <a:ln>
                            <a:noFill/>
                          </a:ln>
                          <a:solidFill>
                            <a:srgbClr val="000066"/>
                          </a:solidFill>
                          <a:effectLst/>
                          <a:latin typeface="华文新魏" pitchFamily="2" charset="-122"/>
                          <a:ea typeface="华文新魏" pitchFamily="2" charset="-122"/>
                        </a:rPr>
                        <a:t>家</a:t>
                      </a:r>
                      <a:endParaRPr kumimoji="0" lang="zh-CN" altLang="en-US" sz="2400" b="1" i="0" u="none" strike="noStrike" cap="none" normalizeH="0" baseline="0" dirty="0">
                        <a:ln>
                          <a:noFill/>
                        </a:ln>
                        <a:solidFill>
                          <a:srgbClr val="000066"/>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70682" name="Rectangle 28"/>
          <p:cNvSpPr>
            <a:spLocks noChangeArrowheads="1"/>
          </p:cNvSpPr>
          <p:nvPr/>
        </p:nvSpPr>
        <p:spPr bwMode="auto">
          <a:xfrm>
            <a:off x="467544" y="1844824"/>
            <a:ext cx="3024336" cy="3819872"/>
          </a:xfrm>
          <a:prstGeom prst="rect">
            <a:avLst/>
          </a:prstGeom>
          <a:noFill/>
          <a:ln w="9525">
            <a:noFill/>
            <a:miter lim="800000"/>
          </a:ln>
        </p:spPr>
        <p:txBody>
          <a:bodyPr/>
          <a:lstStyle/>
          <a:p>
            <a:pPr marL="342900" indent="-342900">
              <a:spcBef>
                <a:spcPct val="20000"/>
              </a:spcBef>
              <a:buClr>
                <a:schemeClr val="accent1"/>
              </a:buClr>
              <a:buSzPct val="65000"/>
              <a:buFont typeface="Wingdings" panose="05000000000000000000" pitchFamily="2" charset="2"/>
              <a:buChar char="n"/>
            </a:pPr>
            <a:r>
              <a:rPr lang="zh-CN" altLang="en-US" sz="2800" b="1" dirty="0">
                <a:latin typeface="华文新魏" pitchFamily="2" charset="-122"/>
                <a:ea typeface="华文新魏" pitchFamily="2" charset="-122"/>
              </a:rPr>
              <a:t>规模较大的有英国的</a:t>
            </a:r>
            <a:r>
              <a:rPr lang="zh-CN" altLang="en-US" sz="2800" b="1" dirty="0">
                <a:solidFill>
                  <a:srgbClr val="FF0000"/>
                </a:solidFill>
                <a:latin typeface="华文新魏" pitchFamily="2" charset="-122"/>
                <a:ea typeface="华文新魏" pitchFamily="2" charset="-122"/>
              </a:rPr>
              <a:t>怡和</a:t>
            </a:r>
            <a:r>
              <a:rPr lang="zh-CN" altLang="en-US" sz="2800" b="1" dirty="0">
                <a:latin typeface="华文新魏" pitchFamily="2" charset="-122"/>
                <a:ea typeface="华文新魏" pitchFamily="2" charset="-122"/>
              </a:rPr>
              <a:t>洋行、</a:t>
            </a:r>
            <a:r>
              <a:rPr lang="zh-CN" altLang="en-US" sz="2800" b="1" dirty="0">
                <a:solidFill>
                  <a:srgbClr val="FF0000"/>
                </a:solidFill>
                <a:latin typeface="华文新魏" pitchFamily="2" charset="-122"/>
                <a:ea typeface="华文新魏" pitchFamily="2" charset="-122"/>
              </a:rPr>
              <a:t>太古</a:t>
            </a:r>
            <a:r>
              <a:rPr lang="zh-CN" altLang="en-US" sz="2800" b="1" dirty="0">
                <a:latin typeface="华文新魏" pitchFamily="2" charset="-122"/>
                <a:ea typeface="华文新魏" pitchFamily="2" charset="-122"/>
              </a:rPr>
              <a:t>洋行、</a:t>
            </a:r>
            <a:r>
              <a:rPr lang="zh-CN" altLang="en-US" sz="2800" b="1" dirty="0">
                <a:solidFill>
                  <a:srgbClr val="FF0000"/>
                </a:solidFill>
                <a:latin typeface="华文新魏" pitchFamily="2" charset="-122"/>
                <a:ea typeface="华文新魏" pitchFamily="2" charset="-122"/>
              </a:rPr>
              <a:t>沙逊</a:t>
            </a:r>
            <a:r>
              <a:rPr lang="zh-CN" altLang="en-US" sz="2800" b="1" dirty="0">
                <a:latin typeface="华文新魏" pitchFamily="2" charset="-122"/>
                <a:ea typeface="华文新魏" pitchFamily="2" charset="-122"/>
              </a:rPr>
              <a:t>洋行，美国的</a:t>
            </a:r>
            <a:r>
              <a:rPr lang="zh-CN" altLang="en-US" sz="2800" b="1" dirty="0">
                <a:solidFill>
                  <a:srgbClr val="FF0000"/>
                </a:solidFill>
                <a:latin typeface="华文新魏" pitchFamily="2" charset="-122"/>
                <a:ea typeface="华文新魏" pitchFamily="2" charset="-122"/>
              </a:rPr>
              <a:t>旗昌</a:t>
            </a:r>
            <a:r>
              <a:rPr lang="zh-CN" altLang="en-US" sz="2800" b="1" dirty="0">
                <a:latin typeface="华文新魏" pitchFamily="2" charset="-122"/>
                <a:ea typeface="华文新魏" pitchFamily="2" charset="-122"/>
              </a:rPr>
              <a:t>洋行，德国的</a:t>
            </a:r>
            <a:r>
              <a:rPr lang="zh-CN" altLang="en-US" sz="2800" b="1" dirty="0">
                <a:solidFill>
                  <a:srgbClr val="FF0000"/>
                </a:solidFill>
                <a:latin typeface="华文新魏" pitchFamily="2" charset="-122"/>
                <a:ea typeface="华文新魏" pitchFamily="2" charset="-122"/>
              </a:rPr>
              <a:t>礼和</a:t>
            </a:r>
            <a:r>
              <a:rPr lang="zh-CN" altLang="en-US" sz="2800" b="1" dirty="0">
                <a:latin typeface="华文新魏" pitchFamily="2" charset="-122"/>
                <a:ea typeface="华文新魏" pitchFamily="2" charset="-122"/>
              </a:rPr>
              <a:t>洋行等。它们逐步控制了中国的进出口贸易。</a:t>
            </a:r>
            <a:endParaRPr lang="zh-CN" altLang="en-US" sz="2800" b="1" dirty="0">
              <a:latin typeface="华文新魏" pitchFamily="2" charset="-122"/>
              <a:ea typeface="华文新魏" pitchFamily="2" charset="-122"/>
            </a:endParaRPr>
          </a:p>
        </p:txBody>
      </p:sp>
      <p:sp>
        <p:nvSpPr>
          <p:cNvPr id="70684" name="Rectangle 30"/>
          <p:cNvSpPr>
            <a:spLocks noChangeArrowheads="1"/>
          </p:cNvSpPr>
          <p:nvPr/>
        </p:nvSpPr>
        <p:spPr bwMode="auto">
          <a:xfrm>
            <a:off x="611560" y="620688"/>
            <a:ext cx="2286000" cy="701675"/>
          </a:xfrm>
          <a:prstGeom prst="rect">
            <a:avLst/>
          </a:prstGeom>
          <a:noFill/>
          <a:ln w="9525">
            <a:noFill/>
            <a:miter lim="800000"/>
          </a:ln>
        </p:spPr>
        <p:txBody>
          <a:bodyPr>
            <a:spAutoFit/>
          </a:bodyPr>
          <a:lstStyle/>
          <a:p>
            <a:r>
              <a:rPr lang="zh-CN" altLang="en-US" sz="4000" b="1" dirty="0">
                <a:solidFill>
                  <a:srgbClr val="000066"/>
                </a:solidFill>
              </a:rPr>
              <a:t>开设洋行</a:t>
            </a:r>
            <a:endParaRPr lang="zh-CN" altLang="en-US" sz="4000" b="1" dirty="0">
              <a:solidFill>
                <a:srgbClr val="00006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74638"/>
            <a:ext cx="8291264" cy="994122"/>
          </a:xfrm>
        </p:spPr>
        <p:txBody>
          <a:bodyPr/>
          <a:lstStyle/>
          <a:p>
            <a:r>
              <a:rPr lang="en-US" altLang="zh-CN" b="1" dirty="0">
                <a:latin typeface="Garamond" pitchFamily="18" charset="0"/>
              </a:rPr>
              <a:t>1</a:t>
            </a:r>
            <a:r>
              <a:rPr lang="zh-CN" altLang="en-US" b="1" dirty="0">
                <a:latin typeface="Garamond" pitchFamily="18" charset="0"/>
              </a:rPr>
              <a:t>、发动侵略战争，屠杀中国人民</a:t>
            </a:r>
            <a:endParaRPr lang="zh-CN" altLang="en-US" dirty="0"/>
          </a:p>
        </p:txBody>
      </p:sp>
      <p:sp>
        <p:nvSpPr>
          <p:cNvPr id="3" name="内容占位符 2"/>
          <p:cNvSpPr>
            <a:spLocks noGrp="1"/>
          </p:cNvSpPr>
          <p:nvPr>
            <p:ph sz="quarter" idx="1"/>
          </p:nvPr>
        </p:nvSpPr>
        <p:spPr>
          <a:xfrm>
            <a:off x="539552" y="1447800"/>
            <a:ext cx="8147248" cy="901080"/>
          </a:xfrm>
        </p:spPr>
        <p:txBody>
          <a:bodyPr>
            <a:normAutofit/>
          </a:bodyPr>
          <a:lstStyle/>
          <a:p>
            <a:r>
              <a:rPr lang="zh-CN" altLang="en-US" sz="4000" b="1" dirty="0">
                <a:cs typeface="+mn-ea"/>
                <a:sym typeface="+mn-lt"/>
              </a:rPr>
              <a:t>（</a:t>
            </a:r>
            <a:r>
              <a:rPr lang="en-US" altLang="zh-CN" sz="4000" b="1" dirty="0">
                <a:cs typeface="+mn-ea"/>
                <a:sym typeface="+mn-lt"/>
              </a:rPr>
              <a:t>1</a:t>
            </a:r>
            <a:r>
              <a:rPr lang="zh-CN" altLang="en-US" sz="4000" b="1" dirty="0">
                <a:cs typeface="+mn-ea"/>
                <a:sym typeface="+mn-lt"/>
              </a:rPr>
              <a:t>）发动侵略战争</a:t>
            </a:r>
            <a:endParaRPr lang="zh-CN" altLang="en-US" sz="4000" b="1" dirty="0">
              <a:cs typeface="+mn-ea"/>
              <a:sym typeface="+mn-lt"/>
            </a:endParaRPr>
          </a:p>
          <a:p>
            <a:pPr>
              <a:buNone/>
            </a:pPr>
            <a:endParaRPr lang="zh-CN" altLang="en-US" sz="4000" b="1" dirty="0">
              <a:cs typeface="+mn-ea"/>
              <a:sym typeface="+mn-lt"/>
            </a:endParaRPr>
          </a:p>
        </p:txBody>
      </p:sp>
      <p:graphicFrame>
        <p:nvGraphicFramePr>
          <p:cNvPr id="4" name="表格 3"/>
          <p:cNvGraphicFramePr>
            <a:graphicFrameLocks noGrp="1"/>
          </p:cNvGraphicFramePr>
          <p:nvPr/>
        </p:nvGraphicFramePr>
        <p:xfrm>
          <a:off x="467544" y="2564904"/>
          <a:ext cx="8496944" cy="3287370"/>
        </p:xfrm>
        <a:graphic>
          <a:graphicData uri="http://schemas.openxmlformats.org/drawingml/2006/table">
            <a:tbl>
              <a:tblPr firstRow="1" bandRow="1">
                <a:tableStyleId>{5C22544A-7EE6-4342-B048-85BDC9FD1C3A}</a:tableStyleId>
              </a:tblPr>
              <a:tblGrid>
                <a:gridCol w="2462837"/>
                <a:gridCol w="3316177"/>
                <a:gridCol w="2717930"/>
              </a:tblGrid>
              <a:tr h="575986">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400" b="0" i="0" u="none" strike="noStrike" cap="none" normalizeH="0" baseline="0" dirty="0">
                          <a:ln>
                            <a:noFill/>
                          </a:ln>
                          <a:solidFill>
                            <a:schemeClr val="bg1"/>
                          </a:solidFill>
                          <a:effectLst/>
                          <a:latin typeface="+mn-ea"/>
                          <a:ea typeface="+mn-ea"/>
                          <a:cs typeface="+mn-ea"/>
                          <a:sym typeface="+mn-lt"/>
                        </a:rPr>
                        <a:t>时　间</a:t>
                      </a:r>
                      <a:endParaRPr kumimoji="0" lang="zh-CN" altLang="zh-CN" sz="2400" b="0" i="0" u="none" strike="noStrike" cap="none" normalizeH="0" baseline="0" dirty="0">
                        <a:ln>
                          <a:noFill/>
                        </a:ln>
                        <a:solidFill>
                          <a:schemeClr val="bg1"/>
                        </a:solidFill>
                        <a:effectLst/>
                        <a:latin typeface="+mn-ea"/>
                        <a:ea typeface="+mn-ea"/>
                        <a:cs typeface="+mn-ea"/>
                        <a:sym typeface="+mn-lt"/>
                      </a:endParaRPr>
                    </a:p>
                  </a:txBody>
                  <a:tcPr marL="91420" marR="91420" marT="45714" marB="45714" anchor="ctr" horzOverflow="overflow">
                    <a:lnR w="6350" cap="flat" cmpd="sng" algn="ctr">
                      <a:solidFill>
                        <a:schemeClr val="tx1">
                          <a:lumMod val="50000"/>
                          <a:lumOff val="50000"/>
                        </a:schemeClr>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400" b="0" i="0" u="none" strike="noStrike" cap="none" normalizeH="0" baseline="0" dirty="0">
                          <a:ln>
                            <a:noFill/>
                          </a:ln>
                          <a:solidFill>
                            <a:schemeClr val="bg1"/>
                          </a:solidFill>
                          <a:effectLst/>
                          <a:latin typeface="+mn-ea"/>
                          <a:ea typeface="+mn-ea"/>
                          <a:cs typeface="+mn-ea"/>
                          <a:sym typeface="+mn-lt"/>
                        </a:rPr>
                        <a:t>大规模侵华战争</a:t>
                      </a:r>
                      <a:endParaRPr kumimoji="0" lang="zh-CN" altLang="en-US" sz="2400" b="0" i="0" u="none" strike="noStrike" cap="none" normalizeH="0" baseline="0" dirty="0">
                        <a:ln>
                          <a:noFill/>
                        </a:ln>
                        <a:solidFill>
                          <a:schemeClr val="bg1"/>
                        </a:solidFill>
                        <a:effectLst/>
                        <a:latin typeface="+mn-ea"/>
                        <a:ea typeface="+mn-ea"/>
                        <a:cs typeface="+mn-ea"/>
                        <a:sym typeface="+mn-lt"/>
                      </a:endParaRP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400" b="0" i="0" u="none" strike="noStrike" cap="none" normalizeH="0" baseline="0" dirty="0">
                          <a:ln>
                            <a:noFill/>
                          </a:ln>
                          <a:solidFill>
                            <a:schemeClr val="bg1"/>
                          </a:solidFill>
                          <a:effectLst/>
                          <a:latin typeface="+mn-ea"/>
                          <a:ea typeface="+mn-ea"/>
                          <a:cs typeface="+mn-ea"/>
                          <a:sym typeface="+mn-lt"/>
                        </a:rPr>
                        <a:t>侵略国</a:t>
                      </a:r>
                      <a:endParaRPr kumimoji="0" lang="zh-CN" altLang="en-US" sz="2400" b="0" i="0" u="none" strike="noStrike" cap="none" normalizeH="0" baseline="0" dirty="0">
                        <a:ln>
                          <a:noFill/>
                        </a:ln>
                        <a:solidFill>
                          <a:schemeClr val="bg1"/>
                        </a:solidFill>
                        <a:effectLst/>
                        <a:latin typeface="+mn-ea"/>
                        <a:ea typeface="+mn-ea"/>
                        <a:cs typeface="+mn-ea"/>
                        <a:sym typeface="+mn-lt"/>
                      </a:endParaRP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solidFill>
                  </a:tcPr>
                </a:tc>
              </a:tr>
              <a:tr h="507064">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000" b="1" i="0" u="none" strike="noStrike" kern="1200" cap="none" normalizeH="0" baseline="0" dirty="0">
                          <a:ln>
                            <a:noFill/>
                          </a:ln>
                          <a:solidFill>
                            <a:schemeClr val="tx1"/>
                          </a:solidFill>
                          <a:effectLst/>
                          <a:latin typeface="+mn-ea"/>
                          <a:ea typeface="+mn-ea"/>
                          <a:cs typeface="+mn-ea"/>
                          <a:sym typeface="+mn-lt"/>
                        </a:rPr>
                        <a:t>1840</a:t>
                      </a:r>
                      <a:r>
                        <a:rPr kumimoji="0" lang="zh-CN" altLang="en-US" sz="2000" b="1" i="0" u="none" strike="noStrike" kern="1200" cap="none" normalizeH="0" baseline="0" dirty="0">
                          <a:ln>
                            <a:noFill/>
                          </a:ln>
                          <a:solidFill>
                            <a:schemeClr val="tx1"/>
                          </a:solidFill>
                          <a:effectLst/>
                          <a:latin typeface="+mn-ea"/>
                          <a:ea typeface="+mn-ea"/>
                          <a:cs typeface="+mn-ea"/>
                          <a:sym typeface="+mn-lt"/>
                        </a:rPr>
                        <a:t>－</a:t>
                      </a:r>
                      <a:r>
                        <a:rPr kumimoji="0" lang="en-US" altLang="zh-CN" sz="2000" b="1" i="0" u="none" strike="noStrike" kern="1200" cap="none" normalizeH="0" baseline="0" dirty="0">
                          <a:ln>
                            <a:noFill/>
                          </a:ln>
                          <a:solidFill>
                            <a:schemeClr val="tx1"/>
                          </a:solidFill>
                          <a:effectLst/>
                          <a:latin typeface="+mn-ea"/>
                          <a:ea typeface="+mn-ea"/>
                          <a:cs typeface="+mn-ea"/>
                          <a:sym typeface="+mn-lt"/>
                        </a:rPr>
                        <a:t>1842</a:t>
                      </a:r>
                      <a:r>
                        <a:rPr kumimoji="0" lang="zh-CN" altLang="en-US" sz="2000" b="1" i="0" u="none" strike="noStrike" kern="1200" cap="none" normalizeH="0" baseline="0" dirty="0">
                          <a:ln>
                            <a:noFill/>
                          </a:ln>
                          <a:solidFill>
                            <a:schemeClr val="tx1"/>
                          </a:solidFill>
                          <a:effectLst/>
                          <a:latin typeface="+mn-ea"/>
                          <a:ea typeface="+mn-ea"/>
                          <a:cs typeface="+mn-ea"/>
                          <a:sym typeface="+mn-lt"/>
                        </a:rPr>
                        <a:t>年</a:t>
                      </a:r>
                      <a:endParaRPr kumimoji="0" lang="zh-CN" altLang="en-US" sz="2000" b="1" i="0" u="none" strike="noStrike" kern="1200" cap="none" normalizeH="0" baseline="0" dirty="0">
                        <a:ln>
                          <a:noFill/>
                        </a:ln>
                        <a:solidFill>
                          <a:schemeClr val="tx1"/>
                        </a:solidFill>
                        <a:effectLst/>
                        <a:latin typeface="+mn-ea"/>
                        <a:ea typeface="+mn-ea"/>
                        <a:cs typeface="+mn-ea"/>
                        <a:sym typeface="+mn-lt"/>
                      </a:endParaRPr>
                    </a:p>
                  </a:txBody>
                  <a:tcPr marL="91420" marR="91420" marT="45714" marB="45714" anchor="ctr" horzOverflow="overflow">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ea"/>
                          <a:ea typeface="+mn-ea"/>
                          <a:cs typeface="+mn-ea"/>
                          <a:sym typeface="+mn-lt"/>
                        </a:rPr>
                        <a:t>第一次鸦片战争</a:t>
                      </a:r>
                      <a:endParaRPr kumimoji="0" lang="zh-CN" altLang="en-US" sz="2000" b="1" i="0" u="none" strike="noStrike" kern="1200" cap="none" normalizeH="0" baseline="0" dirty="0">
                        <a:ln>
                          <a:noFill/>
                        </a:ln>
                        <a:solidFill>
                          <a:schemeClr val="tx1"/>
                        </a:solidFill>
                        <a:effectLst/>
                        <a:latin typeface="+mn-ea"/>
                        <a:ea typeface="+mn-ea"/>
                        <a:cs typeface="+mn-ea"/>
                        <a:sym typeface="+mn-lt"/>
                      </a:endParaRP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ea"/>
                          <a:ea typeface="+mn-ea"/>
                          <a:cs typeface="+mn-ea"/>
                          <a:sym typeface="+mn-lt"/>
                        </a:rPr>
                        <a:t>英国</a:t>
                      </a:r>
                      <a:endParaRPr kumimoji="0" lang="zh-CN" altLang="en-US" sz="2000" b="1" i="0" u="none" strike="noStrike" kern="1200" cap="none" normalizeH="0" baseline="0" dirty="0">
                        <a:ln>
                          <a:noFill/>
                        </a:ln>
                        <a:solidFill>
                          <a:schemeClr val="tx1"/>
                        </a:solidFill>
                        <a:effectLst/>
                        <a:latin typeface="+mn-ea"/>
                        <a:ea typeface="+mn-ea"/>
                        <a:cs typeface="+mn-ea"/>
                        <a:sym typeface="+mn-lt"/>
                      </a:endParaRP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r>
              <a:tr h="495417">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000" b="1" i="0" u="none" strike="noStrike" kern="1200" cap="none" normalizeH="0" baseline="0" dirty="0">
                          <a:ln>
                            <a:noFill/>
                          </a:ln>
                          <a:solidFill>
                            <a:schemeClr val="tx1"/>
                          </a:solidFill>
                          <a:effectLst/>
                          <a:latin typeface="+mn-ea"/>
                          <a:ea typeface="+mn-ea"/>
                          <a:cs typeface="+mn-ea"/>
                          <a:sym typeface="+mn-lt"/>
                        </a:rPr>
                        <a:t>1856</a:t>
                      </a:r>
                      <a:r>
                        <a:rPr kumimoji="0" lang="zh-CN" altLang="en-US" sz="2000" b="1" i="0" u="none" strike="noStrike" kern="1200" cap="none" normalizeH="0" baseline="0" dirty="0">
                          <a:ln>
                            <a:noFill/>
                          </a:ln>
                          <a:solidFill>
                            <a:schemeClr val="tx1"/>
                          </a:solidFill>
                          <a:effectLst/>
                          <a:latin typeface="+mn-ea"/>
                          <a:ea typeface="+mn-ea"/>
                          <a:cs typeface="+mn-ea"/>
                          <a:sym typeface="+mn-lt"/>
                        </a:rPr>
                        <a:t>－</a:t>
                      </a:r>
                      <a:r>
                        <a:rPr kumimoji="0" lang="en-US" altLang="zh-CN" sz="2000" b="1" i="0" u="none" strike="noStrike" kern="1200" cap="none" normalizeH="0" baseline="0" dirty="0">
                          <a:ln>
                            <a:noFill/>
                          </a:ln>
                          <a:solidFill>
                            <a:schemeClr val="tx1"/>
                          </a:solidFill>
                          <a:effectLst/>
                          <a:latin typeface="+mn-ea"/>
                          <a:ea typeface="+mn-ea"/>
                          <a:cs typeface="+mn-ea"/>
                          <a:sym typeface="+mn-lt"/>
                        </a:rPr>
                        <a:t>1860</a:t>
                      </a:r>
                      <a:r>
                        <a:rPr kumimoji="0" lang="zh-CN" altLang="en-US" sz="2000" b="1" i="0" u="none" strike="noStrike" kern="1200" cap="none" normalizeH="0" baseline="0" dirty="0">
                          <a:ln>
                            <a:noFill/>
                          </a:ln>
                          <a:solidFill>
                            <a:schemeClr val="tx1"/>
                          </a:solidFill>
                          <a:effectLst/>
                          <a:latin typeface="+mn-ea"/>
                          <a:ea typeface="+mn-ea"/>
                          <a:cs typeface="+mn-ea"/>
                          <a:sym typeface="+mn-lt"/>
                        </a:rPr>
                        <a:t>年</a:t>
                      </a:r>
                      <a:endParaRPr kumimoji="0" lang="zh-CN" altLang="en-US" sz="2000" b="1" i="0" u="none" strike="noStrike" kern="1200" cap="none" normalizeH="0" baseline="0" dirty="0">
                        <a:ln>
                          <a:noFill/>
                        </a:ln>
                        <a:solidFill>
                          <a:schemeClr val="tx1"/>
                        </a:solidFill>
                        <a:effectLst/>
                        <a:latin typeface="+mn-ea"/>
                        <a:ea typeface="+mn-ea"/>
                        <a:cs typeface="+mn-ea"/>
                        <a:sym typeface="+mn-lt"/>
                      </a:endParaRPr>
                    </a:p>
                  </a:txBody>
                  <a:tcPr marL="91420" marR="91420" marT="45714" marB="45714" anchor="ctr" horzOverflow="overflow">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5">
                        <a:lumMod val="20000"/>
                        <a:lumOff val="80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ea"/>
                          <a:ea typeface="+mn-ea"/>
                          <a:cs typeface="+mn-ea"/>
                          <a:sym typeface="+mn-lt"/>
                        </a:rPr>
                        <a:t>第二次鸦片战争</a:t>
                      </a:r>
                      <a:endParaRPr kumimoji="0" lang="zh-CN" altLang="en-US" sz="2000" b="1" i="0" u="none" strike="noStrike" kern="1200" cap="none" normalizeH="0" baseline="0" dirty="0">
                        <a:ln>
                          <a:noFill/>
                        </a:ln>
                        <a:solidFill>
                          <a:schemeClr val="tx1"/>
                        </a:solidFill>
                        <a:effectLst/>
                        <a:latin typeface="+mn-ea"/>
                        <a:ea typeface="+mn-ea"/>
                        <a:cs typeface="+mn-ea"/>
                        <a:sym typeface="+mn-lt"/>
                      </a:endParaRP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5">
                        <a:lumMod val="20000"/>
                        <a:lumOff val="80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ea"/>
                          <a:ea typeface="+mn-ea"/>
                          <a:cs typeface="+mn-ea"/>
                          <a:sym typeface="+mn-lt"/>
                        </a:rPr>
                        <a:t>英国、法国</a:t>
                      </a:r>
                      <a:endParaRPr kumimoji="0" lang="zh-CN" altLang="en-US" sz="2000" b="1" i="0" u="none" strike="noStrike" kern="1200" cap="none" normalizeH="0" baseline="0" dirty="0">
                        <a:ln>
                          <a:noFill/>
                        </a:ln>
                        <a:solidFill>
                          <a:schemeClr val="tx1"/>
                        </a:solidFill>
                        <a:effectLst/>
                        <a:latin typeface="+mn-ea"/>
                        <a:ea typeface="+mn-ea"/>
                        <a:cs typeface="+mn-ea"/>
                        <a:sym typeface="+mn-lt"/>
                      </a:endParaRP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5">
                        <a:lumMod val="20000"/>
                        <a:lumOff val="80000"/>
                      </a:schemeClr>
                    </a:solidFill>
                  </a:tcPr>
                </a:tc>
              </a:tr>
              <a:tr h="495417">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000" b="1" i="0" u="none" strike="noStrike" kern="1200" cap="none" normalizeH="0" baseline="0" dirty="0">
                          <a:ln>
                            <a:noFill/>
                          </a:ln>
                          <a:solidFill>
                            <a:schemeClr val="tx1"/>
                          </a:solidFill>
                          <a:effectLst/>
                          <a:latin typeface="+mn-ea"/>
                          <a:ea typeface="+mn-ea"/>
                          <a:cs typeface="+mn-ea"/>
                          <a:sym typeface="+mn-lt"/>
                        </a:rPr>
                        <a:t>1883</a:t>
                      </a:r>
                      <a:r>
                        <a:rPr kumimoji="0" lang="zh-CN" altLang="en-US" sz="2000" b="1" i="0" u="none" strike="noStrike" kern="1200" cap="none" normalizeH="0" baseline="0" dirty="0">
                          <a:ln>
                            <a:noFill/>
                          </a:ln>
                          <a:solidFill>
                            <a:schemeClr val="tx1"/>
                          </a:solidFill>
                          <a:effectLst/>
                          <a:latin typeface="+mn-ea"/>
                          <a:ea typeface="+mn-ea"/>
                          <a:cs typeface="+mn-ea"/>
                          <a:sym typeface="+mn-lt"/>
                        </a:rPr>
                        <a:t>－</a:t>
                      </a:r>
                      <a:r>
                        <a:rPr kumimoji="0" lang="en-US" altLang="zh-CN" sz="2000" b="1" i="0" u="none" strike="noStrike" kern="1200" cap="none" normalizeH="0" baseline="0" dirty="0">
                          <a:ln>
                            <a:noFill/>
                          </a:ln>
                          <a:solidFill>
                            <a:schemeClr val="tx1"/>
                          </a:solidFill>
                          <a:effectLst/>
                          <a:latin typeface="+mn-ea"/>
                          <a:ea typeface="+mn-ea"/>
                          <a:cs typeface="+mn-ea"/>
                          <a:sym typeface="+mn-lt"/>
                        </a:rPr>
                        <a:t>1884</a:t>
                      </a:r>
                      <a:r>
                        <a:rPr kumimoji="0" lang="zh-CN" altLang="en-US" sz="2000" b="1" i="0" u="none" strike="noStrike" kern="1200" cap="none" normalizeH="0" baseline="0" dirty="0">
                          <a:ln>
                            <a:noFill/>
                          </a:ln>
                          <a:solidFill>
                            <a:schemeClr val="tx1"/>
                          </a:solidFill>
                          <a:effectLst/>
                          <a:latin typeface="+mn-ea"/>
                          <a:ea typeface="+mn-ea"/>
                          <a:cs typeface="+mn-ea"/>
                          <a:sym typeface="+mn-lt"/>
                        </a:rPr>
                        <a:t>年</a:t>
                      </a:r>
                      <a:endParaRPr kumimoji="0" lang="zh-CN" altLang="en-US" sz="2000" b="1" i="0" u="none" strike="noStrike" kern="1200" cap="none" normalizeH="0" baseline="0" dirty="0">
                        <a:ln>
                          <a:noFill/>
                        </a:ln>
                        <a:solidFill>
                          <a:schemeClr val="tx1"/>
                        </a:solidFill>
                        <a:effectLst/>
                        <a:latin typeface="+mn-ea"/>
                        <a:ea typeface="+mn-ea"/>
                        <a:cs typeface="+mn-ea"/>
                        <a:sym typeface="+mn-lt"/>
                      </a:endParaRPr>
                    </a:p>
                  </a:txBody>
                  <a:tcPr marL="91420" marR="91420" marT="45714" marB="45714" anchor="ctr" horzOverflow="overflow">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ea"/>
                          <a:ea typeface="+mn-ea"/>
                          <a:cs typeface="+mn-ea"/>
                          <a:sym typeface="+mn-lt"/>
                        </a:rPr>
                        <a:t>中法战争</a:t>
                      </a:r>
                      <a:endParaRPr kumimoji="0" lang="zh-CN" altLang="en-US" sz="2000" b="1" i="0" u="none" strike="noStrike" kern="1200" cap="none" normalizeH="0" baseline="0" dirty="0">
                        <a:ln>
                          <a:noFill/>
                        </a:ln>
                        <a:solidFill>
                          <a:schemeClr val="tx1"/>
                        </a:solidFill>
                        <a:effectLst/>
                        <a:latin typeface="+mn-ea"/>
                        <a:ea typeface="+mn-ea"/>
                        <a:cs typeface="+mn-ea"/>
                        <a:sym typeface="+mn-lt"/>
                      </a:endParaRP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ea"/>
                          <a:ea typeface="+mn-ea"/>
                          <a:cs typeface="+mn-ea"/>
                          <a:sym typeface="+mn-lt"/>
                        </a:rPr>
                        <a:t>法国</a:t>
                      </a:r>
                      <a:endParaRPr kumimoji="0" lang="zh-CN" altLang="en-US" sz="2000" b="1" i="0" u="none" strike="noStrike" kern="1200" cap="none" normalizeH="0" baseline="0" dirty="0">
                        <a:ln>
                          <a:noFill/>
                        </a:ln>
                        <a:solidFill>
                          <a:schemeClr val="tx1"/>
                        </a:solidFill>
                        <a:effectLst/>
                        <a:latin typeface="+mn-ea"/>
                        <a:ea typeface="+mn-ea"/>
                        <a:cs typeface="+mn-ea"/>
                        <a:sym typeface="+mn-lt"/>
                      </a:endParaRP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r>
              <a:tr h="512458">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000" b="1" i="0" u="none" strike="noStrike" kern="1200" cap="none" normalizeH="0" baseline="0" dirty="0">
                          <a:ln>
                            <a:noFill/>
                          </a:ln>
                          <a:solidFill>
                            <a:schemeClr val="tx1"/>
                          </a:solidFill>
                          <a:effectLst/>
                          <a:latin typeface="+mn-ea"/>
                          <a:ea typeface="+mn-ea"/>
                          <a:cs typeface="+mn-ea"/>
                          <a:sym typeface="+mn-lt"/>
                        </a:rPr>
                        <a:t>1894</a:t>
                      </a:r>
                      <a:r>
                        <a:rPr kumimoji="0" lang="zh-CN" altLang="en-US" sz="2000" b="1" i="0" u="none" strike="noStrike" kern="1200" cap="none" normalizeH="0" baseline="0" dirty="0">
                          <a:ln>
                            <a:noFill/>
                          </a:ln>
                          <a:solidFill>
                            <a:schemeClr val="tx1"/>
                          </a:solidFill>
                          <a:effectLst/>
                          <a:latin typeface="+mn-ea"/>
                          <a:ea typeface="+mn-ea"/>
                          <a:cs typeface="+mn-ea"/>
                          <a:sym typeface="+mn-lt"/>
                        </a:rPr>
                        <a:t>－</a:t>
                      </a:r>
                      <a:r>
                        <a:rPr kumimoji="0" lang="en-US" altLang="zh-CN" sz="2000" b="1" i="0" u="none" strike="noStrike" kern="1200" cap="none" normalizeH="0" baseline="0" dirty="0">
                          <a:ln>
                            <a:noFill/>
                          </a:ln>
                          <a:solidFill>
                            <a:schemeClr val="tx1"/>
                          </a:solidFill>
                          <a:effectLst/>
                          <a:latin typeface="+mn-ea"/>
                          <a:ea typeface="+mn-ea"/>
                          <a:cs typeface="+mn-ea"/>
                          <a:sym typeface="+mn-lt"/>
                        </a:rPr>
                        <a:t>1895</a:t>
                      </a:r>
                      <a:r>
                        <a:rPr kumimoji="0" lang="zh-CN" altLang="en-US" sz="2000" b="1" i="0" u="none" strike="noStrike" kern="1200" cap="none" normalizeH="0" baseline="0" dirty="0">
                          <a:ln>
                            <a:noFill/>
                          </a:ln>
                          <a:solidFill>
                            <a:schemeClr val="tx1"/>
                          </a:solidFill>
                          <a:effectLst/>
                          <a:latin typeface="+mn-ea"/>
                          <a:ea typeface="+mn-ea"/>
                          <a:cs typeface="+mn-ea"/>
                          <a:sym typeface="+mn-lt"/>
                        </a:rPr>
                        <a:t>年</a:t>
                      </a:r>
                      <a:endParaRPr kumimoji="0" lang="zh-CN" altLang="en-US" sz="2000" b="1" i="0" u="none" strike="noStrike" kern="1200" cap="none" normalizeH="0" baseline="0" dirty="0">
                        <a:ln>
                          <a:noFill/>
                        </a:ln>
                        <a:solidFill>
                          <a:schemeClr val="tx1"/>
                        </a:solidFill>
                        <a:effectLst/>
                        <a:latin typeface="+mn-ea"/>
                        <a:ea typeface="+mn-ea"/>
                        <a:cs typeface="+mn-ea"/>
                        <a:sym typeface="+mn-lt"/>
                      </a:endParaRPr>
                    </a:p>
                  </a:txBody>
                  <a:tcPr marL="91420" marR="91420" marT="45714" marB="45714" anchor="ctr" horzOverflow="overflow">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5">
                        <a:lumMod val="20000"/>
                        <a:lumOff val="80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ea"/>
                          <a:ea typeface="+mn-ea"/>
                          <a:cs typeface="+mn-ea"/>
                          <a:sym typeface="+mn-lt"/>
                        </a:rPr>
                        <a:t>中日甲午战争</a:t>
                      </a:r>
                      <a:endParaRPr kumimoji="0" lang="zh-CN" altLang="en-US" sz="2000" b="1" i="0" u="none" strike="noStrike" kern="1200" cap="none" normalizeH="0" baseline="0" dirty="0">
                        <a:ln>
                          <a:noFill/>
                        </a:ln>
                        <a:solidFill>
                          <a:schemeClr val="tx1"/>
                        </a:solidFill>
                        <a:effectLst/>
                        <a:latin typeface="+mn-ea"/>
                        <a:ea typeface="+mn-ea"/>
                        <a:cs typeface="+mn-ea"/>
                        <a:sym typeface="+mn-lt"/>
                      </a:endParaRP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5">
                        <a:lumMod val="20000"/>
                        <a:lumOff val="80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ea"/>
                          <a:ea typeface="+mn-ea"/>
                          <a:cs typeface="+mn-ea"/>
                          <a:sym typeface="+mn-lt"/>
                        </a:rPr>
                        <a:t>日本</a:t>
                      </a:r>
                      <a:endParaRPr kumimoji="0" lang="zh-CN" altLang="en-US" sz="2000" b="1" i="0" u="none" strike="noStrike" kern="1200" cap="none" normalizeH="0" baseline="0" dirty="0">
                        <a:ln>
                          <a:noFill/>
                        </a:ln>
                        <a:solidFill>
                          <a:schemeClr val="tx1"/>
                        </a:solidFill>
                        <a:effectLst/>
                        <a:latin typeface="+mn-ea"/>
                        <a:ea typeface="+mn-ea"/>
                        <a:cs typeface="+mn-ea"/>
                        <a:sym typeface="+mn-lt"/>
                      </a:endParaRP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5">
                        <a:lumMod val="20000"/>
                        <a:lumOff val="80000"/>
                      </a:schemeClr>
                    </a:solidFill>
                  </a:tcPr>
                </a:tc>
              </a:tr>
              <a:tr h="512458">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000" b="1" i="0" u="none" strike="noStrike" kern="1200" cap="none" normalizeH="0" baseline="0" dirty="0">
                          <a:ln>
                            <a:noFill/>
                          </a:ln>
                          <a:solidFill>
                            <a:schemeClr val="tx1"/>
                          </a:solidFill>
                          <a:effectLst/>
                          <a:latin typeface="+mn-ea"/>
                          <a:ea typeface="+mn-ea"/>
                          <a:cs typeface="+mn-ea"/>
                          <a:sym typeface="+mn-lt"/>
                        </a:rPr>
                        <a:t>1900</a:t>
                      </a:r>
                      <a:r>
                        <a:rPr kumimoji="0" lang="zh-CN" altLang="en-US" sz="2000" b="1" i="0" u="none" strike="noStrike" kern="1200" cap="none" normalizeH="0" baseline="0" dirty="0">
                          <a:ln>
                            <a:noFill/>
                          </a:ln>
                          <a:solidFill>
                            <a:schemeClr val="tx1"/>
                          </a:solidFill>
                          <a:effectLst/>
                          <a:latin typeface="+mn-ea"/>
                          <a:ea typeface="+mn-ea"/>
                          <a:cs typeface="+mn-ea"/>
                          <a:sym typeface="+mn-lt"/>
                        </a:rPr>
                        <a:t>－</a:t>
                      </a:r>
                      <a:r>
                        <a:rPr kumimoji="0" lang="en-US" altLang="zh-CN" sz="2000" b="1" i="0" u="none" strike="noStrike" kern="1200" cap="none" normalizeH="0" baseline="0" dirty="0">
                          <a:ln>
                            <a:noFill/>
                          </a:ln>
                          <a:solidFill>
                            <a:schemeClr val="tx1"/>
                          </a:solidFill>
                          <a:effectLst/>
                          <a:latin typeface="+mn-ea"/>
                          <a:ea typeface="+mn-ea"/>
                          <a:cs typeface="+mn-ea"/>
                          <a:sym typeface="+mn-lt"/>
                        </a:rPr>
                        <a:t>1901</a:t>
                      </a:r>
                      <a:r>
                        <a:rPr kumimoji="0" lang="zh-CN" altLang="en-US" sz="2000" b="1" i="0" u="none" strike="noStrike" kern="1200" cap="none" normalizeH="0" baseline="0" dirty="0">
                          <a:ln>
                            <a:noFill/>
                          </a:ln>
                          <a:solidFill>
                            <a:schemeClr val="tx1"/>
                          </a:solidFill>
                          <a:effectLst/>
                          <a:latin typeface="+mn-ea"/>
                          <a:ea typeface="+mn-ea"/>
                          <a:cs typeface="+mn-ea"/>
                          <a:sym typeface="+mn-lt"/>
                        </a:rPr>
                        <a:t>年</a:t>
                      </a:r>
                      <a:endParaRPr kumimoji="0" lang="zh-CN" altLang="en-US" sz="2000" b="1" i="0" u="none" strike="noStrike" kern="1200" cap="none" normalizeH="0" baseline="0" dirty="0">
                        <a:ln>
                          <a:noFill/>
                        </a:ln>
                        <a:solidFill>
                          <a:schemeClr val="tx1"/>
                        </a:solidFill>
                        <a:effectLst/>
                        <a:latin typeface="+mn-ea"/>
                        <a:ea typeface="+mn-ea"/>
                        <a:cs typeface="+mn-ea"/>
                        <a:sym typeface="+mn-lt"/>
                      </a:endParaRPr>
                    </a:p>
                  </a:txBody>
                  <a:tcPr marL="91420" marR="91420" marT="45714" marB="45714" anchor="ctr" horzOverflow="overflow">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ea"/>
                          <a:ea typeface="+mn-ea"/>
                          <a:cs typeface="+mn-ea"/>
                          <a:sym typeface="+mn-lt"/>
                        </a:rPr>
                        <a:t>八国联军侵华战争</a:t>
                      </a:r>
                      <a:endParaRPr kumimoji="0" lang="zh-CN" altLang="en-US" sz="2000" b="1" i="0" u="none" strike="noStrike" kern="1200" cap="none" normalizeH="0" baseline="0" dirty="0">
                        <a:ln>
                          <a:noFill/>
                        </a:ln>
                        <a:solidFill>
                          <a:schemeClr val="tx1"/>
                        </a:solidFill>
                        <a:effectLst/>
                        <a:latin typeface="+mn-ea"/>
                        <a:ea typeface="+mn-ea"/>
                        <a:cs typeface="+mn-ea"/>
                        <a:sym typeface="+mn-lt"/>
                      </a:endParaRP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ea"/>
                          <a:ea typeface="+mn-ea"/>
                          <a:cs typeface="+mn-ea"/>
                          <a:sym typeface="+mn-lt"/>
                        </a:rPr>
                        <a:t>英、法、德、意、俄、美、日、奥匈帝国</a:t>
                      </a:r>
                      <a:endParaRPr kumimoji="0" lang="zh-CN" altLang="en-US" sz="2000" b="1" i="0" u="none" strike="noStrike" kern="1200" cap="none" normalizeH="0" baseline="0" dirty="0">
                        <a:ln>
                          <a:noFill/>
                        </a:ln>
                        <a:solidFill>
                          <a:schemeClr val="tx1"/>
                        </a:solidFill>
                        <a:effectLst/>
                        <a:latin typeface="+mn-ea"/>
                        <a:ea typeface="+mn-ea"/>
                        <a:cs typeface="+mn-ea"/>
                        <a:sym typeface="+mn-lt"/>
                      </a:endParaRP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9" name="Picture 4" descr="42"/>
          <p:cNvPicPr>
            <a:picLocks noChangeAspect="1" noChangeArrowheads="1"/>
          </p:cNvPicPr>
          <p:nvPr/>
        </p:nvPicPr>
        <p:blipFill>
          <a:blip r:embed="rId1" cstate="print"/>
          <a:srcRect/>
          <a:stretch>
            <a:fillRect/>
          </a:stretch>
        </p:blipFill>
        <p:spPr bwMode="auto">
          <a:xfrm>
            <a:off x="4929813" y="2586608"/>
            <a:ext cx="1414178" cy="693955"/>
          </a:xfrm>
          <a:prstGeom prst="rect">
            <a:avLst/>
          </a:prstGeom>
          <a:noFill/>
          <a:ln w="9525">
            <a:solidFill>
              <a:schemeClr val="tx1"/>
            </a:solidFill>
            <a:miter lim="800000"/>
            <a:headEnd/>
            <a:tailEnd/>
          </a:ln>
        </p:spPr>
      </p:pic>
      <p:pic>
        <p:nvPicPr>
          <p:cNvPr id="71701" name="Picture 6" descr="42"/>
          <p:cNvPicPr>
            <a:picLocks noChangeAspect="1" noChangeArrowheads="1"/>
          </p:cNvPicPr>
          <p:nvPr/>
        </p:nvPicPr>
        <p:blipFill>
          <a:blip r:embed="rId1" cstate="print"/>
          <a:srcRect/>
          <a:stretch>
            <a:fillRect/>
          </a:stretch>
        </p:blipFill>
        <p:spPr bwMode="auto">
          <a:xfrm>
            <a:off x="4880818" y="2709071"/>
            <a:ext cx="1414178" cy="693955"/>
          </a:xfrm>
          <a:prstGeom prst="rect">
            <a:avLst/>
          </a:prstGeom>
          <a:noFill/>
          <a:ln w="9525">
            <a:solidFill>
              <a:schemeClr val="tx1"/>
            </a:solidFill>
            <a:miter lim="800000"/>
            <a:headEnd/>
            <a:tailEnd/>
          </a:ln>
        </p:spPr>
      </p:pic>
      <p:grpSp>
        <p:nvGrpSpPr>
          <p:cNvPr id="23" name="组合 22"/>
          <p:cNvGrpSpPr/>
          <p:nvPr/>
        </p:nvGrpSpPr>
        <p:grpSpPr>
          <a:xfrm>
            <a:off x="4716016" y="2209800"/>
            <a:ext cx="3888432" cy="1507232"/>
            <a:chOff x="4716016" y="2209800"/>
            <a:chExt cx="3888432" cy="1507232"/>
          </a:xfrm>
        </p:grpSpPr>
        <p:sp>
          <p:nvSpPr>
            <p:cNvPr id="71698" name="Text Box 3"/>
            <p:cNvSpPr txBox="1">
              <a:spLocks noChangeArrowheads="1"/>
            </p:cNvSpPr>
            <p:nvPr/>
          </p:nvSpPr>
          <p:spPr bwMode="auto">
            <a:xfrm>
              <a:off x="6557788" y="2702791"/>
              <a:ext cx="1879632" cy="707886"/>
            </a:xfrm>
            <a:prstGeom prst="rect">
              <a:avLst/>
            </a:prstGeom>
            <a:noFill/>
            <a:ln w="9525">
              <a:solidFill>
                <a:schemeClr val="tx1"/>
              </a:solidFill>
              <a:miter lim="800000"/>
            </a:ln>
          </p:spPr>
          <p:txBody>
            <a:bodyPr wrap="square">
              <a:spAutoFit/>
            </a:bodyPr>
            <a:lstStyle/>
            <a:p>
              <a:pPr>
                <a:spcBef>
                  <a:spcPct val="50000"/>
                </a:spcBef>
              </a:pPr>
              <a:r>
                <a:rPr lang="zh-CN" altLang="en-US" sz="4000" b="1" dirty="0">
                  <a:solidFill>
                    <a:srgbClr val="800000"/>
                  </a:solidFill>
                </a:rPr>
                <a:t>办银行</a:t>
              </a:r>
              <a:endParaRPr lang="zh-CN" altLang="en-US" sz="4000" b="1" dirty="0">
                <a:solidFill>
                  <a:srgbClr val="800000"/>
                </a:solidFill>
              </a:endParaRPr>
            </a:p>
          </p:txBody>
        </p:sp>
        <p:sp>
          <p:nvSpPr>
            <p:cNvPr id="71700" name="AutoShape 5"/>
            <p:cNvSpPr>
              <a:spLocks noChangeArrowheads="1"/>
            </p:cNvSpPr>
            <p:nvPr/>
          </p:nvSpPr>
          <p:spPr bwMode="auto">
            <a:xfrm>
              <a:off x="4716016" y="2209800"/>
              <a:ext cx="3888432" cy="1507232"/>
            </a:xfrm>
            <a:prstGeom prst="roundRect">
              <a:avLst>
                <a:gd name="adj" fmla="val 16667"/>
              </a:avLst>
            </a:prstGeom>
            <a:noFill/>
            <a:ln w="38100" cap="rnd">
              <a:solidFill>
                <a:schemeClr val="tx1"/>
              </a:solidFill>
              <a:prstDash val="sysDot"/>
              <a:round/>
            </a:ln>
          </p:spPr>
          <p:txBody>
            <a:bodyPr wrap="none" anchor="ctr"/>
            <a:lstStyle/>
            <a:p>
              <a:endParaRPr lang="zh-CN" altLang="en-US"/>
            </a:p>
          </p:txBody>
        </p:sp>
        <p:pic>
          <p:nvPicPr>
            <p:cNvPr id="71702" name="Picture 7" descr="42"/>
            <p:cNvPicPr>
              <a:picLocks noChangeAspect="1" noChangeArrowheads="1"/>
            </p:cNvPicPr>
            <p:nvPr/>
          </p:nvPicPr>
          <p:blipFill>
            <a:blip r:embed="rId1" cstate="print"/>
            <a:srcRect/>
            <a:stretch>
              <a:fillRect/>
            </a:stretch>
          </p:blipFill>
          <p:spPr bwMode="auto">
            <a:xfrm>
              <a:off x="5143610" y="2349533"/>
              <a:ext cx="1414178" cy="1081753"/>
            </a:xfrm>
            <a:prstGeom prst="rect">
              <a:avLst/>
            </a:prstGeom>
            <a:noFill/>
            <a:ln w="9525">
              <a:solidFill>
                <a:schemeClr val="tx1"/>
              </a:solidFill>
              <a:miter lim="800000"/>
              <a:headEnd/>
              <a:tailEnd/>
            </a:ln>
          </p:spPr>
        </p:pic>
      </p:grpSp>
      <p:grpSp>
        <p:nvGrpSpPr>
          <p:cNvPr id="3" name="Group 8"/>
          <p:cNvGrpSpPr/>
          <p:nvPr/>
        </p:nvGrpSpPr>
        <p:grpSpPr bwMode="auto">
          <a:xfrm>
            <a:off x="395536" y="4077072"/>
            <a:ext cx="3745790" cy="1524000"/>
            <a:chOff x="0" y="0"/>
            <a:chExt cx="1968" cy="960"/>
          </a:xfrm>
        </p:grpSpPr>
        <p:sp>
          <p:nvSpPr>
            <p:cNvPr id="71695" name="Text Box 9"/>
            <p:cNvSpPr txBox="1">
              <a:spLocks noChangeArrowheads="1"/>
            </p:cNvSpPr>
            <p:nvPr/>
          </p:nvSpPr>
          <p:spPr bwMode="auto">
            <a:xfrm>
              <a:off x="984" y="181"/>
              <a:ext cx="904" cy="446"/>
            </a:xfrm>
            <a:prstGeom prst="rect">
              <a:avLst/>
            </a:prstGeom>
            <a:noFill/>
            <a:ln w="9525">
              <a:solidFill>
                <a:schemeClr val="tx1"/>
              </a:solidFill>
              <a:miter lim="800000"/>
            </a:ln>
          </p:spPr>
          <p:txBody>
            <a:bodyPr wrap="square">
              <a:spAutoFit/>
            </a:bodyPr>
            <a:lstStyle/>
            <a:p>
              <a:pPr>
                <a:spcBef>
                  <a:spcPct val="50000"/>
                </a:spcBef>
              </a:pPr>
              <a:r>
                <a:rPr lang="zh-CN" altLang="en-US" sz="4000" b="1" dirty="0">
                  <a:solidFill>
                    <a:srgbClr val="800000"/>
                  </a:solidFill>
                </a:rPr>
                <a:t>修铁路</a:t>
              </a:r>
              <a:endParaRPr lang="zh-CN" altLang="en-US" sz="4000" b="1" dirty="0">
                <a:solidFill>
                  <a:srgbClr val="800000"/>
                </a:solidFill>
              </a:endParaRPr>
            </a:p>
          </p:txBody>
        </p:sp>
        <p:pic>
          <p:nvPicPr>
            <p:cNvPr id="71696" name="Picture 10" descr="BD06288_"/>
            <p:cNvPicPr>
              <a:picLocks noChangeAspect="1" noChangeArrowheads="1"/>
            </p:cNvPicPr>
            <p:nvPr/>
          </p:nvPicPr>
          <p:blipFill>
            <a:blip r:embed="rId2" cstate="print"/>
            <a:srcRect/>
            <a:stretch>
              <a:fillRect/>
            </a:stretch>
          </p:blipFill>
          <p:spPr bwMode="auto">
            <a:xfrm>
              <a:off x="96" y="115"/>
              <a:ext cx="816" cy="593"/>
            </a:xfrm>
            <a:prstGeom prst="rect">
              <a:avLst/>
            </a:prstGeom>
            <a:noFill/>
            <a:ln w="9525">
              <a:solidFill>
                <a:schemeClr val="tx1"/>
              </a:solidFill>
              <a:miter lim="800000"/>
              <a:headEnd/>
              <a:tailEnd/>
            </a:ln>
          </p:spPr>
        </p:pic>
        <p:sp>
          <p:nvSpPr>
            <p:cNvPr id="71697" name="AutoShape 11"/>
            <p:cNvSpPr>
              <a:spLocks noChangeArrowheads="1"/>
            </p:cNvSpPr>
            <p:nvPr/>
          </p:nvSpPr>
          <p:spPr bwMode="auto">
            <a:xfrm>
              <a:off x="0" y="0"/>
              <a:ext cx="1968" cy="960"/>
            </a:xfrm>
            <a:prstGeom prst="roundRect">
              <a:avLst>
                <a:gd name="adj" fmla="val 16667"/>
              </a:avLst>
            </a:prstGeom>
            <a:noFill/>
            <a:ln w="38100" cap="rnd">
              <a:solidFill>
                <a:schemeClr val="tx1"/>
              </a:solidFill>
              <a:prstDash val="sysDot"/>
              <a:round/>
            </a:ln>
          </p:spPr>
          <p:txBody>
            <a:bodyPr wrap="none" anchor="ctr"/>
            <a:lstStyle/>
            <a:p>
              <a:endParaRPr lang="zh-CN" altLang="en-US"/>
            </a:p>
          </p:txBody>
        </p:sp>
      </p:grpSp>
      <p:grpSp>
        <p:nvGrpSpPr>
          <p:cNvPr id="24" name="组合 23"/>
          <p:cNvGrpSpPr/>
          <p:nvPr/>
        </p:nvGrpSpPr>
        <p:grpSpPr>
          <a:xfrm>
            <a:off x="4932040" y="4221088"/>
            <a:ext cx="3528392" cy="1524000"/>
            <a:chOff x="4932040" y="4221088"/>
            <a:chExt cx="3528392" cy="1524000"/>
          </a:xfrm>
        </p:grpSpPr>
        <p:sp>
          <p:nvSpPr>
            <p:cNvPr id="71692" name="Text Box 13"/>
            <p:cNvSpPr txBox="1">
              <a:spLocks noChangeArrowheads="1"/>
            </p:cNvSpPr>
            <p:nvPr/>
          </p:nvSpPr>
          <p:spPr bwMode="auto">
            <a:xfrm>
              <a:off x="6156176" y="4509120"/>
              <a:ext cx="1950298" cy="708025"/>
            </a:xfrm>
            <a:prstGeom prst="rect">
              <a:avLst/>
            </a:prstGeom>
            <a:noFill/>
            <a:ln w="9525">
              <a:solidFill>
                <a:schemeClr val="tx1"/>
              </a:solidFill>
              <a:miter lim="800000"/>
            </a:ln>
          </p:spPr>
          <p:txBody>
            <a:bodyPr wrap="square">
              <a:spAutoFit/>
            </a:bodyPr>
            <a:lstStyle/>
            <a:p>
              <a:pPr>
                <a:spcBef>
                  <a:spcPct val="50000"/>
                </a:spcBef>
              </a:pPr>
              <a:r>
                <a:rPr lang="zh-CN" altLang="en-US" sz="4000" b="1" dirty="0">
                  <a:solidFill>
                    <a:srgbClr val="800000"/>
                  </a:solidFill>
                </a:rPr>
                <a:t>开矿山</a:t>
              </a:r>
              <a:endParaRPr lang="zh-CN" altLang="en-US" sz="4000" b="1" dirty="0">
                <a:solidFill>
                  <a:srgbClr val="800000"/>
                </a:solidFill>
              </a:endParaRPr>
            </a:p>
          </p:txBody>
        </p:sp>
        <p:pic>
          <p:nvPicPr>
            <p:cNvPr id="71693" name="Picture 14" descr="PE04028_"/>
            <p:cNvPicPr>
              <a:picLocks noChangeAspect="1" noChangeArrowheads="1"/>
            </p:cNvPicPr>
            <p:nvPr/>
          </p:nvPicPr>
          <p:blipFill>
            <a:blip r:embed="rId3" cstate="print"/>
            <a:srcRect/>
            <a:stretch>
              <a:fillRect/>
            </a:stretch>
          </p:blipFill>
          <p:spPr bwMode="auto">
            <a:xfrm>
              <a:off x="4932040" y="4365104"/>
              <a:ext cx="1174373" cy="1194817"/>
            </a:xfrm>
            <a:prstGeom prst="rect">
              <a:avLst/>
            </a:prstGeom>
            <a:noFill/>
            <a:ln w="9525">
              <a:solidFill>
                <a:schemeClr val="tx1"/>
              </a:solidFill>
              <a:miter lim="800000"/>
              <a:headEnd/>
              <a:tailEnd/>
            </a:ln>
          </p:spPr>
        </p:pic>
        <p:sp>
          <p:nvSpPr>
            <p:cNvPr id="71694" name="AutoShape 15"/>
            <p:cNvSpPr>
              <a:spLocks noChangeArrowheads="1"/>
            </p:cNvSpPr>
            <p:nvPr/>
          </p:nvSpPr>
          <p:spPr bwMode="auto">
            <a:xfrm>
              <a:off x="4932040" y="4221088"/>
              <a:ext cx="3528392" cy="1524000"/>
            </a:xfrm>
            <a:prstGeom prst="roundRect">
              <a:avLst>
                <a:gd name="adj" fmla="val 16667"/>
              </a:avLst>
            </a:prstGeom>
            <a:noFill/>
            <a:ln w="38100" cap="rnd">
              <a:solidFill>
                <a:schemeClr val="tx1"/>
              </a:solidFill>
              <a:prstDash val="sysDot"/>
              <a:round/>
            </a:ln>
          </p:spPr>
          <p:txBody>
            <a:bodyPr wrap="none" anchor="ctr"/>
            <a:lstStyle/>
            <a:p>
              <a:endParaRPr lang="zh-CN" altLang="en-US"/>
            </a:p>
          </p:txBody>
        </p:sp>
      </p:grpSp>
      <p:grpSp>
        <p:nvGrpSpPr>
          <p:cNvPr id="22" name="组合 21"/>
          <p:cNvGrpSpPr/>
          <p:nvPr/>
        </p:nvGrpSpPr>
        <p:grpSpPr>
          <a:xfrm>
            <a:off x="395536" y="2132856"/>
            <a:ext cx="3882008" cy="1524000"/>
            <a:chOff x="395536" y="2132856"/>
            <a:chExt cx="3882008" cy="1524000"/>
          </a:xfrm>
        </p:grpSpPr>
        <p:sp>
          <p:nvSpPr>
            <p:cNvPr id="71689" name="Text Box 17"/>
            <p:cNvSpPr txBox="1">
              <a:spLocks noChangeArrowheads="1"/>
            </p:cNvSpPr>
            <p:nvPr/>
          </p:nvSpPr>
          <p:spPr bwMode="auto">
            <a:xfrm>
              <a:off x="2289198" y="2361456"/>
              <a:ext cx="1883800" cy="711200"/>
            </a:xfrm>
            <a:prstGeom prst="rect">
              <a:avLst/>
            </a:prstGeom>
            <a:noFill/>
            <a:ln w="9525">
              <a:solidFill>
                <a:schemeClr val="tx1"/>
              </a:solidFill>
              <a:miter lim="800000"/>
            </a:ln>
          </p:spPr>
          <p:txBody>
            <a:bodyPr wrap="square">
              <a:spAutoFit/>
            </a:bodyPr>
            <a:lstStyle/>
            <a:p>
              <a:pPr>
                <a:spcBef>
                  <a:spcPct val="50000"/>
                </a:spcBef>
              </a:pPr>
              <a:r>
                <a:rPr lang="zh-CN" altLang="en-US" sz="4000" b="1" dirty="0">
                  <a:solidFill>
                    <a:srgbClr val="800000"/>
                  </a:solidFill>
                </a:rPr>
                <a:t>开工厂</a:t>
              </a:r>
              <a:endParaRPr lang="zh-CN" altLang="en-US" sz="4000" b="1" dirty="0">
                <a:solidFill>
                  <a:srgbClr val="800000"/>
                </a:solidFill>
              </a:endParaRPr>
            </a:p>
          </p:txBody>
        </p:sp>
        <p:pic>
          <p:nvPicPr>
            <p:cNvPr id="71690" name="Picture 18" descr="BL00102_"/>
            <p:cNvPicPr>
              <a:picLocks noChangeAspect="1" noChangeArrowheads="1"/>
            </p:cNvPicPr>
            <p:nvPr/>
          </p:nvPicPr>
          <p:blipFill>
            <a:blip r:embed="rId4" cstate="print"/>
            <a:srcRect/>
            <a:stretch>
              <a:fillRect/>
            </a:stretch>
          </p:blipFill>
          <p:spPr bwMode="auto">
            <a:xfrm>
              <a:off x="584902" y="2361456"/>
              <a:ext cx="1609613" cy="1066800"/>
            </a:xfrm>
            <a:prstGeom prst="rect">
              <a:avLst/>
            </a:prstGeom>
            <a:noFill/>
            <a:ln w="9525">
              <a:solidFill>
                <a:schemeClr val="tx1"/>
              </a:solidFill>
              <a:miter lim="800000"/>
              <a:headEnd/>
              <a:tailEnd/>
            </a:ln>
          </p:spPr>
        </p:pic>
        <p:sp>
          <p:nvSpPr>
            <p:cNvPr id="71691" name="AutoShape 19"/>
            <p:cNvSpPr>
              <a:spLocks noChangeArrowheads="1"/>
            </p:cNvSpPr>
            <p:nvPr/>
          </p:nvSpPr>
          <p:spPr bwMode="auto">
            <a:xfrm>
              <a:off x="395536" y="2132856"/>
              <a:ext cx="3882008" cy="1524000"/>
            </a:xfrm>
            <a:prstGeom prst="roundRect">
              <a:avLst>
                <a:gd name="adj" fmla="val 16667"/>
              </a:avLst>
            </a:prstGeom>
            <a:noFill/>
            <a:ln w="38100" cap="rnd">
              <a:solidFill>
                <a:schemeClr val="tx1"/>
              </a:solidFill>
              <a:prstDash val="sysDot"/>
              <a:round/>
            </a:ln>
          </p:spPr>
          <p:txBody>
            <a:bodyPr wrap="none" anchor="ctr"/>
            <a:lstStyle/>
            <a:p>
              <a:endParaRPr lang="zh-CN" altLang="en-US"/>
            </a:p>
          </p:txBody>
        </p:sp>
      </p:grpSp>
      <p:sp>
        <p:nvSpPr>
          <p:cNvPr id="71686" name="Rectangle 20"/>
          <p:cNvSpPr>
            <a:spLocks noChangeArrowheads="1"/>
          </p:cNvSpPr>
          <p:nvPr/>
        </p:nvSpPr>
        <p:spPr bwMode="auto">
          <a:xfrm>
            <a:off x="179512" y="396875"/>
            <a:ext cx="5471343" cy="762000"/>
          </a:xfrm>
          <a:prstGeom prst="rect">
            <a:avLst/>
          </a:prstGeom>
          <a:noFill/>
          <a:ln w="9525">
            <a:noFill/>
            <a:miter lim="800000"/>
          </a:ln>
        </p:spPr>
        <p:txBody>
          <a:bodyPr wrap="square">
            <a:spAutoFit/>
          </a:bodyPr>
          <a:lstStyle/>
          <a:p>
            <a:r>
              <a:rPr lang="zh-CN" altLang="en-US" sz="4400" b="1" dirty="0">
                <a:latin typeface="华文新魏" pitchFamily="2" charset="-122"/>
              </a:rPr>
              <a:t>（</a:t>
            </a:r>
            <a:r>
              <a:rPr lang="en-US" altLang="zh-CN" sz="4400" b="1" dirty="0">
                <a:latin typeface="华文新魏" pitchFamily="2" charset="-122"/>
              </a:rPr>
              <a:t>2</a:t>
            </a:r>
            <a:r>
              <a:rPr lang="zh-CN" altLang="en-US" sz="4400" b="1" dirty="0">
                <a:latin typeface="华文新魏" pitchFamily="2" charset="-122"/>
              </a:rPr>
              <a:t>）资本输出</a:t>
            </a:r>
            <a:endParaRPr lang="zh-CN" altLang="en-US" sz="4400" b="1" dirty="0">
              <a:latin typeface="华文新魏" pitchFamily="2" charset="-122"/>
            </a:endParaRPr>
          </a:p>
        </p:txBody>
      </p:sp>
      <p:sp>
        <p:nvSpPr>
          <p:cNvPr id="71687" name="Rectangle 21"/>
          <p:cNvSpPr>
            <a:spLocks noGrp="1" noChangeArrowheads="1"/>
          </p:cNvSpPr>
          <p:nvPr/>
        </p:nvSpPr>
        <p:spPr bwMode="auto">
          <a:xfrm>
            <a:off x="683568" y="1340768"/>
            <a:ext cx="7467600" cy="457200"/>
          </a:xfrm>
          <a:prstGeom prst="rect">
            <a:avLst/>
          </a:prstGeom>
          <a:noFill/>
          <a:ln w="9525">
            <a:noFill/>
            <a:miter lim="800000"/>
          </a:ln>
        </p:spPr>
        <p:txBody>
          <a:bodyPr/>
          <a:lstStyle/>
          <a:p>
            <a:pPr marL="342900" indent="-342900">
              <a:lnSpc>
                <a:spcPct val="90000"/>
              </a:lnSpc>
              <a:spcBef>
                <a:spcPct val="20000"/>
              </a:spcBef>
              <a:buClr>
                <a:schemeClr val="accent1"/>
              </a:buClr>
              <a:buSzPct val="65000"/>
              <a:buFont typeface="Wingdings" panose="05000000000000000000" pitchFamily="2" charset="2"/>
              <a:buChar char="n"/>
            </a:pPr>
            <a:r>
              <a:rPr lang="zh-CN" altLang="en-US" sz="2400" b="1" dirty="0">
                <a:latin typeface="华文新魏" pitchFamily="2" charset="-122"/>
                <a:ea typeface="华文新魏" pitchFamily="2" charset="-122"/>
              </a:rPr>
              <a:t>1895年《马关条约》规定允许外国人在中国办工厂。</a:t>
            </a:r>
            <a:endParaRPr lang="zh-CN" altLang="en-US" sz="2400" b="1" dirty="0">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Group 2"/>
          <p:cNvGraphicFramePr>
            <a:graphicFrameLocks noGrp="1"/>
          </p:cNvGraphicFramePr>
          <p:nvPr/>
        </p:nvGraphicFramePr>
        <p:xfrm>
          <a:off x="990600" y="1752600"/>
          <a:ext cx="7543800" cy="2895602"/>
        </p:xfrm>
        <a:graphic>
          <a:graphicData uri="http://schemas.openxmlformats.org/drawingml/2006/table">
            <a:tbl>
              <a:tblPr/>
              <a:tblGrid>
                <a:gridCol w="2119313"/>
                <a:gridCol w="2116137"/>
                <a:gridCol w="3308350"/>
              </a:tblGrid>
              <a:tr h="41433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000" b="1" i="0" u="none" strike="noStrike" cap="none" normalizeH="0" baseline="0" dirty="0">
                          <a:ln>
                            <a:noFill/>
                          </a:ln>
                          <a:solidFill>
                            <a:srgbClr val="800000"/>
                          </a:solidFill>
                          <a:effectLst/>
                          <a:latin typeface="Arial" panose="020B0604020202020204" pitchFamily="34" charset="0"/>
                          <a:ea typeface="华文新魏" pitchFamily="2" charset="-122"/>
                        </a:rPr>
                        <a:t>行业名称</a:t>
                      </a:r>
                      <a:endParaRPr kumimoji="0" lang="zh-CN" altLang="en-US" sz="2000" b="1" i="0" u="none" strike="noStrike" cap="none" normalizeH="0" baseline="0" dirty="0">
                        <a:ln>
                          <a:noFill/>
                        </a:ln>
                        <a:solidFill>
                          <a:srgbClr val="800000"/>
                        </a:solidFill>
                        <a:effectLst/>
                        <a:latin typeface="Arial" panose="020B0604020202020204" pitchFamily="34" charset="0"/>
                        <a:ea typeface="华文新魏"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000" b="1" i="0" u="none" strike="noStrike" cap="none" normalizeH="0" baseline="0">
                          <a:ln>
                            <a:noFill/>
                          </a:ln>
                          <a:solidFill>
                            <a:srgbClr val="800000"/>
                          </a:solidFill>
                          <a:effectLst/>
                          <a:latin typeface="Arial" panose="020B0604020202020204" pitchFamily="34" charset="0"/>
                          <a:ea typeface="华文新魏" pitchFamily="2" charset="-122"/>
                        </a:rPr>
                        <a:t>行业数量</a:t>
                      </a:r>
                      <a:endParaRPr kumimoji="0" lang="zh-CN" altLang="en-US" sz="2000" b="1" i="0" u="none" strike="noStrike" cap="none" normalizeH="0" baseline="0">
                        <a:ln>
                          <a:noFill/>
                        </a:ln>
                        <a:solidFill>
                          <a:srgbClr val="800000"/>
                        </a:solidFill>
                        <a:effectLst/>
                        <a:latin typeface="Arial" panose="020B0604020202020204"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000" b="1" i="0" u="none" strike="noStrike" cap="none" normalizeH="0" baseline="0">
                          <a:ln>
                            <a:noFill/>
                          </a:ln>
                          <a:solidFill>
                            <a:srgbClr val="800000"/>
                          </a:solidFill>
                          <a:effectLst/>
                          <a:latin typeface="Arial" panose="020B0604020202020204" pitchFamily="34" charset="0"/>
                          <a:ea typeface="华文新魏" pitchFamily="2" charset="-122"/>
                        </a:rPr>
                        <a:t>投资量的顺序</a:t>
                      </a:r>
                      <a:endParaRPr kumimoji="0" lang="zh-CN" altLang="en-US" sz="2000" b="1" i="0" u="none" strike="noStrike" cap="none" normalizeH="0" baseline="0">
                        <a:ln>
                          <a:noFill/>
                        </a:ln>
                        <a:solidFill>
                          <a:srgbClr val="800000"/>
                        </a:solidFill>
                        <a:effectLst/>
                        <a:latin typeface="Arial" panose="020B0604020202020204"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4127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000" b="1" i="0" u="none" strike="noStrike" cap="none" normalizeH="0" baseline="0" dirty="0">
                          <a:ln>
                            <a:noFill/>
                          </a:ln>
                          <a:solidFill>
                            <a:srgbClr val="800000"/>
                          </a:solidFill>
                          <a:effectLst/>
                          <a:latin typeface="Arial" panose="020B0604020202020204" pitchFamily="34" charset="0"/>
                          <a:ea typeface="华文新魏" pitchFamily="2" charset="-122"/>
                        </a:rPr>
                        <a:t>矿业</a:t>
                      </a:r>
                      <a:endParaRPr kumimoji="0" lang="zh-CN" altLang="en-US" sz="2000" b="1" i="0" u="none" strike="noStrike" cap="none" normalizeH="0" baseline="0" dirty="0">
                        <a:ln>
                          <a:noFill/>
                        </a:ln>
                        <a:solidFill>
                          <a:srgbClr val="800000"/>
                        </a:solidFill>
                        <a:effectLst/>
                        <a:latin typeface="Arial" panose="020B0604020202020204" pitchFamily="34" charset="0"/>
                        <a:ea typeface="华文新魏"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800000"/>
                          </a:solidFill>
                          <a:effectLst/>
                          <a:latin typeface="Arial" panose="020B0604020202020204" pitchFamily="34" charset="0"/>
                          <a:ea typeface="华文新魏" pitchFamily="2" charset="-122"/>
                        </a:rPr>
                        <a:t>32</a:t>
                      </a:r>
                      <a:r>
                        <a:rPr kumimoji="0" lang="zh-CN" altLang="en-US" sz="2000" b="1" i="0" u="none" strike="noStrike" cap="none" normalizeH="0" baseline="0">
                          <a:ln>
                            <a:noFill/>
                          </a:ln>
                          <a:solidFill>
                            <a:srgbClr val="800000"/>
                          </a:solidFill>
                          <a:effectLst/>
                          <a:latin typeface="Arial" panose="020B0604020202020204" pitchFamily="34" charset="0"/>
                          <a:ea typeface="华文新魏" pitchFamily="2" charset="-122"/>
                        </a:rPr>
                        <a:t>家</a:t>
                      </a:r>
                      <a:endParaRPr kumimoji="0" lang="zh-CN" altLang="en-US" sz="2000" b="1" i="0" u="none" strike="noStrike" cap="none" normalizeH="0" baseline="0">
                        <a:ln>
                          <a:noFill/>
                        </a:ln>
                        <a:solidFill>
                          <a:srgbClr val="800000"/>
                        </a:solidFill>
                        <a:effectLst/>
                        <a:latin typeface="Arial" panose="020B0604020202020204"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000" b="1" i="0" u="none" strike="noStrike" cap="none" normalizeH="0" baseline="0">
                          <a:ln>
                            <a:noFill/>
                          </a:ln>
                          <a:solidFill>
                            <a:srgbClr val="800000"/>
                          </a:solidFill>
                          <a:effectLst/>
                          <a:latin typeface="Arial" panose="020B0604020202020204" pitchFamily="34" charset="0"/>
                          <a:ea typeface="华文新魏" pitchFamily="2" charset="-122"/>
                        </a:rPr>
                        <a:t>英国</a:t>
                      </a:r>
                      <a:endParaRPr kumimoji="0" lang="zh-CN" altLang="en-US" sz="2000" b="1" i="0" u="none" strike="noStrike" cap="none" normalizeH="0" baseline="0">
                        <a:ln>
                          <a:noFill/>
                        </a:ln>
                        <a:solidFill>
                          <a:srgbClr val="800000"/>
                        </a:solidFill>
                        <a:effectLst/>
                        <a:latin typeface="Arial" panose="020B0604020202020204"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41433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000" b="1" i="0" u="none" strike="noStrike" cap="none" normalizeH="0" baseline="0" dirty="0">
                          <a:ln>
                            <a:noFill/>
                          </a:ln>
                          <a:solidFill>
                            <a:srgbClr val="800000"/>
                          </a:solidFill>
                          <a:effectLst/>
                          <a:latin typeface="Arial" panose="020B0604020202020204" pitchFamily="34" charset="0"/>
                          <a:ea typeface="华文新魏" pitchFamily="2" charset="-122"/>
                        </a:rPr>
                        <a:t>水电</a:t>
                      </a:r>
                      <a:endParaRPr kumimoji="0" lang="zh-CN" altLang="en-US" sz="2000" b="1" i="0" u="none" strike="noStrike" cap="none" normalizeH="0" baseline="0" dirty="0">
                        <a:ln>
                          <a:noFill/>
                        </a:ln>
                        <a:solidFill>
                          <a:srgbClr val="800000"/>
                        </a:solidFill>
                        <a:effectLst/>
                        <a:latin typeface="Arial" panose="020B0604020202020204" pitchFamily="34" charset="0"/>
                        <a:ea typeface="华文新魏"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800000"/>
                          </a:solidFill>
                          <a:effectLst/>
                          <a:latin typeface="Arial" panose="020B0604020202020204" pitchFamily="34" charset="0"/>
                          <a:ea typeface="华文新魏" pitchFamily="2" charset="-122"/>
                        </a:rPr>
                        <a:t>19</a:t>
                      </a:r>
                      <a:r>
                        <a:rPr kumimoji="0" lang="zh-CN" altLang="en-US" sz="2000" b="1" i="0" u="none" strike="noStrike" cap="none" normalizeH="0" baseline="0">
                          <a:ln>
                            <a:noFill/>
                          </a:ln>
                          <a:solidFill>
                            <a:srgbClr val="800000"/>
                          </a:solidFill>
                          <a:effectLst/>
                          <a:latin typeface="Arial" panose="020B0604020202020204" pitchFamily="34" charset="0"/>
                          <a:ea typeface="华文新魏" pitchFamily="2" charset="-122"/>
                        </a:rPr>
                        <a:t>家</a:t>
                      </a:r>
                      <a:endParaRPr kumimoji="0" lang="zh-CN" altLang="en-US" sz="2000" b="1" i="0" u="none" strike="noStrike" cap="none" normalizeH="0" baseline="0">
                        <a:ln>
                          <a:noFill/>
                        </a:ln>
                        <a:solidFill>
                          <a:srgbClr val="800000"/>
                        </a:solidFill>
                        <a:effectLst/>
                        <a:latin typeface="Arial" panose="020B0604020202020204"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000" b="1" i="0" u="none" strike="noStrike" cap="none" normalizeH="0" baseline="0">
                          <a:ln>
                            <a:noFill/>
                          </a:ln>
                          <a:solidFill>
                            <a:srgbClr val="800000"/>
                          </a:solidFill>
                          <a:effectLst/>
                          <a:latin typeface="Arial" panose="020B0604020202020204" pitchFamily="34" charset="0"/>
                          <a:ea typeface="华文新魏" pitchFamily="2" charset="-122"/>
                        </a:rPr>
                        <a:t>日本</a:t>
                      </a:r>
                      <a:endParaRPr kumimoji="0" lang="zh-CN" altLang="en-US" sz="2000" b="1" i="0" u="none" strike="noStrike" cap="none" normalizeH="0" baseline="0">
                        <a:ln>
                          <a:noFill/>
                        </a:ln>
                        <a:solidFill>
                          <a:srgbClr val="800000"/>
                        </a:solidFill>
                        <a:effectLst/>
                        <a:latin typeface="Arial" panose="020B0604020202020204"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4127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000" b="1" i="0" u="none" strike="noStrike" cap="none" normalizeH="0" baseline="0">
                          <a:ln>
                            <a:noFill/>
                          </a:ln>
                          <a:solidFill>
                            <a:srgbClr val="800000"/>
                          </a:solidFill>
                          <a:effectLst/>
                          <a:latin typeface="Arial" panose="020B0604020202020204" pitchFamily="34" charset="0"/>
                          <a:ea typeface="华文新魏" pitchFamily="2" charset="-122"/>
                        </a:rPr>
                        <a:t>纺织</a:t>
                      </a:r>
                      <a:endParaRPr kumimoji="0" lang="zh-CN" altLang="en-US" sz="2000" b="1" i="0" u="none" strike="noStrike" cap="none" normalizeH="0" baseline="0">
                        <a:ln>
                          <a:noFill/>
                        </a:ln>
                        <a:solidFill>
                          <a:srgbClr val="800000"/>
                        </a:solidFill>
                        <a:effectLst/>
                        <a:latin typeface="Arial" panose="020B0604020202020204" pitchFamily="34" charset="0"/>
                        <a:ea typeface="华文新魏"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800000"/>
                          </a:solidFill>
                          <a:effectLst/>
                          <a:latin typeface="Arial" panose="020B0604020202020204" pitchFamily="34" charset="0"/>
                          <a:ea typeface="华文新魏" pitchFamily="2" charset="-122"/>
                        </a:rPr>
                        <a:t>16</a:t>
                      </a:r>
                      <a:r>
                        <a:rPr kumimoji="0" lang="zh-CN" altLang="en-US" sz="2000" b="1" i="0" u="none" strike="noStrike" cap="none" normalizeH="0" baseline="0" dirty="0">
                          <a:ln>
                            <a:noFill/>
                          </a:ln>
                          <a:solidFill>
                            <a:srgbClr val="800000"/>
                          </a:solidFill>
                          <a:effectLst/>
                          <a:latin typeface="Arial" panose="020B0604020202020204" pitchFamily="34" charset="0"/>
                          <a:ea typeface="华文新魏" pitchFamily="2" charset="-122"/>
                        </a:rPr>
                        <a:t>家</a:t>
                      </a:r>
                      <a:endParaRPr kumimoji="0" lang="zh-CN" altLang="en-US" sz="2000" b="1" i="0" u="none" strike="noStrike" cap="none" normalizeH="0" baseline="0" dirty="0">
                        <a:ln>
                          <a:noFill/>
                        </a:ln>
                        <a:solidFill>
                          <a:srgbClr val="800000"/>
                        </a:solidFill>
                        <a:effectLst/>
                        <a:latin typeface="Arial" panose="020B0604020202020204"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000" b="1" i="0" u="none" strike="noStrike" cap="none" normalizeH="0" baseline="0">
                          <a:ln>
                            <a:noFill/>
                          </a:ln>
                          <a:solidFill>
                            <a:srgbClr val="800000"/>
                          </a:solidFill>
                          <a:effectLst/>
                          <a:latin typeface="Arial" panose="020B0604020202020204" pitchFamily="34" charset="0"/>
                          <a:ea typeface="华文新魏" pitchFamily="2" charset="-122"/>
                        </a:rPr>
                        <a:t>德国</a:t>
                      </a:r>
                      <a:endParaRPr kumimoji="0" lang="zh-CN" altLang="en-US" sz="2000" b="1" i="0" u="none" strike="noStrike" cap="none" normalizeH="0" baseline="0">
                        <a:ln>
                          <a:noFill/>
                        </a:ln>
                        <a:solidFill>
                          <a:srgbClr val="800000"/>
                        </a:solidFill>
                        <a:effectLst/>
                        <a:latin typeface="Arial" panose="020B0604020202020204"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41433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000" b="1" i="0" u="none" strike="noStrike" cap="none" normalizeH="0" baseline="0">
                          <a:ln>
                            <a:noFill/>
                          </a:ln>
                          <a:solidFill>
                            <a:srgbClr val="800000"/>
                          </a:solidFill>
                          <a:effectLst/>
                          <a:latin typeface="Arial" panose="020B0604020202020204" pitchFamily="34" charset="0"/>
                          <a:ea typeface="华文新魏" pitchFamily="2" charset="-122"/>
                        </a:rPr>
                        <a:t>食品</a:t>
                      </a:r>
                      <a:endParaRPr kumimoji="0" lang="zh-CN" altLang="en-US" sz="2000" b="1" i="0" u="none" strike="noStrike" cap="none" normalizeH="0" baseline="0">
                        <a:ln>
                          <a:noFill/>
                        </a:ln>
                        <a:solidFill>
                          <a:srgbClr val="800000"/>
                        </a:solidFill>
                        <a:effectLst/>
                        <a:latin typeface="Arial" panose="020B0604020202020204" pitchFamily="34" charset="0"/>
                        <a:ea typeface="华文新魏"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800000"/>
                          </a:solidFill>
                          <a:effectLst/>
                          <a:latin typeface="Arial" panose="020B0604020202020204" pitchFamily="34" charset="0"/>
                          <a:ea typeface="华文新魏" pitchFamily="2" charset="-122"/>
                        </a:rPr>
                        <a:t>39</a:t>
                      </a:r>
                      <a:r>
                        <a:rPr kumimoji="0" lang="zh-CN" altLang="en-US" sz="2000" b="1" i="0" u="none" strike="noStrike" cap="none" normalizeH="0" baseline="0" dirty="0">
                          <a:ln>
                            <a:noFill/>
                          </a:ln>
                          <a:solidFill>
                            <a:srgbClr val="800000"/>
                          </a:solidFill>
                          <a:effectLst/>
                          <a:latin typeface="Arial" panose="020B0604020202020204" pitchFamily="34" charset="0"/>
                          <a:ea typeface="华文新魏" pitchFamily="2" charset="-122"/>
                        </a:rPr>
                        <a:t>家</a:t>
                      </a:r>
                      <a:endParaRPr kumimoji="0" lang="zh-CN" altLang="en-US" sz="2000" b="1" i="0" u="none" strike="noStrike" cap="none" normalizeH="0" baseline="0" dirty="0">
                        <a:ln>
                          <a:noFill/>
                        </a:ln>
                        <a:solidFill>
                          <a:srgbClr val="800000"/>
                        </a:solidFill>
                        <a:effectLst/>
                        <a:latin typeface="Arial" panose="020B0604020202020204"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000" b="1" i="0" u="none" strike="noStrike" cap="none" normalizeH="0" baseline="0" dirty="0">
                          <a:ln>
                            <a:noFill/>
                          </a:ln>
                          <a:solidFill>
                            <a:srgbClr val="800000"/>
                          </a:solidFill>
                          <a:effectLst/>
                          <a:latin typeface="Arial" panose="020B0604020202020204" pitchFamily="34" charset="0"/>
                          <a:ea typeface="华文新魏" pitchFamily="2" charset="-122"/>
                        </a:rPr>
                        <a:t>俄国</a:t>
                      </a:r>
                      <a:endParaRPr kumimoji="0" lang="zh-CN" altLang="en-US" sz="2000" b="1" i="0" u="none" strike="noStrike" cap="none" normalizeH="0" baseline="0" dirty="0">
                        <a:ln>
                          <a:noFill/>
                        </a:ln>
                        <a:solidFill>
                          <a:srgbClr val="800000"/>
                        </a:solidFill>
                        <a:effectLst/>
                        <a:latin typeface="Arial" panose="020B0604020202020204"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4127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000" b="1" i="0" u="none" strike="noStrike" cap="none" normalizeH="0" baseline="0">
                          <a:ln>
                            <a:noFill/>
                          </a:ln>
                          <a:solidFill>
                            <a:srgbClr val="800000"/>
                          </a:solidFill>
                          <a:effectLst/>
                          <a:latin typeface="Arial" panose="020B0604020202020204" pitchFamily="34" charset="0"/>
                          <a:ea typeface="华文新魏" pitchFamily="2" charset="-122"/>
                        </a:rPr>
                        <a:t>机器造船</a:t>
                      </a:r>
                      <a:endParaRPr kumimoji="0" lang="zh-CN" altLang="en-US" sz="2000" b="1" i="0" u="none" strike="noStrike" cap="none" normalizeH="0" baseline="0">
                        <a:ln>
                          <a:noFill/>
                        </a:ln>
                        <a:solidFill>
                          <a:srgbClr val="800000"/>
                        </a:solidFill>
                        <a:effectLst/>
                        <a:latin typeface="Arial" panose="020B0604020202020204" pitchFamily="34" charset="0"/>
                        <a:ea typeface="华文新魏"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800000"/>
                          </a:solidFill>
                          <a:effectLst/>
                          <a:latin typeface="Arial" panose="020B0604020202020204" pitchFamily="34" charset="0"/>
                          <a:ea typeface="华文新魏" pitchFamily="2" charset="-122"/>
                        </a:rPr>
                        <a:t>7</a:t>
                      </a:r>
                      <a:r>
                        <a:rPr kumimoji="0" lang="zh-CN" altLang="en-US" sz="2000" b="1" i="0" u="none" strike="noStrike" cap="none" normalizeH="0" baseline="0" dirty="0">
                          <a:ln>
                            <a:noFill/>
                          </a:ln>
                          <a:solidFill>
                            <a:srgbClr val="800000"/>
                          </a:solidFill>
                          <a:effectLst/>
                          <a:latin typeface="Arial" panose="020B0604020202020204" pitchFamily="34" charset="0"/>
                          <a:ea typeface="华文新魏" pitchFamily="2" charset="-122"/>
                        </a:rPr>
                        <a:t>家</a:t>
                      </a:r>
                      <a:endParaRPr kumimoji="0" lang="zh-CN" altLang="en-US" sz="2000" b="1" i="0" u="none" strike="noStrike" cap="none" normalizeH="0" baseline="0" dirty="0">
                        <a:ln>
                          <a:noFill/>
                        </a:ln>
                        <a:solidFill>
                          <a:srgbClr val="800000"/>
                        </a:solidFill>
                        <a:effectLst/>
                        <a:latin typeface="Arial" panose="020B0604020202020204"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rowSpan="2">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000" b="1" i="0" u="none" strike="noStrike" cap="none" normalizeH="0" baseline="0" dirty="0">
                          <a:ln>
                            <a:noFill/>
                          </a:ln>
                          <a:solidFill>
                            <a:srgbClr val="800000"/>
                          </a:solidFill>
                          <a:effectLst/>
                          <a:latin typeface="Arial" panose="020B0604020202020204" pitchFamily="34" charset="0"/>
                          <a:ea typeface="华文新魏" pitchFamily="2" charset="-122"/>
                        </a:rPr>
                        <a:t>资金合计</a:t>
                      </a:r>
                      <a:endParaRPr kumimoji="0" lang="zh-CN" altLang="en-US" sz="2000" b="1" i="0" u="none" strike="noStrike" cap="none" normalizeH="0" baseline="0" dirty="0">
                        <a:ln>
                          <a:noFill/>
                        </a:ln>
                        <a:solidFill>
                          <a:srgbClr val="800000"/>
                        </a:solidFill>
                        <a:effectLst/>
                        <a:latin typeface="Arial" panose="020B0604020202020204" pitchFamily="34" charset="0"/>
                        <a:ea typeface="华文新魏"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800000"/>
                          </a:solidFill>
                          <a:effectLst/>
                          <a:latin typeface="Arial" panose="020B0604020202020204" pitchFamily="34" charset="0"/>
                          <a:ea typeface="华文新魏" pitchFamily="2" charset="-122"/>
                        </a:rPr>
                        <a:t>1﹒3</a:t>
                      </a:r>
                      <a:r>
                        <a:rPr kumimoji="0" lang="zh-CN" altLang="en-US" sz="2000" b="1" i="0" u="none" strike="noStrike" cap="none" normalizeH="0" baseline="0" dirty="0">
                          <a:ln>
                            <a:noFill/>
                          </a:ln>
                          <a:solidFill>
                            <a:srgbClr val="800000"/>
                          </a:solidFill>
                          <a:effectLst/>
                          <a:latin typeface="Arial" panose="020B0604020202020204" pitchFamily="34" charset="0"/>
                          <a:ea typeface="华文新魏" pitchFamily="2" charset="-122"/>
                        </a:rPr>
                        <a:t>亿元</a:t>
                      </a:r>
                      <a:endParaRPr kumimoji="0" lang="zh-CN" altLang="en-US" sz="2000" b="1" i="0" u="none" strike="noStrike" cap="none" normalizeH="0" baseline="0" dirty="0">
                        <a:ln>
                          <a:noFill/>
                        </a:ln>
                        <a:solidFill>
                          <a:srgbClr val="800000"/>
                        </a:solidFill>
                        <a:effectLst/>
                        <a:latin typeface="Arial" panose="020B0604020202020204"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41433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000" b="1" i="0" u="none" strike="noStrike" cap="none" normalizeH="0" baseline="0" dirty="0">
                          <a:ln>
                            <a:noFill/>
                          </a:ln>
                          <a:solidFill>
                            <a:srgbClr val="800000"/>
                          </a:solidFill>
                          <a:effectLst/>
                          <a:latin typeface="Arial" panose="020B0604020202020204" pitchFamily="34" charset="0"/>
                          <a:ea typeface="华文新魏" pitchFamily="2" charset="-122"/>
                        </a:rPr>
                        <a:t>共计</a:t>
                      </a:r>
                      <a:endParaRPr kumimoji="0" lang="zh-CN" altLang="en-US" sz="2000" b="1" i="0" u="none" strike="noStrike" cap="none" normalizeH="0" baseline="0" dirty="0">
                        <a:ln>
                          <a:noFill/>
                        </a:ln>
                        <a:solidFill>
                          <a:srgbClr val="800000"/>
                        </a:solidFill>
                        <a:effectLst/>
                        <a:latin typeface="Arial" panose="020B0604020202020204" pitchFamily="34" charset="0"/>
                        <a:ea typeface="华文新魏"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800000"/>
                          </a:solidFill>
                          <a:effectLst/>
                          <a:latin typeface="Arial" panose="020B0604020202020204" pitchFamily="34" charset="0"/>
                          <a:ea typeface="华文新魏" pitchFamily="2" charset="-122"/>
                        </a:rPr>
                        <a:t>136</a:t>
                      </a:r>
                      <a:r>
                        <a:rPr kumimoji="0" lang="zh-CN" altLang="en-US" sz="2000" b="1" i="0" u="none" strike="noStrike" cap="none" normalizeH="0" baseline="0" dirty="0">
                          <a:ln>
                            <a:noFill/>
                          </a:ln>
                          <a:solidFill>
                            <a:srgbClr val="800000"/>
                          </a:solidFill>
                          <a:effectLst/>
                          <a:latin typeface="Arial" panose="020B0604020202020204" pitchFamily="34" charset="0"/>
                          <a:ea typeface="华文新魏" pitchFamily="2" charset="-122"/>
                        </a:rPr>
                        <a:t>家</a:t>
                      </a:r>
                      <a:endParaRPr kumimoji="0" lang="zh-CN" altLang="en-US" sz="2000" b="1" i="0" u="none" strike="noStrike" cap="none" normalizeH="0" baseline="0" dirty="0">
                        <a:ln>
                          <a:noFill/>
                        </a:ln>
                        <a:solidFill>
                          <a:srgbClr val="800000"/>
                        </a:solidFill>
                        <a:effectLst/>
                        <a:latin typeface="Arial" panose="020B0604020202020204"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vMerge="1">
                  <a:tcPr/>
                </a:tc>
              </a:tr>
            </a:tbl>
          </a:graphicData>
        </a:graphic>
      </p:graphicFrame>
      <p:sp>
        <p:nvSpPr>
          <p:cNvPr id="71715" name="Text Box 35"/>
          <p:cNvSpPr txBox="1">
            <a:spLocks noChangeArrowheads="1"/>
          </p:cNvSpPr>
          <p:nvPr/>
        </p:nvSpPr>
        <p:spPr bwMode="auto">
          <a:xfrm>
            <a:off x="2915816" y="1124744"/>
            <a:ext cx="3733800" cy="457200"/>
          </a:xfrm>
          <a:prstGeom prst="rect">
            <a:avLst/>
          </a:prstGeom>
          <a:noFill/>
          <a:ln w="9525">
            <a:noFill/>
            <a:miter lim="800000"/>
          </a:ln>
        </p:spPr>
        <p:txBody>
          <a:bodyPr>
            <a:spAutoFit/>
          </a:bodyPr>
          <a:lstStyle/>
          <a:p>
            <a:pPr>
              <a:spcBef>
                <a:spcPct val="50000"/>
              </a:spcBef>
            </a:pPr>
            <a:r>
              <a:rPr lang="zh-CN" altLang="en-US" sz="2400" b="1" dirty="0">
                <a:solidFill>
                  <a:srgbClr val="800000"/>
                </a:solidFill>
                <a:latin typeface="华文新魏" pitchFamily="2" charset="-122"/>
                <a:ea typeface="华文新魏" pitchFamily="2" charset="-122"/>
              </a:rPr>
              <a:t>（投资在</a:t>
            </a:r>
            <a:r>
              <a:rPr lang="en-US" altLang="zh-CN" sz="2400" b="1" dirty="0">
                <a:solidFill>
                  <a:srgbClr val="800000"/>
                </a:solidFill>
                <a:latin typeface="华文新魏" pitchFamily="2" charset="-122"/>
                <a:ea typeface="华文新魏" pitchFamily="2" charset="-122"/>
              </a:rPr>
              <a:t>10</a:t>
            </a:r>
            <a:r>
              <a:rPr lang="zh-CN" altLang="en-US" sz="2400" b="1" dirty="0">
                <a:solidFill>
                  <a:srgbClr val="800000"/>
                </a:solidFill>
                <a:latin typeface="华文新魏" pitchFamily="2" charset="-122"/>
                <a:ea typeface="华文新魏" pitchFamily="2" charset="-122"/>
              </a:rPr>
              <a:t>万元以上的）</a:t>
            </a:r>
            <a:endParaRPr lang="zh-CN" altLang="en-US" sz="2400" b="1" dirty="0">
              <a:solidFill>
                <a:srgbClr val="800000"/>
              </a:solidFill>
              <a:latin typeface="华文新魏" pitchFamily="2" charset="-122"/>
              <a:ea typeface="华文新魏" pitchFamily="2" charset="-122"/>
            </a:endParaRPr>
          </a:p>
        </p:txBody>
      </p:sp>
      <p:sp>
        <p:nvSpPr>
          <p:cNvPr id="71716" name="Text Box 36"/>
          <p:cNvSpPr txBox="1">
            <a:spLocks noChangeArrowheads="1"/>
          </p:cNvSpPr>
          <p:nvPr/>
        </p:nvSpPr>
        <p:spPr bwMode="auto">
          <a:xfrm>
            <a:off x="533400" y="5105400"/>
            <a:ext cx="2030413" cy="519113"/>
          </a:xfrm>
          <a:prstGeom prst="rect">
            <a:avLst/>
          </a:prstGeom>
          <a:noFill/>
          <a:ln w="9525">
            <a:noFill/>
            <a:miter lim="800000"/>
          </a:ln>
        </p:spPr>
        <p:txBody>
          <a:bodyPr>
            <a:spAutoFit/>
          </a:bodyPr>
          <a:lstStyle/>
          <a:p>
            <a:pPr>
              <a:spcBef>
                <a:spcPct val="50000"/>
              </a:spcBef>
            </a:pPr>
            <a:endParaRPr lang="zh-CN" altLang="en-US" sz="2800">
              <a:solidFill>
                <a:srgbClr val="CC0000"/>
              </a:solidFill>
            </a:endParaRPr>
          </a:p>
        </p:txBody>
      </p:sp>
      <p:sp>
        <p:nvSpPr>
          <p:cNvPr id="71717" name="Text Box 37">
            <a:hlinkClick r:id="rId1" action="ppaction://hlinksldjump" highlightClick="1"/>
            <a:hlinkHover r:id="" action="ppaction://noaction" highlightClick="1"/>
          </p:cNvPr>
          <p:cNvSpPr txBox="1">
            <a:spLocks noChangeArrowheads="1"/>
          </p:cNvSpPr>
          <p:nvPr/>
        </p:nvSpPr>
        <p:spPr bwMode="auto">
          <a:xfrm>
            <a:off x="1981200" y="5105400"/>
            <a:ext cx="6629400" cy="519113"/>
          </a:xfrm>
          <a:prstGeom prst="rect">
            <a:avLst/>
          </a:prstGeom>
          <a:noFill/>
          <a:ln w="9525">
            <a:noFill/>
            <a:miter lim="800000"/>
          </a:ln>
        </p:spPr>
        <p:txBody>
          <a:bodyPr>
            <a:spAutoFit/>
          </a:bodyPr>
          <a:lstStyle/>
          <a:p>
            <a:pPr>
              <a:spcBef>
                <a:spcPct val="50000"/>
              </a:spcBef>
            </a:pPr>
            <a:r>
              <a:rPr lang="zh-CN" altLang="en-US" sz="2800">
                <a:solidFill>
                  <a:srgbClr val="800000"/>
                </a:solidFill>
              </a:rPr>
              <a:t>       </a:t>
            </a:r>
            <a:endParaRPr lang="zh-CN" altLang="en-US" sz="3200" b="1">
              <a:solidFill>
                <a:schemeClr val="hlink"/>
              </a:solidFill>
            </a:endParaRPr>
          </a:p>
        </p:txBody>
      </p:sp>
      <p:sp>
        <p:nvSpPr>
          <p:cNvPr id="72742" name="Rectangle 38"/>
          <p:cNvSpPr>
            <a:spLocks noChangeArrowheads="1"/>
          </p:cNvSpPr>
          <p:nvPr/>
        </p:nvSpPr>
        <p:spPr bwMode="auto">
          <a:xfrm>
            <a:off x="914400" y="455779"/>
            <a:ext cx="8229600" cy="788988"/>
          </a:xfrm>
          <a:prstGeom prst="rect">
            <a:avLst/>
          </a:prstGeom>
          <a:noFill/>
          <a:ln w="9525">
            <a:noFill/>
            <a:miter lim="800000"/>
          </a:ln>
        </p:spPr>
        <p:txBody>
          <a:bodyPr/>
          <a:lstStyle/>
          <a:p>
            <a:pPr>
              <a:buFontTx/>
              <a:buNone/>
            </a:pPr>
            <a:r>
              <a:rPr lang="en-US" altLang="zh-CN" sz="3600" b="1" dirty="0">
                <a:solidFill>
                  <a:schemeClr val="tx2"/>
                </a:solidFill>
                <a:latin typeface="+mn-ea"/>
              </a:rPr>
              <a:t>1895--1913</a:t>
            </a:r>
            <a:r>
              <a:rPr lang="zh-CN" altLang="en-US" sz="3600" b="1" dirty="0">
                <a:solidFill>
                  <a:schemeClr val="tx2"/>
                </a:solidFill>
                <a:latin typeface="+mn-ea"/>
              </a:rPr>
              <a:t>年一些国家在华开办的企业</a:t>
            </a:r>
            <a:endParaRPr lang="zh-CN" altLang="en-US" sz="3600" b="1" dirty="0">
              <a:solidFill>
                <a:schemeClr val="tx2"/>
              </a:solidFill>
              <a:latin typeface="+mn-ea"/>
            </a:endParaRPr>
          </a:p>
        </p:txBody>
      </p:sp>
      <p:sp>
        <p:nvSpPr>
          <p:cNvPr id="72743" name="Rectangle 39"/>
          <p:cNvSpPr>
            <a:spLocks noChangeArrowheads="1"/>
          </p:cNvSpPr>
          <p:nvPr/>
        </p:nvSpPr>
        <p:spPr bwMode="auto">
          <a:xfrm>
            <a:off x="533400" y="4953002"/>
            <a:ext cx="8229600" cy="1066800"/>
          </a:xfrm>
          <a:prstGeom prst="rect">
            <a:avLst/>
          </a:prstGeom>
          <a:noFill/>
          <a:ln w="9525">
            <a:noFill/>
            <a:miter lim="800000"/>
          </a:ln>
        </p:spPr>
        <p:txBody>
          <a:bodyPr/>
          <a:lstStyle/>
          <a:p>
            <a:pPr marL="342900" indent="-342900">
              <a:spcBef>
                <a:spcPct val="20000"/>
              </a:spcBef>
              <a:buClr>
                <a:schemeClr val="accent1"/>
              </a:buClr>
              <a:buSzPct val="65000"/>
              <a:buFont typeface="Wingdings" panose="05000000000000000000" pitchFamily="2" charset="2"/>
              <a:buChar char="n"/>
            </a:pPr>
            <a:r>
              <a:rPr lang="zh-CN" altLang="en-US" sz="3000" b="1" u="sng" dirty="0">
                <a:solidFill>
                  <a:srgbClr val="CC0000"/>
                </a:solidFill>
                <a:latin typeface="华文新魏" pitchFamily="2" charset="-122"/>
                <a:ea typeface="华文新魏" pitchFamily="2" charset="-122"/>
              </a:rPr>
              <a:t>企业特点</a:t>
            </a:r>
            <a:r>
              <a:rPr lang="zh-CN" altLang="en-US" sz="3000" dirty="0">
                <a:solidFill>
                  <a:srgbClr val="CC0000"/>
                </a:solidFill>
                <a:ea typeface="宋体" panose="02010600030101010101" pitchFamily="2" charset="-122"/>
              </a:rPr>
              <a:t>：</a:t>
            </a:r>
            <a:r>
              <a:rPr lang="zh-CN" altLang="en-US" sz="3000" b="1" dirty="0"/>
              <a:t>资金充足、规模大、技术与管理先进、产量高成本低；拥有特权。</a:t>
            </a:r>
            <a:endParaRPr lang="zh-CN" altLang="en-US" sz="3000" dirty="0"/>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4" presetClass="entr" presetSubtype="0" fill="hold" nodeType="clickEffect">
                                  <p:stCondLst>
                                    <p:cond delay="0"/>
                                  </p:stCondLst>
                                  <p:childTnLst>
                                    <p:set>
                                      <p:cBhvr>
                                        <p:cTn id="10" dur="1" fill="hold">
                                          <p:stCondLst>
                                            <p:cond delay="0"/>
                                          </p:stCondLst>
                                        </p:cTn>
                                        <p:tgtEl>
                                          <p:spTgt spid="71682"/>
                                        </p:tgtEl>
                                        <p:attrNameLst>
                                          <p:attrName>style.visibility</p:attrName>
                                        </p:attrNameLst>
                                      </p:cBhvr>
                                      <p:to>
                                        <p:strVal val="visible"/>
                                      </p:to>
                                    </p:set>
                                    <p:anim to="" calcmode="lin" valueType="num">
                                      <p:cBhvr>
                                        <p:cTn id="11" dur="1" fill="hold"/>
                                        <p:tgtEl>
                                          <p:spTgt spid="71682"/>
                                        </p:tgtEl>
                                      </p:cBhvr>
                                    </p:anim>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nodePh="1">
                                  <p:stCondLst>
                                    <p:cond delay="0"/>
                                  </p:stCondLst>
                                  <p:endCondLst>
                                    <p:cond evt="begin" delay="0">
                                      <p:tn val="14"/>
                                    </p:cond>
                                  </p:endCondLst>
                                  <p:childTnLst>
                                    <p:set>
                                      <p:cBhvr>
                                        <p:cTn id="15" dur="1" fill="hold">
                                          <p:stCondLst>
                                            <p:cond delay="0"/>
                                          </p:stCondLst>
                                        </p:cTn>
                                        <p:tgtEl>
                                          <p:spTgt spid="71716"/>
                                        </p:tgtEl>
                                        <p:attrNameLst>
                                          <p:attrName>style.visibility</p:attrName>
                                        </p:attrNameLst>
                                      </p:cBhvr>
                                      <p:to>
                                        <p:strVal val="visible"/>
                                      </p:to>
                                    </p:set>
                                    <p:anim calcmode="lin" valueType="num">
                                      <p:cBhvr additive="base">
                                        <p:cTn id="16" dur="1000" fill="hold"/>
                                        <p:tgtEl>
                                          <p:spTgt spid="71716"/>
                                        </p:tgtEl>
                                        <p:attrNameLst>
                                          <p:attrName>ppt_x</p:attrName>
                                        </p:attrNameLst>
                                      </p:cBhvr>
                                      <p:tavLst>
                                        <p:tav tm="0">
                                          <p:val>
                                            <p:strVal val="0-#ppt_w/2"/>
                                          </p:val>
                                        </p:tav>
                                        <p:tav tm="100000">
                                          <p:val>
                                            <p:strVal val="#ppt_x"/>
                                          </p:val>
                                        </p:tav>
                                      </p:tavLst>
                                    </p:anim>
                                    <p:anim calcmode="lin" valueType="num">
                                      <p:cBhvr additive="base">
                                        <p:cTn id="17" dur="1000" fill="hold"/>
                                        <p:tgtEl>
                                          <p:spTgt spid="7171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1717"/>
                                        </p:tgtEl>
                                        <p:attrNameLst>
                                          <p:attrName>style.visibility</p:attrName>
                                        </p:attrNameLst>
                                      </p:cBhvr>
                                      <p:to>
                                        <p:strVal val="visible"/>
                                      </p:to>
                                    </p:set>
                                    <p:anim calcmode="lin" valueType="num">
                                      <p:cBhvr additive="base">
                                        <p:cTn id="22" dur="1000" fill="hold"/>
                                        <p:tgtEl>
                                          <p:spTgt spid="71717"/>
                                        </p:tgtEl>
                                        <p:attrNameLst>
                                          <p:attrName>ppt_x</p:attrName>
                                        </p:attrNameLst>
                                      </p:cBhvr>
                                      <p:tavLst>
                                        <p:tav tm="0">
                                          <p:val>
                                            <p:strVal val="#ppt_x"/>
                                          </p:val>
                                        </p:tav>
                                        <p:tav tm="100000">
                                          <p:val>
                                            <p:strVal val="#ppt_x"/>
                                          </p:val>
                                        </p:tav>
                                      </p:tavLst>
                                    </p:anim>
                                    <p:anim calcmode="lin" valueType="num">
                                      <p:cBhvr additive="base">
                                        <p:cTn id="23" dur="1000" fill="hold"/>
                                        <p:tgtEl>
                                          <p:spTgt spid="717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5" grpId="0" autoUpdateAnimBg="0"/>
      <p:bldP spid="71716" grpId="0" autoUpdateAnimBg="0"/>
      <p:bldP spid="71717"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7"/>
          <p:cNvSpPr>
            <a:spLocks noGrp="1" noChangeArrowheads="1"/>
          </p:cNvSpPr>
          <p:nvPr>
            <p:ph sz="quarter" idx="1"/>
          </p:nvPr>
        </p:nvSpPr>
        <p:spPr>
          <a:xfrm>
            <a:off x="611560" y="2276873"/>
            <a:ext cx="8299648" cy="3096344"/>
          </a:xfrm>
          <a:solidFill>
            <a:schemeClr val="bg1"/>
          </a:solidFill>
        </p:spPr>
        <p:txBody>
          <a:bodyPr>
            <a:normAutofit/>
          </a:bodyPr>
          <a:lstStyle/>
          <a:p>
            <a:pPr eaLnBrk="1" hangingPunct="1">
              <a:lnSpc>
                <a:spcPct val="90000"/>
              </a:lnSpc>
            </a:pPr>
            <a:r>
              <a:rPr lang="zh-CN" altLang="en-US" sz="2400" b="1" dirty="0">
                <a:latin typeface="+mn-ea"/>
              </a:rPr>
              <a:t>①根本不同点：是独立自主还是受制于人，是平等还是不平等</a:t>
            </a:r>
            <a:r>
              <a:rPr lang="en-US" altLang="zh-CN" sz="2400" b="1" dirty="0">
                <a:latin typeface="+mn-ea"/>
              </a:rPr>
              <a:t>,</a:t>
            </a:r>
            <a:r>
              <a:rPr lang="zh-CN" altLang="en-US" sz="2400" b="1" dirty="0">
                <a:latin typeface="+mn-ea"/>
              </a:rPr>
              <a:t>是否有主权约束是重要的不同。</a:t>
            </a:r>
            <a:endParaRPr lang="zh-CN" altLang="en-US" sz="2400" b="1" dirty="0">
              <a:latin typeface="+mn-ea"/>
            </a:endParaRPr>
          </a:p>
          <a:p>
            <a:pPr eaLnBrk="1" hangingPunct="1">
              <a:lnSpc>
                <a:spcPct val="90000"/>
              </a:lnSpc>
            </a:pPr>
            <a:r>
              <a:rPr lang="zh-CN" altLang="en-US" sz="2400" b="1" dirty="0">
                <a:latin typeface="+mn-ea"/>
              </a:rPr>
              <a:t>②背景不同：今日中国民族工业具有一定的国际竞争力，而近代中国的民族工业无法与外国资本抗衡，双方实力相差悬殊；</a:t>
            </a:r>
            <a:endParaRPr lang="zh-CN" altLang="en-US" sz="2400" b="1" dirty="0">
              <a:latin typeface="+mn-ea"/>
            </a:endParaRPr>
          </a:p>
          <a:p>
            <a:pPr eaLnBrk="1" hangingPunct="1">
              <a:lnSpc>
                <a:spcPct val="90000"/>
              </a:lnSpc>
            </a:pPr>
            <a:r>
              <a:rPr lang="zh-CN" altLang="en-US" sz="2400" b="1" dirty="0">
                <a:latin typeface="+mn-ea"/>
              </a:rPr>
              <a:t>③结果不同：当今的引进外资，开放市场促使经济发展，国力增强，但在近代中国资本</a:t>
            </a:r>
            <a:r>
              <a:rPr lang="en-US" altLang="zh-CN" sz="2400" b="1" dirty="0">
                <a:latin typeface="+mn-ea"/>
              </a:rPr>
              <a:t>-</a:t>
            </a:r>
            <a:r>
              <a:rPr lang="zh-CN" altLang="en-US" sz="2400" b="1" dirty="0">
                <a:latin typeface="+mn-ea"/>
              </a:rPr>
              <a:t>帝国主义对商品的倾销、资本输出，造成中国经济极端落后，人民生活极端贫困。</a:t>
            </a:r>
            <a:endParaRPr lang="zh-CN" altLang="en-US" sz="2400" b="1" dirty="0">
              <a:latin typeface="+mn-ea"/>
            </a:endParaRPr>
          </a:p>
        </p:txBody>
      </p:sp>
      <p:grpSp>
        <p:nvGrpSpPr>
          <p:cNvPr id="2" name="Group 2"/>
          <p:cNvGrpSpPr/>
          <p:nvPr/>
        </p:nvGrpSpPr>
        <p:grpSpPr bwMode="auto">
          <a:xfrm>
            <a:off x="323528" y="404664"/>
            <a:ext cx="8515672" cy="1740049"/>
            <a:chOff x="0" y="0"/>
            <a:chExt cx="4491" cy="1255"/>
          </a:xfrm>
        </p:grpSpPr>
        <p:sp>
          <p:nvSpPr>
            <p:cNvPr id="2054" name="Text Box 3"/>
            <p:cNvSpPr txBox="1">
              <a:spLocks noChangeArrowheads="1"/>
            </p:cNvSpPr>
            <p:nvPr/>
          </p:nvSpPr>
          <p:spPr bwMode="auto">
            <a:xfrm>
              <a:off x="1180" y="318"/>
              <a:ext cx="3311" cy="599"/>
            </a:xfrm>
            <a:prstGeom prst="rect">
              <a:avLst/>
            </a:prstGeom>
            <a:solidFill>
              <a:srgbClr val="FFFFFF"/>
            </a:solidFill>
            <a:ln w="28575">
              <a:solidFill>
                <a:schemeClr val="tx2"/>
              </a:solidFill>
              <a:miter lim="800000"/>
            </a:ln>
          </p:spPr>
          <p:txBody>
            <a:bodyPr>
              <a:spAutoFit/>
            </a:bodyPr>
            <a:lstStyle/>
            <a:p>
              <a:pPr eaLnBrk="0" hangingPunct="0">
                <a:spcBef>
                  <a:spcPct val="50000"/>
                </a:spcBef>
              </a:pPr>
              <a:r>
                <a:rPr lang="zh-CN" altLang="en-US" sz="2400" b="1" dirty="0">
                  <a:latin typeface="Times New Roman" panose="02020603050405020304" pitchFamily="18" charset="0"/>
                </a:rPr>
                <a:t>    近代帝国主义的商品倾销、资本输出与</a:t>
              </a:r>
              <a:r>
                <a:rPr lang="zh-CN" altLang="en-US" sz="2400" b="1" dirty="0">
                  <a:solidFill>
                    <a:srgbClr val="FF3300"/>
                  </a:solidFill>
                  <a:latin typeface="Times New Roman" panose="02020603050405020304" pitchFamily="18" charset="0"/>
                </a:rPr>
                <a:t>当前中国的引进外资、开放市场</a:t>
              </a:r>
              <a:r>
                <a:rPr lang="zh-CN" altLang="en-US" sz="2400" b="1" dirty="0">
                  <a:latin typeface="Times New Roman" panose="02020603050405020304" pitchFamily="18" charset="0"/>
                </a:rPr>
                <a:t>有什么不同？</a:t>
              </a:r>
              <a:endParaRPr lang="zh-CN" altLang="en-US" sz="2400" b="1" dirty="0">
                <a:latin typeface="Times New Roman" panose="02020603050405020304" pitchFamily="18" charset="0"/>
              </a:endParaRPr>
            </a:p>
          </p:txBody>
        </p:sp>
        <p:grpSp>
          <p:nvGrpSpPr>
            <p:cNvPr id="3" name="Group 4"/>
            <p:cNvGrpSpPr/>
            <p:nvPr/>
          </p:nvGrpSpPr>
          <p:grpSpPr bwMode="auto">
            <a:xfrm>
              <a:off x="0" y="0"/>
              <a:ext cx="1368" cy="1255"/>
              <a:chOff x="0" y="0"/>
              <a:chExt cx="1368" cy="1255"/>
            </a:xfrm>
          </p:grpSpPr>
          <p:sp>
            <p:nvSpPr>
              <p:cNvPr id="2056" name="AutoShape 5"/>
              <p:cNvSpPr>
                <a:spLocks noChangeArrowheads="1"/>
              </p:cNvSpPr>
              <p:nvPr/>
            </p:nvSpPr>
            <p:spPr bwMode="auto">
              <a:xfrm>
                <a:off x="684" y="172"/>
                <a:ext cx="684" cy="748"/>
              </a:xfrm>
              <a:prstGeom prst="irregularSeal1">
                <a:avLst/>
              </a:prstGeom>
              <a:solidFill>
                <a:schemeClr val="bg1"/>
              </a:solidFill>
              <a:ln w="12700">
                <a:solidFill>
                  <a:schemeClr val="accent2"/>
                </a:solidFill>
                <a:miter lim="800000"/>
              </a:ln>
            </p:spPr>
            <p:txBody>
              <a:bodyPr wrap="square" anchor="ctr">
                <a:spAutoFit/>
              </a:bodyPr>
              <a:lstStyle/>
              <a:p>
                <a:pPr algn="ctr" eaLnBrk="0" hangingPunct="0"/>
                <a:r>
                  <a:rPr lang="zh-CN" altLang="en-US" b="1" dirty="0">
                    <a:latin typeface="Times New Roman" panose="02020603050405020304" pitchFamily="18" charset="0"/>
                  </a:rPr>
                  <a:t>思考</a:t>
                </a:r>
                <a:endParaRPr lang="zh-CN" altLang="en-US" b="1" dirty="0">
                  <a:latin typeface="Times New Roman" panose="02020603050405020304" pitchFamily="18" charset="0"/>
                </a:endParaRPr>
              </a:p>
            </p:txBody>
          </p:sp>
          <p:graphicFrame>
            <p:nvGraphicFramePr>
              <p:cNvPr id="2050" name="Object 6">
                <a:hlinkClick r:id="rId1" action="ppaction://hlinksldjump"/>
              </p:cNvPr>
              <p:cNvGraphicFramePr>
                <a:graphicFrameLocks noChangeAspect="1"/>
              </p:cNvGraphicFramePr>
              <p:nvPr/>
            </p:nvGraphicFramePr>
            <p:xfrm>
              <a:off x="0" y="0"/>
              <a:ext cx="719" cy="1255"/>
            </p:xfrm>
            <a:graphic>
              <a:graphicData uri="http://schemas.openxmlformats.org/presentationml/2006/ole">
                <mc:AlternateContent xmlns:mc="http://schemas.openxmlformats.org/markup-compatibility/2006">
                  <mc:Choice xmlns:v="urn:schemas-microsoft-com:vml" Requires="v">
                    <p:oleObj spid="_x0000_s2049" name="" r:id="rId2" imgW="1514475" imgH="2219325" progId="PBrush">
                      <p:embed/>
                    </p:oleObj>
                  </mc:Choice>
                  <mc:Fallback>
                    <p:oleObj name="" r:id="rId2" imgW="1514475" imgH="2219325" progId="PBrush">
                      <p:embed/>
                      <p:pic>
                        <p:nvPicPr>
                          <p:cNvPr id="0" name="Object 6">
                            <a:hlinkClick r:id="rId1"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19" cy="125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文本框 1"/>
          <p:cNvSpPr txBox="1">
            <a:spLocks noChangeArrowheads="1"/>
          </p:cNvSpPr>
          <p:nvPr/>
        </p:nvSpPr>
        <p:spPr bwMode="auto">
          <a:xfrm>
            <a:off x="467544" y="1052736"/>
            <a:ext cx="8208912"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defRPr/>
            </a:pPr>
            <a:r>
              <a:rPr lang="zh-CN" altLang="en-US" sz="2400" dirty="0">
                <a:solidFill>
                  <a:schemeClr val="tx1"/>
                </a:solidFill>
                <a:latin typeface="+mn-lt"/>
                <a:ea typeface="+mn-ea"/>
                <a:cs typeface="+mn-ea"/>
                <a:sym typeface="+mn-lt"/>
              </a:rPr>
              <a:t>外国资本控制中国中国近代工业、财政金融以及现代交通运输业，摧毁中国传统农业，使中国经济丧失独立性，成了西方大国的附庸。</a:t>
            </a:r>
            <a:endParaRPr lang="zh-CN" altLang="en-US" sz="2400" dirty="0">
              <a:solidFill>
                <a:schemeClr val="tx1"/>
              </a:solidFill>
              <a:latin typeface="+mn-lt"/>
              <a:ea typeface="+mn-ea"/>
              <a:cs typeface="+mn-ea"/>
              <a:sym typeface="+mn-lt"/>
            </a:endParaRPr>
          </a:p>
        </p:txBody>
      </p:sp>
      <p:grpSp>
        <p:nvGrpSpPr>
          <p:cNvPr id="19" name="组合 18"/>
          <p:cNvGrpSpPr/>
          <p:nvPr/>
        </p:nvGrpSpPr>
        <p:grpSpPr>
          <a:xfrm>
            <a:off x="827584" y="3861048"/>
            <a:ext cx="7069708" cy="2574740"/>
            <a:chOff x="827584" y="3861048"/>
            <a:chExt cx="7069708" cy="2574740"/>
          </a:xfrm>
        </p:grpSpPr>
        <p:sp>
          <p:nvSpPr>
            <p:cNvPr id="33801" name="矩形 11"/>
            <p:cNvSpPr>
              <a:spLocks noChangeArrowheads="1"/>
            </p:cNvSpPr>
            <p:nvPr/>
          </p:nvSpPr>
          <p:spPr bwMode="auto">
            <a:xfrm>
              <a:off x="2267744" y="3861048"/>
              <a:ext cx="463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defRPr/>
              </a:pPr>
              <a:r>
                <a:rPr lang="zh-CN" altLang="en-US" sz="2000" dirty="0">
                  <a:solidFill>
                    <a:schemeClr val="accent2">
                      <a:lumMod val="50000"/>
                    </a:schemeClr>
                  </a:solidFill>
                  <a:latin typeface="+mn-lt"/>
                  <a:ea typeface="+mn-ea"/>
                  <a:cs typeface="+mn-ea"/>
                  <a:sym typeface="+mn-lt"/>
                </a:rPr>
                <a:t>1913年外国资本对中国工业的垄断情况</a:t>
              </a:r>
              <a:endParaRPr lang="zh-CN" altLang="en-US" sz="2000" dirty="0">
                <a:solidFill>
                  <a:schemeClr val="accent2">
                    <a:lumMod val="50000"/>
                  </a:schemeClr>
                </a:solidFill>
                <a:latin typeface="+mn-lt"/>
                <a:ea typeface="+mn-ea"/>
                <a:cs typeface="+mn-ea"/>
                <a:sym typeface="+mn-lt"/>
              </a:endParaRPr>
            </a:p>
          </p:txBody>
        </p:sp>
        <p:sp>
          <p:nvSpPr>
            <p:cNvPr id="33803" name="矩形 18"/>
            <p:cNvSpPr>
              <a:spLocks noChangeArrowheads="1"/>
            </p:cNvSpPr>
            <p:nvPr/>
          </p:nvSpPr>
          <p:spPr bwMode="auto">
            <a:xfrm>
              <a:off x="827584" y="5877272"/>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defRPr/>
              </a:pPr>
              <a:r>
                <a:rPr lang="zh-CN" altLang="en-US" sz="1600" dirty="0">
                  <a:solidFill>
                    <a:schemeClr val="tx1"/>
                  </a:solidFill>
                  <a:latin typeface="+mn-lt"/>
                  <a:ea typeface="+mn-ea"/>
                  <a:cs typeface="+mn-ea"/>
                  <a:sym typeface="+mn-lt"/>
                </a:rPr>
                <a:t>机械采煤投资</a:t>
              </a:r>
              <a:endParaRPr lang="zh-CN" altLang="en-US" sz="1600" dirty="0">
                <a:solidFill>
                  <a:schemeClr val="tx1"/>
                </a:solidFill>
                <a:latin typeface="+mn-lt"/>
                <a:ea typeface="+mn-ea"/>
                <a:cs typeface="+mn-ea"/>
                <a:sym typeface="+mn-lt"/>
              </a:endParaRPr>
            </a:p>
          </p:txBody>
        </p:sp>
        <p:sp>
          <p:nvSpPr>
            <p:cNvPr id="33804" name="矩形 19"/>
            <p:cNvSpPr>
              <a:spLocks noChangeArrowheads="1"/>
            </p:cNvSpPr>
            <p:nvPr/>
          </p:nvSpPr>
          <p:spPr bwMode="auto">
            <a:xfrm>
              <a:off x="2915816" y="5851013"/>
              <a:ext cx="10081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defRPr/>
              </a:pPr>
              <a:r>
                <a:rPr lang="zh-CN" altLang="en-US" sz="1600" dirty="0">
                  <a:solidFill>
                    <a:schemeClr val="tx1"/>
                  </a:solidFill>
                  <a:latin typeface="+mn-lt"/>
                  <a:ea typeface="+mn-ea"/>
                  <a:cs typeface="+mn-ea"/>
                  <a:sym typeface="+mn-lt"/>
                </a:rPr>
                <a:t>新式采铁</a:t>
              </a:r>
              <a:endParaRPr lang="en-US" altLang="zh-CN" sz="1600" dirty="0">
                <a:solidFill>
                  <a:schemeClr val="tx1"/>
                </a:solidFill>
                <a:latin typeface="+mn-lt"/>
                <a:ea typeface="+mn-ea"/>
                <a:cs typeface="+mn-ea"/>
                <a:sym typeface="+mn-lt"/>
              </a:endParaRPr>
            </a:p>
            <a:p>
              <a:pPr>
                <a:defRPr/>
              </a:pPr>
              <a:r>
                <a:rPr lang="zh-CN" altLang="en-US" sz="1600" dirty="0">
                  <a:solidFill>
                    <a:schemeClr val="tx1"/>
                  </a:solidFill>
                  <a:latin typeface="+mn-lt"/>
                  <a:ea typeface="+mn-ea"/>
                  <a:cs typeface="+mn-ea"/>
                  <a:sym typeface="+mn-lt"/>
                </a:rPr>
                <a:t>冶铁投资</a:t>
              </a:r>
              <a:endParaRPr lang="zh-CN" altLang="en-US" sz="1600" dirty="0">
                <a:solidFill>
                  <a:schemeClr val="tx1"/>
                </a:solidFill>
                <a:latin typeface="+mn-lt"/>
                <a:ea typeface="+mn-ea"/>
                <a:cs typeface="+mn-ea"/>
                <a:sym typeface="+mn-lt"/>
              </a:endParaRPr>
            </a:p>
          </p:txBody>
        </p:sp>
        <p:sp>
          <p:nvSpPr>
            <p:cNvPr id="33805" name="文本框 21"/>
            <p:cNvSpPr txBox="1">
              <a:spLocks noChangeArrowheads="1"/>
            </p:cNvSpPr>
            <p:nvPr/>
          </p:nvSpPr>
          <p:spPr bwMode="auto">
            <a:xfrm>
              <a:off x="6660232" y="5877272"/>
              <a:ext cx="800219" cy="438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lnSpc>
                  <a:spcPts val="3000"/>
                </a:lnSpc>
                <a:defRPr/>
              </a:pPr>
              <a:r>
                <a:rPr lang="zh-CN" altLang="en-US" sz="1600" dirty="0">
                  <a:solidFill>
                    <a:schemeClr val="tx1"/>
                  </a:solidFill>
                  <a:latin typeface="+mn-lt"/>
                  <a:ea typeface="+mn-ea"/>
                  <a:cs typeface="+mn-ea"/>
                  <a:sym typeface="+mn-lt"/>
                </a:rPr>
                <a:t>织布机</a:t>
              </a:r>
              <a:endParaRPr lang="zh-CN" altLang="en-US" sz="1600" dirty="0">
                <a:solidFill>
                  <a:schemeClr val="tx1"/>
                </a:solidFill>
                <a:latin typeface="+mn-lt"/>
                <a:ea typeface="+mn-ea"/>
                <a:cs typeface="+mn-ea"/>
                <a:sym typeface="+mn-lt"/>
              </a:endParaRPr>
            </a:p>
          </p:txBody>
        </p:sp>
        <p:sp>
          <p:nvSpPr>
            <p:cNvPr id="33806" name="矩形 22"/>
            <p:cNvSpPr>
              <a:spLocks noChangeArrowheads="1"/>
            </p:cNvSpPr>
            <p:nvPr/>
          </p:nvSpPr>
          <p:spPr bwMode="auto">
            <a:xfrm>
              <a:off x="5076056" y="5882626"/>
              <a:ext cx="595035" cy="438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lnSpc>
                  <a:spcPts val="3000"/>
                </a:lnSpc>
                <a:defRPr/>
              </a:pPr>
              <a:r>
                <a:rPr lang="zh-CN" altLang="en-US" sz="1600" dirty="0">
                  <a:solidFill>
                    <a:schemeClr val="tx1"/>
                  </a:solidFill>
                  <a:latin typeface="+mn-lt"/>
                  <a:ea typeface="+mn-ea"/>
                  <a:cs typeface="+mn-ea"/>
                  <a:sym typeface="+mn-lt"/>
                </a:rPr>
                <a:t>纱锭</a:t>
              </a:r>
              <a:endParaRPr lang="zh-CN" altLang="en-US" sz="1600" dirty="0">
                <a:solidFill>
                  <a:schemeClr val="tx1"/>
                </a:solidFill>
                <a:latin typeface="+mn-lt"/>
                <a:ea typeface="+mn-ea"/>
                <a:cs typeface="+mn-ea"/>
                <a:sym typeface="+mn-lt"/>
              </a:endParaRPr>
            </a:p>
          </p:txBody>
        </p:sp>
        <p:grpSp>
          <p:nvGrpSpPr>
            <p:cNvPr id="2" name="组合 8"/>
            <p:cNvGrpSpPr/>
            <p:nvPr/>
          </p:nvGrpSpPr>
          <p:grpSpPr bwMode="auto">
            <a:xfrm>
              <a:off x="899592" y="4293096"/>
              <a:ext cx="6997700" cy="1600200"/>
              <a:chOff x="1378533" y="3914844"/>
              <a:chExt cx="6997176" cy="1600764"/>
            </a:xfrm>
          </p:grpSpPr>
          <p:pic>
            <p:nvPicPr>
              <p:cNvPr id="34824" name="图片 7"/>
              <p:cNvPicPr>
                <a:picLocks noChangeAspect="1" noChangeArrowheads="1"/>
              </p:cNvPicPr>
              <p:nvPr/>
            </p:nvPicPr>
            <p:blipFill>
              <a:blip r:embed="rId1" cstate="print"/>
              <a:srcRect/>
              <a:stretch>
                <a:fillRect/>
              </a:stretch>
            </p:blipFill>
            <p:spPr bwMode="auto">
              <a:xfrm>
                <a:off x="6703509" y="3914844"/>
                <a:ext cx="1600764" cy="1600764"/>
              </a:xfrm>
              <a:prstGeom prst="rect">
                <a:avLst/>
              </a:prstGeom>
              <a:noFill/>
              <a:ln w="9525">
                <a:noFill/>
                <a:miter lim="800000"/>
                <a:headEnd/>
                <a:tailEnd/>
              </a:ln>
            </p:spPr>
          </p:pic>
          <p:pic>
            <p:nvPicPr>
              <p:cNvPr id="34825" name="图片 5"/>
              <p:cNvPicPr>
                <a:picLocks noChangeAspect="1" noChangeArrowheads="1"/>
              </p:cNvPicPr>
              <p:nvPr/>
            </p:nvPicPr>
            <p:blipFill>
              <a:blip r:embed="rId2" cstate="print"/>
              <a:srcRect/>
              <a:stretch>
                <a:fillRect/>
              </a:stretch>
            </p:blipFill>
            <p:spPr bwMode="auto">
              <a:xfrm>
                <a:off x="4924508" y="3914844"/>
                <a:ext cx="1600764" cy="1600764"/>
              </a:xfrm>
              <a:prstGeom prst="rect">
                <a:avLst/>
              </a:prstGeom>
              <a:noFill/>
              <a:ln w="9525">
                <a:noFill/>
                <a:miter lim="800000"/>
                <a:headEnd/>
                <a:tailEnd/>
              </a:ln>
            </p:spPr>
          </p:pic>
          <p:pic>
            <p:nvPicPr>
              <p:cNvPr id="34826" name="图片 2"/>
              <p:cNvPicPr>
                <a:picLocks noChangeAspect="1" noChangeArrowheads="1"/>
              </p:cNvPicPr>
              <p:nvPr/>
            </p:nvPicPr>
            <p:blipFill>
              <a:blip r:embed="rId3" cstate="print"/>
              <a:srcRect/>
              <a:stretch>
                <a:fillRect/>
              </a:stretch>
            </p:blipFill>
            <p:spPr bwMode="auto">
              <a:xfrm>
                <a:off x="1378533" y="3914844"/>
                <a:ext cx="1600764" cy="1600764"/>
              </a:xfrm>
              <a:prstGeom prst="rect">
                <a:avLst/>
              </a:prstGeom>
              <a:noFill/>
              <a:ln w="9525">
                <a:noFill/>
                <a:miter lim="800000"/>
                <a:headEnd/>
                <a:tailEnd/>
              </a:ln>
            </p:spPr>
          </p:pic>
          <p:sp>
            <p:nvSpPr>
              <p:cNvPr id="33799" name="椭圆 8"/>
              <p:cNvSpPr>
                <a:spLocks noChangeArrowheads="1"/>
              </p:cNvSpPr>
              <p:nvPr/>
            </p:nvSpPr>
            <p:spPr bwMode="auto">
              <a:xfrm>
                <a:off x="3157988" y="3921196"/>
                <a:ext cx="1588968" cy="1588060"/>
              </a:xfrm>
              <a:prstGeom prst="ellipse">
                <a:avLst/>
              </a:prstGeom>
              <a:solidFill>
                <a:srgbClr val="FF9933"/>
              </a:solidFill>
              <a:ln w="9525">
                <a:solidFill>
                  <a:srgbClr val="A6A6A6"/>
                </a:solidFill>
                <a:round/>
              </a:ln>
            </p:spPr>
            <p:txBody>
              <a:bodyPr lIns="216000" tIns="288000" rIns="216000" bIns="288000" anchor="ct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lgn="ctr">
                  <a:buClr>
                    <a:srgbClr val="CC0000"/>
                  </a:buClr>
                  <a:defRPr/>
                </a:pPr>
                <a:endParaRPr lang="zh-CN" altLang="en-US" sz="2000" b="0">
                  <a:solidFill>
                    <a:schemeClr val="tx1"/>
                  </a:solidFill>
                  <a:latin typeface="+mn-lt"/>
                  <a:ea typeface="+mn-ea"/>
                  <a:cs typeface="+mn-ea"/>
                  <a:sym typeface="+mn-lt"/>
                </a:endParaRPr>
              </a:p>
            </p:txBody>
          </p:sp>
          <p:sp>
            <p:nvSpPr>
              <p:cNvPr id="33807" name="Text Box 24"/>
              <p:cNvSpPr txBox="1">
                <a:spLocks noChangeArrowheads="1"/>
              </p:cNvSpPr>
              <p:nvPr/>
            </p:nvSpPr>
            <p:spPr bwMode="auto">
              <a:xfrm>
                <a:off x="1788077" y="4824803"/>
                <a:ext cx="911157" cy="400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defRPr/>
                </a:pPr>
                <a:r>
                  <a:rPr lang="en-US" altLang="zh-CN" sz="2000" dirty="0">
                    <a:solidFill>
                      <a:schemeClr val="bg1"/>
                    </a:solidFill>
                    <a:effectLst>
                      <a:outerShdw blurRad="38100" dist="38100" dir="2700000" algn="tl">
                        <a:srgbClr val="000000">
                          <a:alpha val="43137"/>
                        </a:srgbClr>
                      </a:outerShdw>
                    </a:effectLst>
                    <a:latin typeface="+mn-lt"/>
                    <a:ea typeface="+mn-ea"/>
                    <a:cs typeface="+mn-ea"/>
                    <a:sym typeface="+mn-lt"/>
                  </a:rPr>
                  <a:t>79.6%</a:t>
                </a:r>
                <a:endParaRPr lang="en-US" altLang="zh-CN" sz="2000" dirty="0">
                  <a:solidFill>
                    <a:schemeClr val="bg1"/>
                  </a:solidFill>
                  <a:effectLst>
                    <a:outerShdw blurRad="38100" dist="38100" dir="2700000" algn="tl">
                      <a:srgbClr val="000000">
                        <a:alpha val="43137"/>
                      </a:srgbClr>
                    </a:outerShdw>
                  </a:effectLst>
                  <a:latin typeface="+mn-lt"/>
                  <a:ea typeface="+mn-ea"/>
                  <a:cs typeface="+mn-ea"/>
                  <a:sym typeface="+mn-lt"/>
                </a:endParaRPr>
              </a:p>
            </p:txBody>
          </p:sp>
          <p:sp>
            <p:nvSpPr>
              <p:cNvPr id="33808" name="Text Box 25"/>
              <p:cNvSpPr txBox="1">
                <a:spLocks noChangeArrowheads="1"/>
              </p:cNvSpPr>
              <p:nvPr/>
            </p:nvSpPr>
            <p:spPr bwMode="auto">
              <a:xfrm>
                <a:off x="5681924" y="4484958"/>
                <a:ext cx="911157" cy="398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defRPr/>
                </a:pPr>
                <a:r>
                  <a:rPr lang="en-US" altLang="zh-CN" sz="2000" dirty="0">
                    <a:solidFill>
                      <a:schemeClr val="bg1"/>
                    </a:solidFill>
                    <a:effectLst>
                      <a:outerShdw blurRad="38100" dist="38100" dir="2700000" algn="tl">
                        <a:srgbClr val="000000">
                          <a:alpha val="43137"/>
                        </a:srgbClr>
                      </a:outerShdw>
                    </a:effectLst>
                    <a:latin typeface="+mn-lt"/>
                    <a:ea typeface="+mn-ea"/>
                    <a:cs typeface="+mn-ea"/>
                    <a:sym typeface="+mn-lt"/>
                  </a:rPr>
                  <a:t>41.2%</a:t>
                </a:r>
                <a:endParaRPr lang="en-US" altLang="zh-CN" sz="2000" dirty="0">
                  <a:solidFill>
                    <a:schemeClr val="bg1"/>
                  </a:solidFill>
                  <a:effectLst>
                    <a:outerShdw blurRad="38100" dist="38100" dir="2700000" algn="tl">
                      <a:srgbClr val="000000">
                        <a:alpha val="43137"/>
                      </a:srgbClr>
                    </a:outerShdw>
                  </a:effectLst>
                  <a:latin typeface="+mn-lt"/>
                  <a:ea typeface="+mn-ea"/>
                  <a:cs typeface="+mn-ea"/>
                  <a:sym typeface="+mn-lt"/>
                </a:endParaRPr>
              </a:p>
            </p:txBody>
          </p:sp>
          <p:sp>
            <p:nvSpPr>
              <p:cNvPr id="33809" name="Text Box 26"/>
              <p:cNvSpPr txBox="1">
                <a:spLocks noChangeArrowheads="1"/>
              </p:cNvSpPr>
              <p:nvPr/>
            </p:nvSpPr>
            <p:spPr bwMode="auto">
              <a:xfrm>
                <a:off x="3562769" y="4559596"/>
                <a:ext cx="936555" cy="39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defRPr/>
                </a:pPr>
                <a:r>
                  <a:rPr lang="en-US" altLang="zh-CN" sz="2000" dirty="0">
                    <a:solidFill>
                      <a:schemeClr val="bg1"/>
                    </a:solidFill>
                    <a:effectLst>
                      <a:outerShdw blurRad="38100" dist="38100" dir="2700000" algn="tl">
                        <a:srgbClr val="000000">
                          <a:alpha val="43137"/>
                        </a:srgbClr>
                      </a:outerShdw>
                    </a:effectLst>
                    <a:latin typeface="+mn-lt"/>
                    <a:ea typeface="+mn-ea"/>
                    <a:cs typeface="+mn-ea"/>
                    <a:sym typeface="+mn-lt"/>
                  </a:rPr>
                  <a:t>100%</a:t>
                </a:r>
                <a:endParaRPr lang="en-US" altLang="zh-CN" sz="2000" dirty="0">
                  <a:solidFill>
                    <a:schemeClr val="bg1"/>
                  </a:solidFill>
                  <a:effectLst>
                    <a:outerShdw blurRad="38100" dist="38100" dir="2700000" algn="tl">
                      <a:srgbClr val="000000">
                        <a:alpha val="43137"/>
                      </a:srgbClr>
                    </a:outerShdw>
                  </a:effectLst>
                  <a:latin typeface="+mn-lt"/>
                  <a:ea typeface="+mn-ea"/>
                  <a:cs typeface="+mn-ea"/>
                  <a:sym typeface="+mn-lt"/>
                </a:endParaRPr>
              </a:p>
            </p:txBody>
          </p:sp>
          <p:sp>
            <p:nvSpPr>
              <p:cNvPr id="33810" name="Text Box 27"/>
              <p:cNvSpPr txBox="1">
                <a:spLocks noChangeArrowheads="1"/>
              </p:cNvSpPr>
              <p:nvPr/>
            </p:nvSpPr>
            <p:spPr bwMode="auto">
              <a:xfrm>
                <a:off x="7453441" y="4519895"/>
                <a:ext cx="922268" cy="400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defRPr/>
                </a:pPr>
                <a:r>
                  <a:rPr lang="en-US" altLang="zh-CN" sz="2000">
                    <a:solidFill>
                      <a:schemeClr val="bg1"/>
                    </a:solidFill>
                    <a:effectLst>
                      <a:outerShdw blurRad="38100" dist="38100" dir="2700000" algn="tl">
                        <a:srgbClr val="000000">
                          <a:alpha val="43137"/>
                        </a:srgbClr>
                      </a:outerShdw>
                    </a:effectLst>
                    <a:latin typeface="+mn-lt"/>
                    <a:ea typeface="+mn-ea"/>
                    <a:cs typeface="+mn-ea"/>
                    <a:sym typeface="+mn-lt"/>
                  </a:rPr>
                  <a:t>49.6%</a:t>
                </a:r>
                <a:endParaRPr lang="en-US" altLang="zh-CN" sz="2000">
                  <a:solidFill>
                    <a:schemeClr val="bg1"/>
                  </a:solidFill>
                  <a:effectLst>
                    <a:outerShdw blurRad="38100" dist="38100" dir="2700000" algn="tl">
                      <a:srgbClr val="000000">
                        <a:alpha val="43137"/>
                      </a:srgbClr>
                    </a:outerShdw>
                  </a:effectLst>
                  <a:latin typeface="+mn-lt"/>
                  <a:ea typeface="+mn-ea"/>
                  <a:cs typeface="+mn-ea"/>
                  <a:sym typeface="+mn-lt"/>
                </a:endParaRPr>
              </a:p>
            </p:txBody>
          </p:sp>
        </p:grpSp>
      </p:grpSp>
      <p:sp>
        <p:nvSpPr>
          <p:cNvPr id="21" name="Rectangle 3"/>
          <p:cNvSpPr txBox="1">
            <a:spLocks noChangeArrowheads="1"/>
          </p:cNvSpPr>
          <p:nvPr/>
        </p:nvSpPr>
        <p:spPr>
          <a:xfrm>
            <a:off x="395536" y="274638"/>
            <a:ext cx="8291264" cy="1143000"/>
          </a:xfrm>
          <a:prstGeom prst="rect">
            <a:avLst/>
          </a:prstGeom>
          <a:noFill/>
        </p:spPr>
        <p:txBody>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000" b="1" i="0" u="none" strike="noStrike" kern="1200" cap="none" spc="0" normalizeH="0" baseline="0" noProof="0">
                <a:ln>
                  <a:noFill/>
                </a:ln>
                <a:solidFill>
                  <a:schemeClr val="tx1"/>
                </a:solidFill>
                <a:effectLst/>
                <a:uLnTx/>
                <a:uFillTx/>
                <a:latin typeface="+mj-lt"/>
                <a:ea typeface="+mj-ea"/>
                <a:cs typeface="+mj-cs"/>
              </a:rPr>
              <a:t>4</a:t>
            </a:r>
            <a:r>
              <a:rPr kumimoji="0" lang="zh-CN" altLang="en-US" sz="4000" b="1" i="0" u="none" strike="noStrike" kern="1200" cap="none" spc="0" normalizeH="0" baseline="0" noProof="0">
                <a:ln>
                  <a:noFill/>
                </a:ln>
                <a:solidFill>
                  <a:schemeClr val="tx1"/>
                </a:solidFill>
                <a:effectLst/>
                <a:uLnTx/>
                <a:uFillTx/>
                <a:latin typeface="+mj-lt"/>
                <a:ea typeface="+mj-ea"/>
                <a:cs typeface="+mj-cs"/>
              </a:rPr>
              <a:t>、操纵中国的经济命脉</a:t>
            </a:r>
            <a:endParaRPr kumimoji="0" lang="zh-CN" altLang="en-US" sz="4000" b="1" i="0" u="none" strike="noStrike" kern="1200" cap="none" spc="0" normalizeH="0" baseline="0" noProof="0" dirty="0">
              <a:ln>
                <a:noFill/>
              </a:ln>
              <a:solidFill>
                <a:schemeClr val="tx1"/>
              </a:solidFill>
              <a:effectLst/>
              <a:uLnTx/>
              <a:uFillTx/>
              <a:latin typeface="+mj-lt"/>
              <a:ea typeface="+mj-ea"/>
              <a:cs typeface="+mj-cs"/>
            </a:endParaRPr>
          </a:p>
        </p:txBody>
      </p:sp>
      <p:sp>
        <p:nvSpPr>
          <p:cNvPr id="22" name="内容占位符 2"/>
          <p:cNvSpPr txBox="1"/>
          <p:nvPr/>
        </p:nvSpPr>
        <p:spPr>
          <a:xfrm>
            <a:off x="467544" y="2636912"/>
            <a:ext cx="8280920" cy="1045096"/>
          </a:xfrm>
          <a:prstGeom prst="rect">
            <a:avLst/>
          </a:prstGeom>
        </p:spPr>
        <p:txBody>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defRPr/>
            </a:pPr>
            <a:r>
              <a:rPr kumimoji="0" lang="zh-CN" altLang="en-US" sz="24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rPr>
              <a:t>（</a:t>
            </a:r>
            <a:r>
              <a:rPr kumimoji="0" lang="en-US" altLang="zh-CN" sz="24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rPr>
              <a:t>1</a:t>
            </a:r>
            <a:r>
              <a:rPr kumimoji="0" lang="zh-CN" altLang="en-US" sz="24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rPr>
              <a:t>）在中国的近代工业中，外国资本很快形成了垄断地位，使中国民族工业难以独立发展。</a:t>
            </a:r>
            <a:endParaRPr kumimoji="0" lang="zh-CN" altLang="en-US" sz="24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endParaRPr>
          </a:p>
        </p:txBody>
      </p:sp>
    </p:spTree>
  </p:cSld>
  <p:clrMapOvr>
    <a:masterClrMapping/>
  </p:clrMapOvr>
  <p:transition spd="slow">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332656"/>
            <a:ext cx="8363272" cy="1296144"/>
          </a:xfrm>
        </p:spPr>
        <p:txBody>
          <a:bodyPr>
            <a:normAutofit fontScale="90000"/>
          </a:bodyPr>
          <a:lstStyle/>
          <a:p>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2</a:t>
            </a:r>
            <a:r>
              <a:rPr lang="zh-CN" altLang="en-US" b="1" dirty="0">
                <a:latin typeface="华文新魏" pitchFamily="2" charset="-122"/>
                <a:ea typeface="华文新魏" pitchFamily="2" charset="-122"/>
              </a:rPr>
              <a:t>）列强不仅勒索中国赔款</a:t>
            </a:r>
            <a:r>
              <a:rPr lang="zh-CN" altLang="en-US" b="1">
                <a:latin typeface="华文新魏" pitchFamily="2" charset="-122"/>
                <a:ea typeface="华文新魏" pitchFamily="2" charset="-122"/>
              </a:rPr>
              <a:t>，而且迫使中国</a:t>
            </a:r>
            <a:r>
              <a:rPr lang="zh-CN" altLang="en-US" b="1" dirty="0">
                <a:latin typeface="华文新魏" pitchFamily="2" charset="-122"/>
                <a:ea typeface="华文新魏" pitchFamily="2" charset="-122"/>
              </a:rPr>
              <a:t>举借外债来偿付这些赔款。</a:t>
            </a:r>
            <a:endParaRPr lang="zh-CN" altLang="en-US" dirty="0"/>
          </a:p>
        </p:txBody>
      </p:sp>
      <p:sp>
        <p:nvSpPr>
          <p:cNvPr id="3" name="内容占位符 2"/>
          <p:cNvSpPr>
            <a:spLocks noGrp="1"/>
          </p:cNvSpPr>
          <p:nvPr>
            <p:ph sz="quarter" idx="1"/>
          </p:nvPr>
        </p:nvSpPr>
        <p:spPr>
          <a:xfrm>
            <a:off x="395536" y="3140968"/>
            <a:ext cx="8291264" cy="2950840"/>
          </a:xfrm>
        </p:spPr>
        <p:txBody>
          <a:bodyPr>
            <a:normAutofit fontScale="70000" lnSpcReduction="20000"/>
          </a:bodyPr>
          <a:lstStyle/>
          <a:p>
            <a:pPr>
              <a:spcBef>
                <a:spcPct val="30000"/>
              </a:spcBef>
              <a:buSzPct val="90000"/>
              <a:buFont typeface="Arial" panose="020B0604020202020204" pitchFamily="34" charset="0"/>
              <a:buBlip>
                <a:blip r:embed="rId1"/>
              </a:buBlip>
            </a:pPr>
            <a:r>
              <a:rPr lang="en-US" altLang="zh-CN" sz="2800" b="1" dirty="0">
                <a:latin typeface="Arial Narrow" pitchFamily="34" charset="0"/>
              </a:rPr>
              <a:t>1895</a:t>
            </a:r>
            <a:r>
              <a:rPr lang="zh-CN" altLang="en-US" sz="2800" b="1" dirty="0">
                <a:latin typeface="Arial Narrow" pitchFamily="34" charset="0"/>
              </a:rPr>
              <a:t>年</a:t>
            </a:r>
            <a:r>
              <a:rPr lang="en-US" altLang="zh-CN" sz="2800" b="1" dirty="0">
                <a:latin typeface="Arial Narrow" pitchFamily="34" charset="0"/>
              </a:rPr>
              <a:t>7</a:t>
            </a:r>
            <a:r>
              <a:rPr lang="zh-CN" altLang="en-US" sz="2800" b="1" dirty="0">
                <a:latin typeface="Arial Narrow" pitchFamily="34" charset="0"/>
              </a:rPr>
              <a:t>月“俄法洋款”</a:t>
            </a:r>
            <a:r>
              <a:rPr lang="en-US" altLang="zh-CN" sz="2800" b="1" dirty="0">
                <a:latin typeface="Arial Narrow" pitchFamily="34" charset="0"/>
              </a:rPr>
              <a:t>4</a:t>
            </a:r>
            <a:r>
              <a:rPr lang="zh-CN" altLang="en-US" sz="2800" b="1" dirty="0">
                <a:latin typeface="Arial Narrow" pitchFamily="34" charset="0"/>
              </a:rPr>
              <a:t>亿法郎</a:t>
            </a:r>
            <a:r>
              <a:rPr lang="en-US" altLang="zh-CN" sz="2800" b="1" dirty="0">
                <a:latin typeface="Arial Narrow" pitchFamily="34" charset="0"/>
              </a:rPr>
              <a:t>(9800</a:t>
            </a:r>
            <a:r>
              <a:rPr lang="zh-CN" altLang="en-US" sz="2800" b="1" dirty="0">
                <a:latin typeface="Arial Narrow" pitchFamily="34" charset="0"/>
              </a:rPr>
              <a:t>余万两白银</a:t>
            </a:r>
            <a:r>
              <a:rPr lang="en-US" altLang="zh-CN" sz="2800" b="1" dirty="0">
                <a:latin typeface="Arial Narrow" pitchFamily="34" charset="0"/>
              </a:rPr>
              <a:t>)</a:t>
            </a:r>
            <a:r>
              <a:rPr lang="zh-CN" altLang="en-US" sz="2800" b="1" dirty="0">
                <a:latin typeface="Arial Narrow" pitchFamily="34" charset="0"/>
              </a:rPr>
              <a:t>，以海关税为担保，并声明不许他国享有管理或监督中国税收等项权利。</a:t>
            </a:r>
            <a:endParaRPr lang="zh-CN" altLang="en-US" sz="2800" b="1" dirty="0">
              <a:latin typeface="Arial Narrow" pitchFamily="34" charset="0"/>
            </a:endParaRPr>
          </a:p>
          <a:p>
            <a:pPr>
              <a:spcBef>
                <a:spcPct val="30000"/>
              </a:spcBef>
              <a:buSzPct val="90000"/>
              <a:buFont typeface="Arial" panose="020B0604020202020204" pitchFamily="34" charset="0"/>
              <a:buBlip>
                <a:blip r:embed="rId1"/>
              </a:buBlip>
            </a:pPr>
            <a:r>
              <a:rPr lang="en-US" altLang="zh-CN" sz="2800" b="1" dirty="0">
                <a:latin typeface="Arial Narrow" pitchFamily="34" charset="0"/>
              </a:rPr>
              <a:t>1896</a:t>
            </a:r>
            <a:r>
              <a:rPr lang="zh-CN" altLang="en-US" sz="2800" b="1" dirty="0">
                <a:latin typeface="Arial Narrow" pitchFamily="34" charset="0"/>
              </a:rPr>
              <a:t>年</a:t>
            </a:r>
            <a:r>
              <a:rPr lang="en-US" altLang="zh-CN" sz="2800" b="1" dirty="0">
                <a:latin typeface="Arial Narrow" pitchFamily="34" charset="0"/>
              </a:rPr>
              <a:t>3</a:t>
            </a:r>
            <a:r>
              <a:rPr lang="zh-CN" altLang="en-US" sz="2800" b="1" dirty="0">
                <a:latin typeface="Arial Narrow" pitchFamily="34" charset="0"/>
              </a:rPr>
              <a:t>月“英德洋款”</a:t>
            </a:r>
            <a:r>
              <a:rPr lang="en-US" altLang="zh-CN" sz="2800" b="1" dirty="0">
                <a:latin typeface="Arial Narrow" pitchFamily="34" charset="0"/>
              </a:rPr>
              <a:t>1600</a:t>
            </a:r>
            <a:r>
              <a:rPr lang="zh-CN" altLang="en-US" sz="2800" b="1" dirty="0">
                <a:latin typeface="Arial Narrow" pitchFamily="34" charset="0"/>
              </a:rPr>
              <a:t>万英镑</a:t>
            </a:r>
            <a:r>
              <a:rPr lang="en-US" altLang="zh-CN" sz="2800" b="1" dirty="0">
                <a:latin typeface="Arial Narrow" pitchFamily="34" charset="0"/>
              </a:rPr>
              <a:t>( 9700</a:t>
            </a:r>
            <a:r>
              <a:rPr lang="zh-CN" altLang="en-US" sz="2800" b="1" dirty="0">
                <a:latin typeface="Arial Narrow" pitchFamily="34" charset="0"/>
              </a:rPr>
              <a:t>余万两白银</a:t>
            </a:r>
            <a:r>
              <a:rPr lang="en-US" altLang="zh-CN" sz="2800" b="1" dirty="0">
                <a:latin typeface="Arial Narrow" pitchFamily="34" charset="0"/>
              </a:rPr>
              <a:t>)</a:t>
            </a:r>
            <a:r>
              <a:rPr lang="zh-CN" altLang="en-US" sz="2800" b="1" dirty="0">
                <a:latin typeface="Arial Narrow" pitchFamily="34" charset="0"/>
              </a:rPr>
              <a:t>以海关收入为担保，在借款偿还期内，中国海关总税务司职位一直由英国人担任，以保证英国对中国海关行政的控制。</a:t>
            </a:r>
            <a:endParaRPr lang="zh-CN" altLang="en-US" sz="2800" b="1" dirty="0">
              <a:latin typeface="Arial Narrow" pitchFamily="34" charset="0"/>
            </a:endParaRPr>
          </a:p>
          <a:p>
            <a:pPr>
              <a:spcBef>
                <a:spcPct val="30000"/>
              </a:spcBef>
              <a:buSzPct val="90000"/>
              <a:buFont typeface="Arial" panose="020B0604020202020204" pitchFamily="34" charset="0"/>
              <a:buBlip>
                <a:blip r:embed="rId1"/>
              </a:buBlip>
            </a:pPr>
            <a:r>
              <a:rPr lang="en-US" altLang="zh-CN" sz="2800" b="1" dirty="0">
                <a:latin typeface="Arial Narrow" pitchFamily="34" charset="0"/>
              </a:rPr>
              <a:t>1898</a:t>
            </a:r>
            <a:r>
              <a:rPr lang="zh-CN" altLang="en-US" sz="2800" b="1" dirty="0">
                <a:latin typeface="Arial Narrow" pitchFamily="34" charset="0"/>
              </a:rPr>
              <a:t>年</a:t>
            </a:r>
            <a:r>
              <a:rPr lang="en-US" altLang="zh-CN" sz="2800" b="1" dirty="0">
                <a:latin typeface="Arial Narrow" pitchFamily="34" charset="0"/>
              </a:rPr>
              <a:t>3</a:t>
            </a:r>
            <a:r>
              <a:rPr lang="zh-CN" altLang="en-US" sz="2800" b="1" dirty="0">
                <a:latin typeface="Arial Narrow" pitchFamily="34" charset="0"/>
              </a:rPr>
              <a:t>月续借“英德洋款”</a:t>
            </a:r>
            <a:r>
              <a:rPr lang="en-US" altLang="zh-CN" sz="2800" b="1" dirty="0">
                <a:latin typeface="Arial Narrow" pitchFamily="34" charset="0"/>
              </a:rPr>
              <a:t>1600</a:t>
            </a:r>
            <a:r>
              <a:rPr lang="zh-CN" altLang="en-US" sz="2800" b="1" dirty="0">
                <a:latin typeface="Arial Narrow" pitchFamily="34" charset="0"/>
              </a:rPr>
              <a:t>万英镑</a:t>
            </a:r>
            <a:r>
              <a:rPr lang="en-US" altLang="zh-CN" sz="2800" b="1" dirty="0">
                <a:latin typeface="Arial Narrow" pitchFamily="34" charset="0"/>
              </a:rPr>
              <a:t>(1.2</a:t>
            </a:r>
            <a:r>
              <a:rPr lang="zh-CN" altLang="en-US" sz="2800" b="1" dirty="0">
                <a:latin typeface="Arial Narrow" pitchFamily="34" charset="0"/>
              </a:rPr>
              <a:t>亿两白银</a:t>
            </a:r>
            <a:r>
              <a:rPr lang="en-US" altLang="zh-CN" sz="2800" b="1" dirty="0">
                <a:latin typeface="Arial Narrow" pitchFamily="34" charset="0"/>
              </a:rPr>
              <a:t>)</a:t>
            </a:r>
            <a:r>
              <a:rPr lang="zh-CN" altLang="en-US" sz="2800" b="1" dirty="0">
                <a:latin typeface="Arial Narrow" pitchFamily="34" charset="0"/>
              </a:rPr>
              <a:t>以苏州、松沪、九江、浙东等地的货厘及宜昌、湖北口岸盐厘为担保。英国又获得控制上述常关</a:t>
            </a:r>
            <a:r>
              <a:rPr lang="en-US" altLang="zh-CN" sz="2800" b="1" dirty="0">
                <a:latin typeface="Arial Narrow" pitchFamily="34" charset="0"/>
              </a:rPr>
              <a:t>45</a:t>
            </a:r>
            <a:r>
              <a:rPr lang="zh-CN" altLang="en-US" sz="2800" b="1" dirty="0">
                <a:latin typeface="Arial Narrow" pitchFamily="34" charset="0"/>
              </a:rPr>
              <a:t>年的保证。</a:t>
            </a:r>
            <a:endParaRPr lang="zh-CN" altLang="en-US" sz="2800" b="1" dirty="0">
              <a:latin typeface="Arial Narrow" pitchFamily="34" charset="0"/>
            </a:endParaRPr>
          </a:p>
          <a:p>
            <a:pPr>
              <a:spcBef>
                <a:spcPct val="30000"/>
              </a:spcBef>
              <a:buSzPct val="90000"/>
            </a:pPr>
            <a:r>
              <a:rPr lang="zh-CN" altLang="en-US" sz="3200" dirty="0">
                <a:solidFill>
                  <a:srgbClr val="FF3300"/>
                </a:solidFill>
                <a:latin typeface="Arial Narrow" pitchFamily="34" charset="0"/>
                <a:ea typeface="黑体" panose="02010609060101010101" pitchFamily="49" charset="-122"/>
                <a:sym typeface="Wingdings" panose="05000000000000000000" pitchFamily="2" charset="2"/>
              </a:rPr>
              <a:t></a:t>
            </a:r>
            <a:r>
              <a:rPr lang="en-US" altLang="zh-CN" sz="2800" b="1" dirty="0">
                <a:latin typeface="Arial Narrow" pitchFamily="34" charset="0"/>
              </a:rPr>
              <a:t>1895~1900</a:t>
            </a:r>
            <a:r>
              <a:rPr lang="zh-CN" altLang="en-US" sz="2800" b="1" dirty="0">
                <a:latin typeface="Arial Narrow" pitchFamily="34" charset="0"/>
              </a:rPr>
              <a:t>年清政府共借款</a:t>
            </a:r>
            <a:r>
              <a:rPr lang="en-US" altLang="zh-CN" sz="2800" b="1" dirty="0">
                <a:latin typeface="Arial Narrow" pitchFamily="34" charset="0"/>
              </a:rPr>
              <a:t>4.51</a:t>
            </a:r>
            <a:r>
              <a:rPr lang="zh-CN" altLang="en-US" sz="2800" b="1" dirty="0">
                <a:latin typeface="Arial Narrow" pitchFamily="34" charset="0"/>
              </a:rPr>
              <a:t>亿余两白银，约为当时年财政收入的五倍半。</a:t>
            </a:r>
            <a:endParaRPr lang="zh-CN" altLang="en-US" sz="2800" b="1" dirty="0">
              <a:latin typeface="Arial Narrow" pitchFamily="34" charset="0"/>
            </a:endParaRPr>
          </a:p>
        </p:txBody>
      </p:sp>
      <p:grpSp>
        <p:nvGrpSpPr>
          <p:cNvPr id="4" name="Group 3"/>
          <p:cNvGrpSpPr/>
          <p:nvPr/>
        </p:nvGrpSpPr>
        <p:grpSpPr bwMode="auto">
          <a:xfrm>
            <a:off x="467544" y="1916832"/>
            <a:ext cx="1549627" cy="1080120"/>
            <a:chOff x="226" y="0"/>
            <a:chExt cx="1024" cy="1315"/>
          </a:xfrm>
        </p:grpSpPr>
        <p:pic>
          <p:nvPicPr>
            <p:cNvPr id="5"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6" name="Rectangle 5" descr="信纸"/>
            <p:cNvSpPr>
              <a:spLocks noChangeArrowheads="1"/>
            </p:cNvSpPr>
            <p:nvPr/>
          </p:nvSpPr>
          <p:spPr bwMode="auto">
            <a:xfrm>
              <a:off x="412" y="314"/>
              <a:ext cx="577" cy="454"/>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rPr>
                <a:t>材料</a:t>
              </a:r>
              <a:endPar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endParaRPr>
            </a:p>
          </p:txBody>
        </p:sp>
      </p:grpSp>
      <p:sp>
        <p:nvSpPr>
          <p:cNvPr id="7" name="内容占位符 2"/>
          <p:cNvSpPr txBox="1"/>
          <p:nvPr/>
        </p:nvSpPr>
        <p:spPr>
          <a:xfrm>
            <a:off x="3419872" y="1772816"/>
            <a:ext cx="4968552" cy="1224136"/>
          </a:xfrm>
          <a:prstGeom prst="rect">
            <a:avLst/>
          </a:prstGeom>
        </p:spPr>
        <p:txBody>
          <a:bodyPr vert="horz">
            <a:normAutofit fontScale="925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defRPr/>
            </a:pPr>
            <a:r>
              <a:rPr kumimoji="0" lang="zh-CN" altLang="en-US" sz="2400" b="1" i="0" u="none" strike="noStrike" kern="1200" cap="none" spc="0" normalizeH="0" baseline="0" noProof="0">
                <a:ln>
                  <a:noFill/>
                </a:ln>
                <a:solidFill>
                  <a:schemeClr val="tx1"/>
                </a:solidFill>
                <a:effectLst/>
                <a:uLnTx/>
                <a:uFillTx/>
                <a:latin typeface="华文新魏" pitchFamily="2" charset="-122"/>
                <a:ea typeface="华文新魏" pitchFamily="2" charset="-122"/>
                <a:cs typeface="+mn-cs"/>
              </a:rPr>
              <a:t>中国政府举借外债，主要是以</a:t>
            </a:r>
            <a:r>
              <a:rPr kumimoji="0" lang="zh-CN" altLang="en-US" sz="2400" b="1" i="0" u="none" strike="noStrike" kern="1200" cap="none" spc="0" normalizeH="0" baseline="0" noProof="0">
                <a:ln>
                  <a:noFill/>
                </a:ln>
                <a:solidFill>
                  <a:srgbClr val="FF3300"/>
                </a:solidFill>
                <a:effectLst/>
                <a:uLnTx/>
                <a:uFillTx/>
                <a:latin typeface="华文新魏" pitchFamily="2" charset="-122"/>
                <a:ea typeface="华文新魏" pitchFamily="2" charset="-122"/>
                <a:cs typeface="+mn-cs"/>
              </a:rPr>
              <a:t>关税</a:t>
            </a:r>
            <a:r>
              <a:rPr kumimoji="0" lang="zh-CN" altLang="en-US" sz="2400" b="1" i="0" u="none" strike="noStrike" kern="1200" cap="none" spc="0" normalizeH="0" baseline="0" noProof="0">
                <a:ln>
                  <a:noFill/>
                </a:ln>
                <a:solidFill>
                  <a:schemeClr val="tx1"/>
                </a:solidFill>
                <a:effectLst/>
                <a:uLnTx/>
                <a:uFillTx/>
                <a:latin typeface="华文新魏" pitchFamily="2" charset="-122"/>
                <a:ea typeface="华文新魏" pitchFamily="2" charset="-122"/>
                <a:cs typeface="+mn-cs"/>
              </a:rPr>
              <a:t>和</a:t>
            </a:r>
            <a:r>
              <a:rPr kumimoji="0" lang="zh-CN" altLang="en-US" sz="2400" b="1" i="0" u="none" strike="noStrike" kern="1200" cap="none" spc="0" normalizeH="0" baseline="0" noProof="0">
                <a:ln>
                  <a:noFill/>
                </a:ln>
                <a:solidFill>
                  <a:srgbClr val="FF3300"/>
                </a:solidFill>
                <a:effectLst/>
                <a:uLnTx/>
                <a:uFillTx/>
                <a:latin typeface="华文新魏" pitchFamily="2" charset="-122"/>
                <a:ea typeface="华文新魏" pitchFamily="2" charset="-122"/>
                <a:cs typeface="+mn-cs"/>
              </a:rPr>
              <a:t>盐税</a:t>
            </a:r>
            <a:r>
              <a:rPr kumimoji="0" lang="zh-CN" altLang="en-US" sz="2400" b="1" i="0" u="none" strike="noStrike" kern="1200" cap="none" spc="0" normalizeH="0" baseline="0" noProof="0">
                <a:ln>
                  <a:noFill/>
                </a:ln>
                <a:solidFill>
                  <a:schemeClr val="tx1"/>
                </a:solidFill>
                <a:effectLst/>
                <a:uLnTx/>
                <a:uFillTx/>
                <a:latin typeface="华文新魏" pitchFamily="2" charset="-122"/>
                <a:ea typeface="华文新魏" pitchFamily="2" charset="-122"/>
                <a:cs typeface="+mn-cs"/>
              </a:rPr>
              <a:t>为担保的。列强直接控制这两项税收，就等于扼住了中国</a:t>
            </a:r>
            <a:r>
              <a:rPr kumimoji="0" lang="zh-CN" altLang="en-US" sz="2400" b="1" i="0" u="none" strike="noStrike" kern="1200" cap="none" spc="0" normalizeH="0" baseline="0" noProof="0">
                <a:ln>
                  <a:noFill/>
                </a:ln>
                <a:solidFill>
                  <a:srgbClr val="FF3300"/>
                </a:solidFill>
                <a:effectLst/>
                <a:uLnTx/>
                <a:uFillTx/>
                <a:latin typeface="华文新魏" pitchFamily="2" charset="-122"/>
                <a:ea typeface="华文新魏" pitchFamily="2" charset="-122"/>
                <a:cs typeface="+mn-cs"/>
              </a:rPr>
              <a:t>财政</a:t>
            </a:r>
            <a:r>
              <a:rPr kumimoji="0" lang="zh-CN" altLang="en-US" sz="2400" b="1" i="0" u="none" strike="noStrike" kern="1200" cap="none" spc="0" normalizeH="0" baseline="0" noProof="0">
                <a:ln>
                  <a:noFill/>
                </a:ln>
                <a:solidFill>
                  <a:schemeClr val="tx1"/>
                </a:solidFill>
                <a:effectLst/>
                <a:uLnTx/>
                <a:uFillTx/>
                <a:latin typeface="华文新魏" pitchFamily="2" charset="-122"/>
                <a:ea typeface="华文新魏" pitchFamily="2" charset="-122"/>
                <a:cs typeface="+mn-cs"/>
              </a:rPr>
              <a:t>的咽喉。</a:t>
            </a: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Text Box 3" descr="羊皮纸"/>
          <p:cNvSpPr txBox="1">
            <a:spLocks noChangeArrowheads="1"/>
          </p:cNvSpPr>
          <p:nvPr/>
        </p:nvSpPr>
        <p:spPr bwMode="auto">
          <a:xfrm>
            <a:off x="395536" y="2492896"/>
            <a:ext cx="3600450" cy="3149600"/>
          </a:xfrm>
          <a:prstGeom prst="rect">
            <a:avLst/>
          </a:prstGeom>
          <a:blipFill dpi="0" rotWithShape="0">
            <a:blip r:embed="rId1" cstate="print"/>
            <a:srcRect/>
            <a:tile tx="0" ty="0" sx="100000" sy="100000" flip="none" algn="tl"/>
          </a:blipFill>
          <a:ln w="9525">
            <a:solidFill>
              <a:schemeClr val="accent2"/>
            </a:solidFill>
            <a:miter lim="800000"/>
          </a:ln>
        </p:spPr>
        <p:txBody>
          <a:bodyPr>
            <a:spAutoFit/>
          </a:bodyPr>
          <a:lstStyle/>
          <a:p>
            <a:pPr>
              <a:spcBef>
                <a:spcPct val="50000"/>
              </a:spcBef>
            </a:pPr>
            <a:r>
              <a:rPr lang="zh-CN" altLang="en-US" sz="2000" b="1" dirty="0">
                <a:solidFill>
                  <a:srgbClr val="000000"/>
                </a:solidFill>
                <a:latin typeface="华文新魏" pitchFamily="2" charset="-122"/>
                <a:ea typeface="华文新魏" pitchFamily="2" charset="-122"/>
              </a:rPr>
              <a:t>英国</a:t>
            </a:r>
            <a:r>
              <a:rPr lang="zh-CN" altLang="en-US" sz="2000" b="1" dirty="0">
                <a:solidFill>
                  <a:srgbClr val="FF0000"/>
                </a:solidFill>
                <a:latin typeface="华文新魏" pitchFamily="2" charset="-122"/>
                <a:ea typeface="华文新魏" pitchFamily="2" charset="-122"/>
              </a:rPr>
              <a:t>丽如</a:t>
            </a:r>
            <a:r>
              <a:rPr lang="zh-CN" altLang="en-US" sz="2000" b="1" dirty="0">
                <a:solidFill>
                  <a:srgbClr val="000000"/>
                </a:solidFill>
                <a:latin typeface="华文新魏" pitchFamily="2" charset="-122"/>
                <a:ea typeface="华文新魏" pitchFamily="2" charset="-122"/>
              </a:rPr>
              <a:t>银行</a:t>
            </a:r>
            <a:r>
              <a:rPr lang="en-US" altLang="zh-CN" sz="2000" b="1" dirty="0">
                <a:solidFill>
                  <a:srgbClr val="000000"/>
                </a:solidFill>
                <a:latin typeface="华文新魏" pitchFamily="2" charset="-122"/>
                <a:ea typeface="华文新魏" pitchFamily="2" charset="-122"/>
              </a:rPr>
              <a:t>--</a:t>
            </a:r>
            <a:r>
              <a:rPr lang="zh-CN" altLang="en-US" sz="2000" b="1" dirty="0">
                <a:solidFill>
                  <a:srgbClr val="FF0066"/>
                </a:solidFill>
                <a:latin typeface="华文新魏" pitchFamily="2" charset="-122"/>
                <a:ea typeface="华文新魏" pitchFamily="2" charset="-122"/>
              </a:rPr>
              <a:t>第一家</a:t>
            </a:r>
            <a:endParaRPr lang="zh-CN" altLang="en-US" sz="2000" b="1" dirty="0">
              <a:solidFill>
                <a:srgbClr val="FF0066"/>
              </a:solidFill>
              <a:latin typeface="华文新魏" pitchFamily="2" charset="-122"/>
              <a:ea typeface="华文新魏" pitchFamily="2" charset="-122"/>
            </a:endParaRPr>
          </a:p>
          <a:p>
            <a:pPr>
              <a:spcBef>
                <a:spcPct val="50000"/>
              </a:spcBef>
            </a:pPr>
            <a:r>
              <a:rPr lang="zh-CN" altLang="en-US" sz="2000" b="1" dirty="0">
                <a:solidFill>
                  <a:srgbClr val="000000"/>
                </a:solidFill>
                <a:latin typeface="华文新魏" pitchFamily="2" charset="-122"/>
                <a:ea typeface="华文新魏" pitchFamily="2" charset="-122"/>
              </a:rPr>
              <a:t>英国</a:t>
            </a:r>
            <a:r>
              <a:rPr lang="zh-CN" altLang="en-US" sz="2000" b="1" dirty="0">
                <a:solidFill>
                  <a:srgbClr val="FF0000"/>
                </a:solidFill>
                <a:latin typeface="华文新魏" pitchFamily="2" charset="-122"/>
                <a:ea typeface="华文新魏" pitchFamily="2" charset="-122"/>
              </a:rPr>
              <a:t>麦加利</a:t>
            </a:r>
            <a:r>
              <a:rPr lang="zh-CN" altLang="en-US" sz="2000" b="1" dirty="0">
                <a:solidFill>
                  <a:srgbClr val="000000"/>
                </a:solidFill>
                <a:latin typeface="华文新魏" pitchFamily="2" charset="-122"/>
                <a:ea typeface="华文新魏" pitchFamily="2" charset="-122"/>
              </a:rPr>
              <a:t>、</a:t>
            </a:r>
            <a:r>
              <a:rPr lang="zh-CN" altLang="en-US" sz="2000" b="1" dirty="0">
                <a:solidFill>
                  <a:srgbClr val="FF0000"/>
                </a:solidFill>
                <a:latin typeface="华文新魏" pitchFamily="2" charset="-122"/>
                <a:ea typeface="华文新魏" pitchFamily="2" charset="-122"/>
              </a:rPr>
              <a:t>汇丰</a:t>
            </a:r>
            <a:r>
              <a:rPr lang="zh-CN" altLang="en-US" sz="2000" b="1" dirty="0">
                <a:solidFill>
                  <a:srgbClr val="000000"/>
                </a:solidFill>
                <a:latin typeface="华文新魏" pitchFamily="2" charset="-122"/>
                <a:ea typeface="华文新魏" pitchFamily="2" charset="-122"/>
              </a:rPr>
              <a:t>银行</a:t>
            </a:r>
            <a:endParaRPr lang="zh-CN" altLang="en-US" sz="2000" b="1" dirty="0">
              <a:solidFill>
                <a:srgbClr val="000000"/>
              </a:solidFill>
              <a:latin typeface="华文新魏" pitchFamily="2" charset="-122"/>
              <a:ea typeface="华文新魏" pitchFamily="2" charset="-122"/>
            </a:endParaRPr>
          </a:p>
          <a:p>
            <a:pPr>
              <a:spcBef>
                <a:spcPct val="50000"/>
              </a:spcBef>
            </a:pPr>
            <a:r>
              <a:rPr lang="zh-CN" altLang="en-US" sz="2000" b="1" dirty="0">
                <a:solidFill>
                  <a:srgbClr val="000000"/>
                </a:solidFill>
                <a:latin typeface="华文新魏" pitchFamily="2" charset="-122"/>
                <a:ea typeface="华文新魏" pitchFamily="2" charset="-122"/>
              </a:rPr>
              <a:t>德国</a:t>
            </a:r>
            <a:r>
              <a:rPr lang="zh-CN" altLang="en-US" sz="2000" b="1" dirty="0">
                <a:solidFill>
                  <a:srgbClr val="FF0000"/>
                </a:solidFill>
                <a:latin typeface="华文新魏" pitchFamily="2" charset="-122"/>
                <a:ea typeface="华文新魏" pitchFamily="2" charset="-122"/>
              </a:rPr>
              <a:t>德华</a:t>
            </a:r>
            <a:r>
              <a:rPr lang="zh-CN" altLang="en-US" sz="2000" b="1" dirty="0">
                <a:solidFill>
                  <a:srgbClr val="000000"/>
                </a:solidFill>
                <a:latin typeface="华文新魏" pitchFamily="2" charset="-122"/>
                <a:ea typeface="华文新魏" pitchFamily="2" charset="-122"/>
              </a:rPr>
              <a:t>银行</a:t>
            </a:r>
            <a:endParaRPr lang="zh-CN" altLang="en-US" sz="2000" b="1" dirty="0">
              <a:solidFill>
                <a:srgbClr val="000000"/>
              </a:solidFill>
              <a:latin typeface="华文新魏" pitchFamily="2" charset="-122"/>
              <a:ea typeface="华文新魏" pitchFamily="2" charset="-122"/>
            </a:endParaRPr>
          </a:p>
          <a:p>
            <a:pPr>
              <a:spcBef>
                <a:spcPct val="50000"/>
              </a:spcBef>
            </a:pPr>
            <a:r>
              <a:rPr lang="zh-CN" altLang="en-US" sz="2000" b="1" dirty="0">
                <a:solidFill>
                  <a:srgbClr val="000000"/>
                </a:solidFill>
                <a:latin typeface="华文新魏" pitchFamily="2" charset="-122"/>
                <a:ea typeface="华文新魏" pitchFamily="2" charset="-122"/>
              </a:rPr>
              <a:t>日本</a:t>
            </a:r>
            <a:r>
              <a:rPr lang="zh-CN" altLang="en-US" sz="2000" b="1" dirty="0">
                <a:solidFill>
                  <a:srgbClr val="FF0000"/>
                </a:solidFill>
                <a:latin typeface="华文新魏" pitchFamily="2" charset="-122"/>
                <a:ea typeface="华文新魏" pitchFamily="2" charset="-122"/>
              </a:rPr>
              <a:t>横滨正金</a:t>
            </a:r>
            <a:r>
              <a:rPr lang="zh-CN" altLang="en-US" sz="2000" b="1" dirty="0">
                <a:solidFill>
                  <a:srgbClr val="000000"/>
                </a:solidFill>
                <a:latin typeface="华文新魏" pitchFamily="2" charset="-122"/>
                <a:ea typeface="华文新魏" pitchFamily="2" charset="-122"/>
              </a:rPr>
              <a:t>银行</a:t>
            </a:r>
            <a:endParaRPr lang="zh-CN" altLang="en-US" sz="2000" b="1" dirty="0">
              <a:solidFill>
                <a:srgbClr val="000000"/>
              </a:solidFill>
              <a:latin typeface="华文新魏" pitchFamily="2" charset="-122"/>
              <a:ea typeface="华文新魏" pitchFamily="2" charset="-122"/>
            </a:endParaRPr>
          </a:p>
          <a:p>
            <a:pPr>
              <a:spcBef>
                <a:spcPct val="50000"/>
              </a:spcBef>
            </a:pPr>
            <a:r>
              <a:rPr lang="zh-CN" altLang="en-US" sz="2000" b="1" dirty="0">
                <a:solidFill>
                  <a:srgbClr val="000000"/>
                </a:solidFill>
                <a:latin typeface="华文新魏" pitchFamily="2" charset="-122"/>
                <a:ea typeface="华文新魏" pitchFamily="2" charset="-122"/>
              </a:rPr>
              <a:t>俄国</a:t>
            </a:r>
            <a:r>
              <a:rPr lang="zh-CN" altLang="en-US" sz="2000" b="1" dirty="0">
                <a:solidFill>
                  <a:srgbClr val="FF0000"/>
                </a:solidFill>
                <a:latin typeface="华文新魏" pitchFamily="2" charset="-122"/>
                <a:ea typeface="华文新魏" pitchFamily="2" charset="-122"/>
              </a:rPr>
              <a:t>华俄道胜</a:t>
            </a:r>
            <a:r>
              <a:rPr lang="zh-CN" altLang="en-US" sz="2000" b="1" dirty="0">
                <a:solidFill>
                  <a:srgbClr val="000000"/>
                </a:solidFill>
                <a:latin typeface="华文新魏" pitchFamily="2" charset="-122"/>
                <a:ea typeface="华文新魏" pitchFamily="2" charset="-122"/>
              </a:rPr>
              <a:t>银行</a:t>
            </a:r>
            <a:endParaRPr lang="zh-CN" altLang="en-US" sz="2000" b="1" dirty="0">
              <a:solidFill>
                <a:srgbClr val="000000"/>
              </a:solidFill>
              <a:latin typeface="华文新魏" pitchFamily="2" charset="-122"/>
              <a:ea typeface="华文新魏" pitchFamily="2" charset="-122"/>
            </a:endParaRPr>
          </a:p>
          <a:p>
            <a:pPr>
              <a:spcBef>
                <a:spcPct val="50000"/>
              </a:spcBef>
            </a:pPr>
            <a:r>
              <a:rPr lang="zh-CN" altLang="en-US" sz="2000" b="1" dirty="0">
                <a:solidFill>
                  <a:srgbClr val="000000"/>
                </a:solidFill>
                <a:latin typeface="华文新魏" pitchFamily="2" charset="-122"/>
                <a:ea typeface="华文新魏" pitchFamily="2" charset="-122"/>
              </a:rPr>
              <a:t>法国</a:t>
            </a:r>
            <a:r>
              <a:rPr lang="zh-CN" altLang="en-US" sz="2000" b="1" dirty="0">
                <a:solidFill>
                  <a:srgbClr val="FF0000"/>
                </a:solidFill>
                <a:latin typeface="华文新魏" pitchFamily="2" charset="-122"/>
                <a:ea typeface="华文新魏" pitchFamily="2" charset="-122"/>
              </a:rPr>
              <a:t>东方汇理</a:t>
            </a:r>
            <a:r>
              <a:rPr lang="zh-CN" altLang="en-US" sz="2000" b="1" dirty="0">
                <a:solidFill>
                  <a:srgbClr val="000000"/>
                </a:solidFill>
                <a:latin typeface="华文新魏" pitchFamily="2" charset="-122"/>
                <a:ea typeface="华文新魏" pitchFamily="2" charset="-122"/>
              </a:rPr>
              <a:t>银行</a:t>
            </a:r>
            <a:endParaRPr lang="zh-CN" altLang="en-US" sz="2000" b="1" dirty="0">
              <a:solidFill>
                <a:srgbClr val="000000"/>
              </a:solidFill>
              <a:latin typeface="华文新魏" pitchFamily="2" charset="-122"/>
              <a:ea typeface="华文新魏" pitchFamily="2" charset="-122"/>
            </a:endParaRPr>
          </a:p>
          <a:p>
            <a:pPr>
              <a:spcBef>
                <a:spcPct val="50000"/>
              </a:spcBef>
            </a:pPr>
            <a:r>
              <a:rPr lang="zh-CN" altLang="en-US" sz="2000" b="1" dirty="0">
                <a:solidFill>
                  <a:srgbClr val="000000"/>
                </a:solidFill>
                <a:latin typeface="华文新魏" pitchFamily="2" charset="-122"/>
                <a:ea typeface="华文新魏" pitchFamily="2" charset="-122"/>
              </a:rPr>
              <a:t>美国</a:t>
            </a:r>
            <a:r>
              <a:rPr lang="zh-CN" altLang="en-US" sz="2000" b="1" dirty="0">
                <a:solidFill>
                  <a:srgbClr val="FF0000"/>
                </a:solidFill>
                <a:latin typeface="华文新魏" pitchFamily="2" charset="-122"/>
                <a:ea typeface="华文新魏" pitchFamily="2" charset="-122"/>
              </a:rPr>
              <a:t>花旗</a:t>
            </a:r>
            <a:r>
              <a:rPr lang="zh-CN" altLang="en-US" sz="2000" b="1" dirty="0">
                <a:solidFill>
                  <a:srgbClr val="000000"/>
                </a:solidFill>
                <a:latin typeface="华文新魏" pitchFamily="2" charset="-122"/>
                <a:ea typeface="华文新魏" pitchFamily="2" charset="-122"/>
              </a:rPr>
              <a:t>银行</a:t>
            </a:r>
            <a:endParaRPr lang="zh-CN" altLang="en-US" sz="2000" b="1" dirty="0">
              <a:solidFill>
                <a:srgbClr val="000000"/>
              </a:solidFill>
              <a:latin typeface="华文新魏" pitchFamily="2" charset="-122"/>
              <a:ea typeface="华文新魏" pitchFamily="2" charset="-122"/>
            </a:endParaRPr>
          </a:p>
        </p:txBody>
      </p:sp>
      <p:sp>
        <p:nvSpPr>
          <p:cNvPr id="75780" name="Rectangle 4"/>
          <p:cNvSpPr>
            <a:spLocks noChangeArrowheads="1"/>
          </p:cNvSpPr>
          <p:nvPr/>
        </p:nvSpPr>
        <p:spPr bwMode="auto">
          <a:xfrm>
            <a:off x="5796136" y="2636912"/>
            <a:ext cx="2021160" cy="461665"/>
          </a:xfrm>
          <a:prstGeom prst="rect">
            <a:avLst/>
          </a:prstGeom>
          <a:noFill/>
          <a:ln w="9525">
            <a:noFill/>
            <a:miter lim="800000"/>
          </a:ln>
        </p:spPr>
        <p:txBody>
          <a:bodyPr wrap="square">
            <a:spAutoFit/>
          </a:bodyPr>
          <a:lstStyle/>
          <a:p>
            <a:r>
              <a:rPr lang="zh-CN" altLang="en-US" sz="2400" b="1" dirty="0">
                <a:solidFill>
                  <a:srgbClr val="CC0000"/>
                </a:solidFill>
                <a:ea typeface="楷体_GB2312" pitchFamily="49" charset="-122"/>
              </a:rPr>
              <a:t>      </a:t>
            </a:r>
            <a:endParaRPr lang="zh-CN" altLang="en-US" sz="2400" b="1" dirty="0">
              <a:solidFill>
                <a:srgbClr val="CC0000"/>
              </a:solidFill>
              <a:latin typeface="华文新魏" pitchFamily="2" charset="-122"/>
              <a:ea typeface="华文新魏" pitchFamily="2" charset="-122"/>
            </a:endParaRPr>
          </a:p>
        </p:txBody>
      </p:sp>
      <p:sp>
        <p:nvSpPr>
          <p:cNvPr id="75781" name="Rectangle 5"/>
          <p:cNvSpPr>
            <a:spLocks noChangeArrowheads="1"/>
          </p:cNvSpPr>
          <p:nvPr/>
        </p:nvSpPr>
        <p:spPr bwMode="auto">
          <a:xfrm>
            <a:off x="179512" y="277813"/>
            <a:ext cx="8640960" cy="1139825"/>
          </a:xfrm>
          <a:prstGeom prst="rect">
            <a:avLst/>
          </a:prstGeom>
          <a:noFill/>
          <a:ln w="9525">
            <a:noFill/>
            <a:miter lim="800000"/>
          </a:ln>
        </p:spPr>
        <p:txBody>
          <a:bodyPr/>
          <a:lstStyle/>
          <a:p>
            <a:pPr>
              <a:buFontTx/>
              <a:buNone/>
            </a:pPr>
            <a:r>
              <a:rPr lang="zh-CN" altLang="en-US" sz="3800" b="1" dirty="0">
                <a:latin typeface="+mj-ea"/>
                <a:ea typeface="+mj-ea"/>
              </a:rPr>
              <a:t>（</a:t>
            </a:r>
            <a:r>
              <a:rPr lang="en-US" altLang="zh-CN" sz="3800" b="1" dirty="0">
                <a:latin typeface="+mj-ea"/>
                <a:ea typeface="+mj-ea"/>
              </a:rPr>
              <a:t>3</a:t>
            </a:r>
            <a:r>
              <a:rPr lang="zh-CN" altLang="en-US" sz="3800" b="1" dirty="0">
                <a:latin typeface="+mj-ea"/>
                <a:ea typeface="+mj-ea"/>
              </a:rPr>
              <a:t>）外国资本在中国设立的银行是它们对中国进行资本输出的枢纽。</a:t>
            </a:r>
            <a:endParaRPr lang="zh-CN" altLang="en-US" sz="3800" b="1" dirty="0">
              <a:latin typeface="+mj-ea"/>
              <a:ea typeface="+mj-ea"/>
            </a:endParaRPr>
          </a:p>
        </p:txBody>
      </p:sp>
      <p:pic>
        <p:nvPicPr>
          <p:cNvPr id="75782" name="Picture 6" descr="NO_7006"/>
          <p:cNvPicPr>
            <a:picLocks noChangeAspect="1" noChangeArrowheads="1"/>
          </p:cNvPicPr>
          <p:nvPr/>
        </p:nvPicPr>
        <p:blipFill>
          <a:blip r:embed="rId2" cstate="print"/>
          <a:srcRect/>
          <a:stretch>
            <a:fillRect/>
          </a:stretch>
        </p:blipFill>
        <p:spPr bwMode="auto">
          <a:xfrm>
            <a:off x="3352800" y="3810000"/>
            <a:ext cx="2041525" cy="1900238"/>
          </a:xfrm>
          <a:prstGeom prst="rect">
            <a:avLst/>
          </a:prstGeom>
          <a:solidFill>
            <a:schemeClr val="bg2"/>
          </a:solidFill>
          <a:ln w="28575">
            <a:solidFill>
              <a:schemeClr val="bg2"/>
            </a:solidFill>
            <a:miter lim="800000"/>
            <a:headEnd/>
            <a:tailEnd/>
          </a:ln>
        </p:spPr>
      </p:pic>
      <p:sp>
        <p:nvSpPr>
          <p:cNvPr id="7" name="内容占位符 2"/>
          <p:cNvSpPr txBox="1"/>
          <p:nvPr/>
        </p:nvSpPr>
        <p:spPr>
          <a:xfrm>
            <a:off x="5940152" y="2420888"/>
            <a:ext cx="2304256" cy="3421360"/>
          </a:xfrm>
          <a:prstGeom prst="rect">
            <a:avLst/>
          </a:prstGeom>
        </p:spPr>
        <p:txBody>
          <a:bodyPr>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defRPr/>
            </a:pPr>
            <a:r>
              <a:rPr kumimoji="0" lang="zh-CN" altLang="en-US" sz="24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rPr>
              <a:t>银行凭借各种特权及雄厚的金融实力，逐步控制了中国的财政金融，成为列强对华</a:t>
            </a:r>
            <a:r>
              <a:rPr kumimoji="0" lang="zh-CN" altLang="en-US" sz="24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mn-cs"/>
              </a:rPr>
              <a:t>经济侵略</a:t>
            </a:r>
            <a:r>
              <a:rPr kumimoji="0" lang="zh-CN" altLang="en-US" sz="24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rPr>
              <a:t>的</a:t>
            </a:r>
            <a:r>
              <a:rPr lang="zh-CN" altLang="en-US" sz="2400" b="1" dirty="0">
                <a:solidFill>
                  <a:srgbClr val="FF0000"/>
                </a:solidFill>
                <a:latin typeface="华文新魏" pitchFamily="2" charset="-122"/>
                <a:ea typeface="华文新魏" pitchFamily="2" charset="-122"/>
              </a:rPr>
              <a:t>中心</a:t>
            </a:r>
            <a:r>
              <a:rPr kumimoji="0" lang="zh-CN" altLang="en-US" sz="24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rPr>
              <a:t>。</a:t>
            </a:r>
            <a:endParaRPr kumimoji="0" lang="zh-CN" altLang="en-US" sz="24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defRPr/>
            </a:pPr>
            <a:endParaRPr kumimoji="0" lang="zh-CN" altLang="en-US" sz="2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1"/>
          <p:cNvSpPr txBox="1"/>
          <p:nvPr/>
        </p:nvSpPr>
        <p:spPr>
          <a:xfrm>
            <a:off x="395536" y="3789040"/>
            <a:ext cx="8424936" cy="2304256"/>
          </a:xfrm>
          <a:prstGeom prst="rect">
            <a:avLst/>
          </a:prstGeom>
        </p:spPr>
        <p:txBody>
          <a:bodyPr>
            <a:no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defRPr/>
            </a:pPr>
            <a:r>
              <a:rPr kumimoji="0" lang="zh-CN" altLang="en-US" sz="2000" b="1" i="0" u="none" strike="noStrike" kern="1200" cap="none" spc="0" normalizeH="0" baseline="0" noProof="0" dirty="0">
                <a:ln>
                  <a:noFill/>
                </a:ln>
                <a:solidFill>
                  <a:schemeClr val="tx1"/>
                </a:solidFill>
                <a:effectLst/>
                <a:uLnTx/>
                <a:uFillTx/>
                <a:latin typeface="+mn-ea"/>
                <a:cs typeface="+mn-cs"/>
              </a:rPr>
              <a:t>截止</a:t>
            </a:r>
            <a:r>
              <a:rPr kumimoji="0" lang="en-US" altLang="zh-CN" sz="2000" b="1" i="0" u="none" strike="noStrike" kern="1200" cap="none" spc="0" normalizeH="0" baseline="0" noProof="0" dirty="0">
                <a:ln>
                  <a:noFill/>
                </a:ln>
                <a:solidFill>
                  <a:schemeClr val="tx1"/>
                </a:solidFill>
                <a:effectLst/>
                <a:uLnTx/>
                <a:uFillTx/>
                <a:latin typeface="+mn-ea"/>
                <a:cs typeface="+mn-cs"/>
              </a:rPr>
              <a:t>1911</a:t>
            </a:r>
            <a:r>
              <a:rPr kumimoji="0" lang="zh-CN" altLang="en-US" sz="2000" b="1" i="0" u="none" strike="noStrike" kern="1200" cap="none" spc="0" normalizeH="0" baseline="0" noProof="0" dirty="0">
                <a:ln>
                  <a:noFill/>
                </a:ln>
                <a:solidFill>
                  <a:schemeClr val="tx1"/>
                </a:solidFill>
                <a:effectLst/>
                <a:uLnTx/>
                <a:uFillTx/>
                <a:latin typeface="+mn-ea"/>
                <a:cs typeface="+mn-cs"/>
              </a:rPr>
              <a:t>年，全国</a:t>
            </a:r>
            <a:r>
              <a:rPr kumimoji="0" lang="en-US" altLang="zh-CN" sz="2000" b="1" i="0" u="none" strike="noStrike" kern="1200" cap="none" spc="0" normalizeH="0" baseline="0" noProof="0" dirty="0">
                <a:ln>
                  <a:noFill/>
                </a:ln>
                <a:solidFill>
                  <a:schemeClr val="tx1"/>
                </a:solidFill>
                <a:effectLst/>
                <a:uLnTx/>
                <a:uFillTx/>
                <a:latin typeface="+mn-ea"/>
                <a:cs typeface="+mn-cs"/>
              </a:rPr>
              <a:t>9618</a:t>
            </a:r>
            <a:r>
              <a:rPr kumimoji="0" lang="zh-CN" altLang="en-US" sz="2000" b="1" i="0" u="none" strike="noStrike" kern="1200" cap="none" spc="0" normalizeH="0" baseline="0" noProof="0" dirty="0">
                <a:ln>
                  <a:noFill/>
                </a:ln>
                <a:solidFill>
                  <a:schemeClr val="tx1"/>
                </a:solidFill>
                <a:effectLst/>
                <a:uLnTx/>
                <a:uFillTx/>
                <a:latin typeface="+mn-ea"/>
                <a:cs typeface="+mn-cs"/>
              </a:rPr>
              <a:t>公里铁路中，由外国帝国主义控制的达</a:t>
            </a:r>
            <a:r>
              <a:rPr kumimoji="0" lang="en-US" altLang="zh-CN" sz="2000" b="1" i="0" u="none" strike="noStrike" kern="1200" cap="none" spc="0" normalizeH="0" baseline="0" noProof="0" dirty="0">
                <a:ln>
                  <a:noFill/>
                </a:ln>
                <a:solidFill>
                  <a:schemeClr val="tx1"/>
                </a:solidFill>
                <a:effectLst/>
                <a:uLnTx/>
                <a:uFillTx/>
                <a:latin typeface="+mn-ea"/>
                <a:cs typeface="+mn-cs"/>
              </a:rPr>
              <a:t>8952.5</a:t>
            </a:r>
            <a:r>
              <a:rPr kumimoji="0" lang="zh-CN" altLang="en-US" sz="2000" b="1" i="0" u="none" strike="noStrike" kern="1200" cap="none" spc="0" normalizeH="0" baseline="0" noProof="0" dirty="0">
                <a:ln>
                  <a:noFill/>
                </a:ln>
                <a:solidFill>
                  <a:schemeClr val="tx1"/>
                </a:solidFill>
                <a:effectLst/>
                <a:uLnTx/>
                <a:uFillTx/>
                <a:latin typeface="+mn-ea"/>
                <a:cs typeface="+mn-cs"/>
              </a:rPr>
              <a:t>公里，占</a:t>
            </a:r>
            <a:r>
              <a:rPr kumimoji="0" lang="en-US" altLang="zh-CN" sz="2000" b="1" i="0" u="none" strike="noStrike" kern="1200" cap="none" spc="0" normalizeH="0" baseline="0" noProof="0" dirty="0">
                <a:ln>
                  <a:noFill/>
                </a:ln>
                <a:solidFill>
                  <a:schemeClr val="tx1"/>
                </a:solidFill>
                <a:effectLst/>
                <a:uLnTx/>
                <a:uFillTx/>
                <a:latin typeface="+mn-ea"/>
                <a:cs typeface="+mn-cs"/>
              </a:rPr>
              <a:t>93.1%</a:t>
            </a:r>
            <a:r>
              <a:rPr kumimoji="0" lang="zh-CN" altLang="en-US" sz="2000" b="1" i="0" u="none" strike="noStrike" kern="1200" cap="none" spc="0" normalizeH="0" baseline="0" noProof="0" dirty="0">
                <a:ln>
                  <a:noFill/>
                </a:ln>
                <a:solidFill>
                  <a:schemeClr val="tx1"/>
                </a:solidFill>
                <a:effectLst/>
                <a:uLnTx/>
                <a:uFillTx/>
                <a:latin typeface="+mn-ea"/>
                <a:cs typeface="+mn-cs"/>
              </a:rPr>
              <a:t>。</a:t>
            </a:r>
            <a:endParaRPr kumimoji="0" lang="en-US" altLang="zh-CN" sz="2000" b="1" i="0" u="none" strike="noStrike" kern="1200" cap="none" spc="0" normalizeH="0" baseline="0" noProof="0" dirty="0">
              <a:ln>
                <a:noFill/>
              </a:ln>
              <a:solidFill>
                <a:schemeClr val="tx1"/>
              </a:solidFill>
              <a:effectLst/>
              <a:uLnTx/>
              <a:uFillTx/>
              <a:latin typeface="+mn-ea"/>
              <a:cs typeface="+mn-cs"/>
            </a:endParaRPr>
          </a:p>
          <a:p>
            <a:pPr marL="274320" lvl="0" indent="-274320">
              <a:spcBef>
                <a:spcPts val="580"/>
              </a:spcBef>
              <a:buClr>
                <a:schemeClr val="accent1"/>
              </a:buClr>
              <a:buSzPct val="85000"/>
              <a:buFont typeface="Wingdings 2"/>
              <a:buChar char=""/>
            </a:pPr>
            <a:r>
              <a:rPr lang="zh-CN" altLang="zh-CN" sz="2000" b="1" dirty="0">
                <a:latin typeface="+mn-ea"/>
              </a:rPr>
              <a:t>据海关报告，在各通商口岸进出的中外轮船的总吨位中，</a:t>
            </a:r>
            <a:r>
              <a:rPr lang="en-US" altLang="zh-CN" sz="2000" b="1" dirty="0">
                <a:latin typeface="+mn-ea"/>
              </a:rPr>
              <a:t>1877</a:t>
            </a:r>
            <a:r>
              <a:rPr lang="zh-CN" altLang="zh-CN" sz="2000" b="1" dirty="0">
                <a:latin typeface="+mn-ea"/>
              </a:rPr>
              <a:t>年，中国占</a:t>
            </a:r>
            <a:r>
              <a:rPr lang="en-US" altLang="zh-CN" sz="2000" b="1" dirty="0">
                <a:latin typeface="+mn-ea"/>
              </a:rPr>
              <a:t>36.7%</a:t>
            </a:r>
            <a:r>
              <a:rPr lang="zh-CN" altLang="zh-CN" sz="2000" b="1" dirty="0">
                <a:latin typeface="+mn-ea"/>
              </a:rPr>
              <a:t>，外国占</a:t>
            </a:r>
            <a:r>
              <a:rPr lang="en-US" altLang="zh-CN" sz="2000" b="1" dirty="0">
                <a:latin typeface="+mn-ea"/>
              </a:rPr>
              <a:t>63.3%</a:t>
            </a:r>
            <a:r>
              <a:rPr lang="zh-CN" altLang="zh-CN" sz="2000" b="1" dirty="0">
                <a:latin typeface="+mn-ea"/>
              </a:rPr>
              <a:t>；到</a:t>
            </a:r>
            <a:r>
              <a:rPr lang="en-US" altLang="zh-CN" sz="2000" b="1" dirty="0">
                <a:latin typeface="+mn-ea"/>
              </a:rPr>
              <a:t>1907</a:t>
            </a:r>
            <a:r>
              <a:rPr lang="zh-CN" altLang="zh-CN" sz="2000" b="1" dirty="0">
                <a:latin typeface="+mn-ea"/>
              </a:rPr>
              <a:t>年，中国只占</a:t>
            </a:r>
            <a:r>
              <a:rPr lang="en-US" altLang="zh-CN" sz="2000" b="1" dirty="0">
                <a:latin typeface="+mn-ea"/>
              </a:rPr>
              <a:t>15.6%</a:t>
            </a:r>
            <a:r>
              <a:rPr lang="zh-CN" altLang="zh-CN" sz="2000" b="1" dirty="0">
                <a:latin typeface="+mn-ea"/>
              </a:rPr>
              <a:t>，外国占了</a:t>
            </a:r>
            <a:r>
              <a:rPr lang="en-US" altLang="zh-CN" sz="2000" b="1" dirty="0">
                <a:latin typeface="+mn-ea"/>
              </a:rPr>
              <a:t>84.4%</a:t>
            </a:r>
            <a:r>
              <a:rPr lang="zh-CN" altLang="zh-CN" sz="2000" b="1" dirty="0">
                <a:latin typeface="+mn-ea"/>
              </a:rPr>
              <a:t>。</a:t>
            </a:r>
            <a:r>
              <a:rPr lang="en-US" altLang="zh-CN" sz="2000" b="1" dirty="0">
                <a:latin typeface="+mn-ea"/>
              </a:rPr>
              <a:t>1911</a:t>
            </a:r>
            <a:r>
              <a:rPr lang="zh-CN" altLang="zh-CN" sz="2000" b="1" dirty="0">
                <a:latin typeface="+mn-ea"/>
              </a:rPr>
              <a:t>年长江航线轮船吨位中，外资的太古、怡和、日清三个轮船公司就占了</a:t>
            </a:r>
            <a:r>
              <a:rPr lang="en-US" altLang="zh-CN" sz="2000" b="1" dirty="0">
                <a:latin typeface="+mn-ea"/>
              </a:rPr>
              <a:t>83.8%,</a:t>
            </a:r>
            <a:r>
              <a:rPr lang="zh-CN" altLang="zh-CN" sz="2000" b="1" dirty="0">
                <a:latin typeface="+mn-ea"/>
              </a:rPr>
              <a:t>而中国的轮船招商局仅占</a:t>
            </a:r>
            <a:r>
              <a:rPr lang="en-US" altLang="zh-CN" sz="2000" b="1" dirty="0">
                <a:latin typeface="+mn-ea"/>
              </a:rPr>
              <a:t>16.2%</a:t>
            </a:r>
            <a:r>
              <a:rPr lang="zh-CN" altLang="zh-CN" sz="2000" b="1" dirty="0">
                <a:latin typeface="+mn-ea"/>
              </a:rPr>
              <a:t>。</a:t>
            </a:r>
            <a:endParaRPr kumimoji="0" lang="zh-CN" altLang="en-US" sz="2000" b="1" i="0" u="none" strike="noStrike" kern="1200" cap="none" spc="0" normalizeH="0" baseline="0" noProof="0" dirty="0">
              <a:ln>
                <a:noFill/>
              </a:ln>
              <a:solidFill>
                <a:schemeClr val="tx1"/>
              </a:solidFill>
              <a:effectLst/>
              <a:uLnTx/>
              <a:uFillTx/>
              <a:latin typeface="+mn-ea"/>
              <a:cs typeface="+mn-cs"/>
            </a:endParaRPr>
          </a:p>
        </p:txBody>
      </p:sp>
      <p:sp>
        <p:nvSpPr>
          <p:cNvPr id="6" name="Text Box 35"/>
          <p:cNvSpPr txBox="1">
            <a:spLocks noChangeArrowheads="1"/>
          </p:cNvSpPr>
          <p:nvPr/>
        </p:nvSpPr>
        <p:spPr bwMode="auto">
          <a:xfrm>
            <a:off x="323528" y="314325"/>
            <a:ext cx="8629972" cy="730250"/>
          </a:xfrm>
          <a:prstGeom prst="rect">
            <a:avLst/>
          </a:prstGeom>
          <a:noFill/>
          <a:ln w="28575">
            <a:noFill/>
            <a:miter lim="800000"/>
          </a:ln>
        </p:spPr>
        <p:txBody>
          <a:bodyPr wrap="square">
            <a:spAutoFit/>
          </a:bodyPr>
          <a:lstStyle/>
          <a:p>
            <a:pPr eaLnBrk="0" hangingPunct="0">
              <a:spcBef>
                <a:spcPct val="50000"/>
              </a:spcBef>
            </a:pPr>
            <a:r>
              <a:rPr lang="zh-CN" altLang="en-US" sz="4000" b="1" dirty="0">
                <a:latin typeface="+mj-ea"/>
                <a:ea typeface="+mj-ea"/>
              </a:rPr>
              <a:t>（</a:t>
            </a:r>
            <a:r>
              <a:rPr lang="en-US" altLang="zh-CN" sz="4000" b="1" dirty="0">
                <a:latin typeface="+mj-ea"/>
                <a:ea typeface="+mj-ea"/>
              </a:rPr>
              <a:t>4</a:t>
            </a:r>
            <a:r>
              <a:rPr lang="zh-CN" altLang="en-US" sz="4000" b="1" dirty="0">
                <a:latin typeface="+mj-ea"/>
                <a:ea typeface="+mj-ea"/>
              </a:rPr>
              <a:t>）控制了中国的现代交通运输业</a:t>
            </a:r>
            <a:endParaRPr lang="zh-CN" altLang="en-US" sz="4000" b="1" dirty="0">
              <a:latin typeface="+mj-ea"/>
              <a:ea typeface="+mj-ea"/>
            </a:endParaRPr>
          </a:p>
        </p:txBody>
      </p:sp>
      <p:sp>
        <p:nvSpPr>
          <p:cNvPr id="7" name="内容占位符 6"/>
          <p:cNvSpPr>
            <a:spLocks noGrp="1"/>
          </p:cNvSpPr>
          <p:nvPr>
            <p:ph/>
          </p:nvPr>
        </p:nvSpPr>
        <p:spPr>
          <a:xfrm>
            <a:off x="323528" y="1412776"/>
            <a:ext cx="8280920" cy="1152128"/>
          </a:xfrm>
        </p:spPr>
        <p:txBody>
          <a:bodyPr>
            <a:normAutofit lnSpcReduction="10000"/>
          </a:bodyPr>
          <a:lstStyle/>
          <a:p>
            <a:r>
              <a:rPr lang="zh-CN" altLang="en-US" sz="2400" b="1" dirty="0"/>
              <a:t>中国境内的</a:t>
            </a:r>
            <a:r>
              <a:rPr lang="zh-CN" altLang="en-US" sz="2400" b="1" dirty="0">
                <a:solidFill>
                  <a:srgbClr val="FF0000"/>
                </a:solidFill>
              </a:rPr>
              <a:t>铁路</a:t>
            </a:r>
            <a:r>
              <a:rPr lang="zh-CN" altLang="en-US" sz="2400" b="1" dirty="0"/>
              <a:t>绝大部分由外国资本经营。外国资本还控制了中国</a:t>
            </a:r>
            <a:r>
              <a:rPr lang="zh-CN" altLang="en-US" sz="2400" b="1" dirty="0">
                <a:solidFill>
                  <a:srgbClr val="FF0000"/>
                </a:solidFill>
              </a:rPr>
              <a:t>沿海</a:t>
            </a:r>
            <a:r>
              <a:rPr lang="zh-CN" altLang="en-US" sz="2400" b="1" dirty="0"/>
              <a:t>和</a:t>
            </a:r>
            <a:r>
              <a:rPr lang="zh-CN" altLang="en-US" sz="2400" b="1" dirty="0">
                <a:solidFill>
                  <a:srgbClr val="FF0000"/>
                </a:solidFill>
              </a:rPr>
              <a:t>内河</a:t>
            </a:r>
            <a:r>
              <a:rPr lang="zh-CN" altLang="en-US" sz="2400" b="1" dirty="0"/>
              <a:t>主要</a:t>
            </a:r>
            <a:r>
              <a:rPr lang="zh-CN" altLang="en-US" sz="2400" b="1" dirty="0">
                <a:solidFill>
                  <a:srgbClr val="FF0000"/>
                </a:solidFill>
              </a:rPr>
              <a:t>航道</a:t>
            </a:r>
            <a:r>
              <a:rPr lang="zh-CN" altLang="en-US" sz="2400" b="1" dirty="0"/>
              <a:t>的航运业。</a:t>
            </a:r>
            <a:r>
              <a:rPr lang="zh-CN" altLang="en-US" sz="2400" b="1" dirty="0">
                <a:solidFill>
                  <a:srgbClr val="FF0000"/>
                </a:solidFill>
              </a:rPr>
              <a:t>远洋航线</a:t>
            </a:r>
            <a:r>
              <a:rPr lang="zh-CN" altLang="en-US" sz="2400" b="1" dirty="0"/>
              <a:t>几乎全部为外国轮船公司所垄断。</a:t>
            </a:r>
            <a:endParaRPr lang="zh-CN" altLang="en-US" sz="2400" b="1" dirty="0"/>
          </a:p>
        </p:txBody>
      </p:sp>
      <p:grpSp>
        <p:nvGrpSpPr>
          <p:cNvPr id="8" name="Group 3"/>
          <p:cNvGrpSpPr/>
          <p:nvPr/>
        </p:nvGrpSpPr>
        <p:grpSpPr bwMode="auto">
          <a:xfrm>
            <a:off x="683568" y="2708920"/>
            <a:ext cx="1583219" cy="1080003"/>
            <a:chOff x="37" y="218"/>
            <a:chExt cx="945" cy="1315"/>
          </a:xfrm>
        </p:grpSpPr>
        <p:pic>
          <p:nvPicPr>
            <p:cNvPr id="9" name="Picture 4" descr="练习1"/>
            <p:cNvPicPr>
              <a:picLocks noChangeAspect="1" noChangeArrowheads="1"/>
            </p:cNvPicPr>
            <p:nvPr/>
          </p:nvPicPr>
          <p:blipFill>
            <a:blip r:embed="rId1" cstate="print"/>
            <a:srcRect/>
            <a:stretch>
              <a:fillRect/>
            </a:stretch>
          </p:blipFill>
          <p:spPr bwMode="auto">
            <a:xfrm>
              <a:off x="37" y="218"/>
              <a:ext cx="945" cy="1315"/>
            </a:xfrm>
            <a:prstGeom prst="rect">
              <a:avLst/>
            </a:prstGeom>
            <a:noFill/>
            <a:ln w="9525">
              <a:noFill/>
              <a:miter lim="800000"/>
              <a:headEnd/>
              <a:tailEnd/>
            </a:ln>
          </p:spPr>
        </p:pic>
        <p:sp>
          <p:nvSpPr>
            <p:cNvPr id="10" name="Rectangle 5" descr="信纸"/>
            <p:cNvSpPr>
              <a:spLocks noChangeArrowheads="1"/>
            </p:cNvSpPr>
            <p:nvPr/>
          </p:nvSpPr>
          <p:spPr bwMode="auto">
            <a:xfrm>
              <a:off x="146" y="436"/>
              <a:ext cx="592" cy="466"/>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400" b="1" dirty="0">
                  <a:solidFill>
                    <a:srgbClr val="800000"/>
                  </a:solidFill>
                  <a:latin typeface="华文新魏" pitchFamily="2" charset="-122"/>
                  <a:ea typeface="华文新魏" pitchFamily="2" charset="-122"/>
                </a:rPr>
                <a:t>材料</a:t>
              </a:r>
              <a:endParaRPr lang="zh-CN" altLang="en-US" sz="2400" b="1" dirty="0">
                <a:solidFill>
                  <a:srgbClr val="800000"/>
                </a:solidFill>
                <a:latin typeface="华文新魏" pitchFamily="2" charset="-122"/>
                <a:ea typeface="华文新魏"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a:spLocks noGrp="1" noChangeArrowheads="1"/>
          </p:cNvSpPr>
          <p:nvPr>
            <p:ph sz="quarter" idx="1"/>
          </p:nvPr>
        </p:nvSpPr>
        <p:spPr>
          <a:xfrm>
            <a:off x="251520" y="2276872"/>
            <a:ext cx="8458440" cy="2736304"/>
          </a:xfrm>
          <a:noFill/>
          <a:ln w="38100">
            <a:solidFill>
              <a:schemeClr val="bg1"/>
            </a:solidFill>
          </a:ln>
        </p:spPr>
        <p:txBody>
          <a:bodyPr>
            <a:normAutofit/>
          </a:bodyPr>
          <a:lstStyle/>
          <a:p>
            <a:pPr eaLnBrk="1" hangingPunct="1"/>
            <a:r>
              <a:rPr lang="zh-CN" altLang="en-US" b="1" dirty="0">
                <a:ea typeface="华文新魏" pitchFamily="2" charset="-122"/>
              </a:rPr>
              <a:t>“</a:t>
            </a:r>
            <a:r>
              <a:rPr lang="zh-CN" altLang="en-US" b="1" dirty="0">
                <a:latin typeface="华文新魏" pitchFamily="2" charset="-122"/>
                <a:ea typeface="华文新魏" pitchFamily="2" charset="-122"/>
              </a:rPr>
              <a:t>铁路所布，即权力所及。凡其他之兵权、商权、矿权、交通权，左之右之，存之亡之，操纵于铁路两轨，莫敢谁何。故夫铁道者，犹人之血管机关也，死生存亡系之。有铁路权，即有一切权；有一切权，则凡其地官吏，皆吾颐使之奴，其地人民，皆我俎上之肉</a:t>
            </a:r>
            <a:r>
              <a:rPr lang="zh-CN" altLang="en-US" b="1" dirty="0">
                <a:ea typeface="华文新魏" pitchFamily="2" charset="-122"/>
              </a:rPr>
              <a:t>”</a:t>
            </a:r>
            <a:r>
              <a:rPr lang="zh-CN" altLang="en-US" b="1" dirty="0">
                <a:latin typeface="华文新魏" pitchFamily="2" charset="-122"/>
                <a:ea typeface="华文新魏" pitchFamily="2" charset="-122"/>
              </a:rPr>
              <a:t>。</a:t>
            </a:r>
            <a:endParaRPr lang="zh-CN" altLang="en-US" b="1" dirty="0">
              <a:latin typeface="华文新魏" pitchFamily="2" charset="-122"/>
              <a:ea typeface="华文新魏" pitchFamily="2" charset="-122"/>
            </a:endParaRPr>
          </a:p>
          <a:p>
            <a:pPr eaLnBrk="1" hangingPunct="1"/>
            <a:r>
              <a:rPr lang="zh-CN" altLang="en-US" sz="1800" b="1" dirty="0">
                <a:latin typeface="华文新魏" pitchFamily="2" charset="-122"/>
                <a:ea typeface="华文新魏" pitchFamily="2" charset="-122"/>
              </a:rPr>
              <a:t>                                                            </a:t>
            </a:r>
            <a:r>
              <a:rPr lang="en-US" altLang="zh-CN" sz="1800" b="1" dirty="0">
                <a:latin typeface="华文新魏" pitchFamily="2" charset="-122"/>
                <a:ea typeface="华文新魏" pitchFamily="2" charset="-122"/>
              </a:rPr>
              <a:t>----</a:t>
            </a:r>
            <a:r>
              <a:rPr lang="zh-CN" altLang="en-US" sz="1800" b="1" dirty="0">
                <a:latin typeface="华文新魏" pitchFamily="2" charset="-122"/>
                <a:ea typeface="华文新魏" pitchFamily="2" charset="-122"/>
              </a:rPr>
              <a:t>摘自当年日本</a:t>
            </a:r>
            <a:r>
              <a:rPr lang="en-US" altLang="zh-CN" sz="1800" b="1" dirty="0">
                <a:latin typeface="华文新魏" pitchFamily="2" charset="-122"/>
                <a:ea typeface="华文新魏" pitchFamily="2" charset="-122"/>
              </a:rPr>
              <a:t>《</a:t>
            </a:r>
            <a:r>
              <a:rPr lang="zh-CN" altLang="en-US" sz="1800" b="1" dirty="0">
                <a:latin typeface="华文新魏" pitchFamily="2" charset="-122"/>
                <a:ea typeface="华文新魏" pitchFamily="2" charset="-122"/>
              </a:rPr>
              <a:t>朝日新闻</a:t>
            </a:r>
            <a:r>
              <a:rPr lang="en-US" altLang="zh-CN" sz="1800" b="1" dirty="0">
                <a:latin typeface="华文新魏" pitchFamily="2" charset="-122"/>
                <a:ea typeface="华文新魏" pitchFamily="2" charset="-122"/>
              </a:rPr>
              <a:t>》</a:t>
            </a:r>
            <a:r>
              <a:rPr lang="zh-CN" altLang="en-US" sz="1800" b="1" dirty="0">
                <a:latin typeface="华文新魏" pitchFamily="2" charset="-122"/>
                <a:ea typeface="华文新魏" pitchFamily="2" charset="-122"/>
              </a:rPr>
              <a:t>（</a:t>
            </a:r>
            <a:r>
              <a:rPr lang="en-US" altLang="zh-CN" sz="1800" b="1" dirty="0">
                <a:latin typeface="华文新魏" pitchFamily="2" charset="-122"/>
                <a:ea typeface="华文新魏" pitchFamily="2" charset="-122"/>
              </a:rPr>
              <a:t>1903</a:t>
            </a:r>
            <a:r>
              <a:rPr lang="zh-CN" altLang="en-US" sz="1800" b="1" dirty="0">
                <a:latin typeface="华文新魏" pitchFamily="2" charset="-122"/>
                <a:ea typeface="华文新魏" pitchFamily="2" charset="-122"/>
              </a:rPr>
              <a:t>年）</a:t>
            </a:r>
            <a:endParaRPr lang="zh-CN" altLang="en-US" sz="1800" b="1" dirty="0">
              <a:latin typeface="华文新魏" pitchFamily="2" charset="-122"/>
              <a:ea typeface="华文新魏" pitchFamily="2" charset="-122"/>
            </a:endParaRPr>
          </a:p>
        </p:txBody>
      </p:sp>
      <p:grpSp>
        <p:nvGrpSpPr>
          <p:cNvPr id="2" name="Group 3"/>
          <p:cNvGrpSpPr/>
          <p:nvPr/>
        </p:nvGrpSpPr>
        <p:grpSpPr bwMode="auto">
          <a:xfrm>
            <a:off x="323117" y="476672"/>
            <a:ext cx="2087789" cy="1447800"/>
            <a:chOff x="291" y="0"/>
            <a:chExt cx="945" cy="1315"/>
          </a:xfrm>
        </p:grpSpPr>
        <p:pic>
          <p:nvPicPr>
            <p:cNvPr id="77829" name="Picture 4" descr="练习1"/>
            <p:cNvPicPr>
              <a:picLocks noChangeAspect="1" noChangeArrowheads="1"/>
            </p:cNvPicPr>
            <p:nvPr/>
          </p:nvPicPr>
          <p:blipFill>
            <a:blip r:embed="rId1" cstate="print"/>
            <a:srcRect/>
            <a:stretch>
              <a:fillRect/>
            </a:stretch>
          </p:blipFill>
          <p:spPr bwMode="auto">
            <a:xfrm>
              <a:off x="291" y="0"/>
              <a:ext cx="945" cy="1315"/>
            </a:xfrm>
            <a:prstGeom prst="rect">
              <a:avLst/>
            </a:prstGeom>
            <a:noFill/>
            <a:ln w="9525">
              <a:noFill/>
              <a:miter lim="800000"/>
              <a:headEnd/>
              <a:tailEnd/>
            </a:ln>
          </p:spPr>
        </p:pic>
        <p:sp>
          <p:nvSpPr>
            <p:cNvPr id="79877" name="Rectangle 5" descr="信纸"/>
            <p:cNvSpPr>
              <a:spLocks noChangeArrowheads="1"/>
            </p:cNvSpPr>
            <p:nvPr/>
          </p:nvSpPr>
          <p:spPr bwMode="auto">
            <a:xfrm>
              <a:off x="389" y="314"/>
              <a:ext cx="592" cy="526"/>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3200" b="1" dirty="0">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3200" b="1" dirty="0">
                <a:solidFill>
                  <a:srgbClr val="800000"/>
                </a:solidFill>
                <a:effectLst>
                  <a:outerShdw blurRad="38100" dist="38100" dir="2700000" algn="tl">
                    <a:srgbClr val="C0C0C0"/>
                  </a:outerShdw>
                </a:effectLst>
                <a:latin typeface="隶书" pitchFamily="49" charset="-122"/>
                <a:ea typeface="隶书" pitchFamily="49"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874"/>
                                        </p:tgtEl>
                                        <p:attrNameLst>
                                          <p:attrName>style.visibility</p:attrName>
                                        </p:attrNameLst>
                                      </p:cBhvr>
                                      <p:to>
                                        <p:strVal val="visible"/>
                                      </p:to>
                                    </p:set>
                                    <p:anim calcmode="lin" valueType="num">
                                      <p:cBhvr additive="base">
                                        <p:cTn id="7" dur="500" fill="hold"/>
                                        <p:tgtEl>
                                          <p:spTgt spid="79874"/>
                                        </p:tgtEl>
                                        <p:attrNameLst>
                                          <p:attrName>ppt_x</p:attrName>
                                        </p:attrNameLst>
                                      </p:cBhvr>
                                      <p:tavLst>
                                        <p:tav tm="0">
                                          <p:val>
                                            <p:strVal val="#ppt_x"/>
                                          </p:val>
                                        </p:tav>
                                        <p:tav tm="100000">
                                          <p:val>
                                            <p:strVal val="#ppt_x"/>
                                          </p:val>
                                        </p:tav>
                                      </p:tavLst>
                                    </p:anim>
                                    <p:anim calcmode="lin" valueType="num">
                                      <p:cBhvr additive="base">
                                        <p:cTn id="8" dur="500" fill="hold"/>
                                        <p:tgtEl>
                                          <p:spTgt spid="798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11560" y="2348880"/>
            <a:ext cx="1828800" cy="3352800"/>
          </a:xfrm>
          <a:noFill/>
        </p:spPr>
        <p:txBody>
          <a:bodyPr>
            <a:normAutofit/>
          </a:bodyPr>
          <a:lstStyle/>
          <a:p>
            <a:pPr eaLnBrk="1" hangingPunct="1"/>
            <a:r>
              <a:rPr lang="en-US" altLang="zh-CN" b="1" dirty="0">
                <a:ea typeface="华文新魏" pitchFamily="2" charset="-122"/>
              </a:rPr>
              <a:t>1</a:t>
            </a:r>
            <a:r>
              <a:rPr lang="zh-CN" altLang="en-US" b="1" dirty="0">
                <a:ea typeface="华文新魏" pitchFamily="2" charset="-122"/>
              </a:rPr>
              <a:t>、披着宗教外衣，进行侵略活动</a:t>
            </a:r>
            <a:endParaRPr lang="zh-CN" altLang="en-US" b="1" dirty="0">
              <a:ea typeface="华文新魏" pitchFamily="2" charset="-122"/>
            </a:endParaRPr>
          </a:p>
        </p:txBody>
      </p:sp>
      <p:sp>
        <p:nvSpPr>
          <p:cNvPr id="78853" name="Rectangle 5"/>
          <p:cNvSpPr>
            <a:spLocks noGrp="1" noChangeArrowheads="1"/>
          </p:cNvSpPr>
          <p:nvPr>
            <p:ph sz="quarter" idx="1"/>
          </p:nvPr>
        </p:nvSpPr>
        <p:spPr>
          <a:xfrm>
            <a:off x="323528" y="1219200"/>
            <a:ext cx="8363272" cy="914400"/>
          </a:xfrm>
          <a:solidFill>
            <a:schemeClr val="bg1"/>
          </a:solidFill>
        </p:spPr>
        <p:txBody>
          <a:bodyPr/>
          <a:lstStyle/>
          <a:p>
            <a:pPr eaLnBrk="1" hangingPunct="1"/>
            <a:r>
              <a:rPr lang="zh-CN" altLang="en-US" sz="2600" b="1" dirty="0"/>
              <a:t>其目的是宣扬殖民主义奴化思想，麻醉中国人民的精神，摧毁中国人的民族自尊心和自信心。</a:t>
            </a:r>
            <a:endParaRPr lang="zh-CN" altLang="en-US" sz="2600" b="1" dirty="0"/>
          </a:p>
        </p:txBody>
      </p:sp>
      <p:sp>
        <p:nvSpPr>
          <p:cNvPr id="78851" name="Rectangle 3"/>
          <p:cNvSpPr>
            <a:spLocks noChangeArrowheads="1"/>
          </p:cNvSpPr>
          <p:nvPr/>
        </p:nvSpPr>
        <p:spPr bwMode="auto">
          <a:xfrm>
            <a:off x="251520" y="188640"/>
            <a:ext cx="8229600" cy="941387"/>
          </a:xfrm>
          <a:prstGeom prst="rect">
            <a:avLst/>
          </a:prstGeom>
          <a:noFill/>
          <a:ln w="9525">
            <a:noFill/>
            <a:miter lim="800000"/>
          </a:ln>
        </p:spPr>
        <p:txBody>
          <a:bodyPr/>
          <a:lstStyle/>
          <a:p>
            <a:pPr>
              <a:buFontTx/>
              <a:buNone/>
            </a:pPr>
            <a:r>
              <a:rPr lang="zh-CN" altLang="en-US" sz="4200" b="1" dirty="0">
                <a:latin typeface="华文新魏" pitchFamily="2" charset="-122"/>
                <a:ea typeface="华文新魏" pitchFamily="2" charset="-122"/>
              </a:rPr>
              <a:t>（四）文化渗透</a:t>
            </a:r>
            <a:endParaRPr lang="zh-CN" altLang="en-US" sz="4200" b="1" dirty="0">
              <a:latin typeface="华文新魏" pitchFamily="2" charset="-122"/>
              <a:ea typeface="华文新魏" pitchFamily="2" charset="-122"/>
            </a:endParaRPr>
          </a:p>
        </p:txBody>
      </p:sp>
      <p:grpSp>
        <p:nvGrpSpPr>
          <p:cNvPr id="10" name="组合 9"/>
          <p:cNvGrpSpPr/>
          <p:nvPr/>
        </p:nvGrpSpPr>
        <p:grpSpPr>
          <a:xfrm>
            <a:off x="6019800" y="2362200"/>
            <a:ext cx="2452688" cy="3504039"/>
            <a:chOff x="6019800" y="2362200"/>
            <a:chExt cx="2452688" cy="3504039"/>
          </a:xfrm>
        </p:grpSpPr>
        <p:pic>
          <p:nvPicPr>
            <p:cNvPr id="78854" name="Picture 6" descr="u=4246307282,1303441869&amp;fm=23&amp;gp=0"/>
            <p:cNvPicPr>
              <a:picLocks noChangeAspect="1" noChangeArrowheads="1"/>
            </p:cNvPicPr>
            <p:nvPr/>
          </p:nvPicPr>
          <p:blipFill>
            <a:blip r:embed="rId1" cstate="print"/>
            <a:srcRect/>
            <a:stretch>
              <a:fillRect/>
            </a:stretch>
          </p:blipFill>
          <p:spPr bwMode="auto">
            <a:xfrm>
              <a:off x="6019800" y="2362200"/>
              <a:ext cx="2452688" cy="3200400"/>
            </a:xfrm>
            <a:prstGeom prst="rect">
              <a:avLst/>
            </a:prstGeom>
            <a:noFill/>
            <a:ln w="9525">
              <a:noFill/>
              <a:miter lim="800000"/>
              <a:headEnd/>
              <a:tailEnd/>
            </a:ln>
          </p:spPr>
        </p:pic>
        <p:sp>
          <p:nvSpPr>
            <p:cNvPr id="78855" name="Rectangle 7"/>
            <p:cNvSpPr>
              <a:spLocks noChangeArrowheads="1"/>
            </p:cNvSpPr>
            <p:nvPr/>
          </p:nvSpPr>
          <p:spPr bwMode="auto">
            <a:xfrm>
              <a:off x="6444208" y="5589240"/>
              <a:ext cx="1704313" cy="276999"/>
            </a:xfrm>
            <a:prstGeom prst="rect">
              <a:avLst/>
            </a:prstGeom>
            <a:noFill/>
            <a:ln w="9525">
              <a:noFill/>
              <a:miter lim="800000"/>
            </a:ln>
          </p:spPr>
          <p:txBody>
            <a:bodyPr wrap="none" anchor="ctr">
              <a:spAutoFit/>
            </a:bodyPr>
            <a:lstStyle/>
            <a:p>
              <a:r>
                <a:rPr lang="zh-CN" altLang="en-US" sz="1200" b="1" dirty="0">
                  <a:latin typeface="+mn-ea"/>
                </a:rPr>
                <a:t>孟振生（</a:t>
              </a:r>
              <a:r>
                <a:rPr lang="en-US" altLang="zh-CN" sz="1200" b="1" dirty="0">
                  <a:latin typeface="+mn-ea"/>
                </a:rPr>
                <a:t>1807--1868</a:t>
              </a:r>
              <a:r>
                <a:rPr lang="zh-CN" altLang="en-US" sz="1200" b="1" dirty="0">
                  <a:latin typeface="+mn-ea"/>
                </a:rPr>
                <a:t>）</a:t>
              </a:r>
              <a:endParaRPr lang="zh-CN" altLang="en-US" sz="1200" b="1" dirty="0">
                <a:latin typeface="+mn-ea"/>
              </a:endParaRPr>
            </a:p>
          </p:txBody>
        </p:sp>
      </p:grpSp>
      <p:grpSp>
        <p:nvGrpSpPr>
          <p:cNvPr id="9" name="组合 8"/>
          <p:cNvGrpSpPr/>
          <p:nvPr/>
        </p:nvGrpSpPr>
        <p:grpSpPr>
          <a:xfrm>
            <a:off x="2987824" y="2564904"/>
            <a:ext cx="2535238" cy="3373343"/>
            <a:chOff x="2987824" y="2564904"/>
            <a:chExt cx="2535238" cy="3373343"/>
          </a:xfrm>
        </p:grpSpPr>
        <p:sp>
          <p:nvSpPr>
            <p:cNvPr id="78852" name="Rectangle 4"/>
            <p:cNvSpPr>
              <a:spLocks noChangeArrowheads="1"/>
            </p:cNvSpPr>
            <p:nvPr/>
          </p:nvSpPr>
          <p:spPr bwMode="auto">
            <a:xfrm>
              <a:off x="3419872" y="5661248"/>
              <a:ext cx="1656184" cy="276999"/>
            </a:xfrm>
            <a:prstGeom prst="rect">
              <a:avLst/>
            </a:prstGeom>
            <a:noFill/>
            <a:ln w="9525">
              <a:noFill/>
              <a:miter lim="800000"/>
            </a:ln>
          </p:spPr>
          <p:txBody>
            <a:bodyPr wrap="square">
              <a:spAutoFit/>
            </a:bodyPr>
            <a:lstStyle/>
            <a:p>
              <a:r>
                <a:rPr lang="zh-CN" altLang="en-US" sz="1200" b="1" dirty="0">
                  <a:latin typeface="+mn-ea"/>
                </a:rPr>
                <a:t>郭士立（</a:t>
              </a:r>
              <a:r>
                <a:rPr lang="en-US" altLang="zh-CN" sz="1200" b="1" dirty="0">
                  <a:latin typeface="+mn-ea"/>
                </a:rPr>
                <a:t>1803--1851</a:t>
              </a:r>
              <a:r>
                <a:rPr lang="zh-CN" altLang="en-US" sz="1200" b="1" dirty="0">
                  <a:latin typeface="+mn-ea"/>
                </a:rPr>
                <a:t>）</a:t>
              </a:r>
              <a:r>
                <a:rPr lang="zh-CN" altLang="en-US" sz="1200" dirty="0">
                  <a:latin typeface="+mn-ea"/>
                </a:rPr>
                <a:t> </a:t>
              </a:r>
              <a:endParaRPr lang="zh-CN" altLang="en-US" sz="1200" dirty="0">
                <a:latin typeface="+mn-ea"/>
              </a:endParaRPr>
            </a:p>
          </p:txBody>
        </p:sp>
        <p:pic>
          <p:nvPicPr>
            <p:cNvPr id="78856" name="Picture 8" descr="郭实腊"/>
            <p:cNvPicPr>
              <a:picLocks noChangeAspect="1" noChangeArrowheads="1"/>
            </p:cNvPicPr>
            <p:nvPr/>
          </p:nvPicPr>
          <p:blipFill>
            <a:blip r:embed="rId2" cstate="print"/>
            <a:srcRect/>
            <a:stretch>
              <a:fillRect/>
            </a:stretch>
          </p:blipFill>
          <p:spPr bwMode="auto">
            <a:xfrm>
              <a:off x="2987824" y="2564904"/>
              <a:ext cx="2535238" cy="3082280"/>
            </a:xfrm>
            <a:prstGeom prst="rect">
              <a:avLst/>
            </a:prstGeom>
            <a:noFill/>
            <a:ln w="9525">
              <a:noFill/>
              <a:miter lim="800000"/>
              <a:headEnd/>
              <a:tailEnd/>
            </a:ln>
          </p:spPr>
        </p:pic>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4643438" y="476250"/>
            <a:ext cx="3744912" cy="457200"/>
          </a:xfrm>
          <a:prstGeom prst="rect">
            <a:avLst/>
          </a:prstGeom>
          <a:noFill/>
          <a:ln w="9525">
            <a:noFill/>
            <a:miter lim="800000"/>
          </a:ln>
        </p:spPr>
        <p:txBody>
          <a:bodyPr>
            <a:spAutoFit/>
          </a:bodyPr>
          <a:lstStyle/>
          <a:p>
            <a:endParaRPr lang="zh-CN" altLang="en-US" sz="2400">
              <a:latin typeface="Times New Roman" panose="02020603050405020304" pitchFamily="18" charset="0"/>
              <a:ea typeface="宋体" panose="02010600030101010101" pitchFamily="2" charset="-122"/>
            </a:endParaRPr>
          </a:p>
        </p:txBody>
      </p:sp>
      <p:sp>
        <p:nvSpPr>
          <p:cNvPr id="79875" name="Text Box 3"/>
          <p:cNvSpPr txBox="1">
            <a:spLocks noChangeArrowheads="1"/>
          </p:cNvSpPr>
          <p:nvPr/>
        </p:nvSpPr>
        <p:spPr bwMode="auto">
          <a:xfrm>
            <a:off x="5364163" y="476250"/>
            <a:ext cx="2808287" cy="457200"/>
          </a:xfrm>
          <a:prstGeom prst="rect">
            <a:avLst/>
          </a:prstGeom>
          <a:noFill/>
          <a:ln w="9525">
            <a:noFill/>
            <a:miter lim="800000"/>
          </a:ln>
        </p:spPr>
        <p:txBody>
          <a:bodyPr>
            <a:spAutoFit/>
          </a:bodyPr>
          <a:lstStyle/>
          <a:p>
            <a:endParaRPr lang="zh-CN" altLang="en-US" sz="2400">
              <a:latin typeface="Times New Roman" panose="02020603050405020304" pitchFamily="18" charset="0"/>
              <a:ea typeface="宋体" panose="02010600030101010101" pitchFamily="2" charset="-122"/>
            </a:endParaRPr>
          </a:p>
        </p:txBody>
      </p:sp>
      <p:sp>
        <p:nvSpPr>
          <p:cNvPr id="79876" name="Text Box 4"/>
          <p:cNvSpPr txBox="1">
            <a:spLocks noChangeArrowheads="1"/>
          </p:cNvSpPr>
          <p:nvPr/>
        </p:nvSpPr>
        <p:spPr bwMode="auto">
          <a:xfrm>
            <a:off x="6604000" y="3851275"/>
            <a:ext cx="184150" cy="457200"/>
          </a:xfrm>
          <a:prstGeom prst="rect">
            <a:avLst/>
          </a:prstGeom>
          <a:noFill/>
          <a:ln w="9525">
            <a:noFill/>
            <a:miter lim="800000"/>
          </a:ln>
        </p:spPr>
        <p:txBody>
          <a:bodyPr>
            <a:spAutoFit/>
          </a:bodyPr>
          <a:lstStyle/>
          <a:p>
            <a:pPr>
              <a:spcBef>
                <a:spcPct val="50000"/>
              </a:spcBef>
            </a:pPr>
            <a:endParaRPr lang="zh-CN" altLang="en-US" sz="2400">
              <a:latin typeface="Times New Roman" panose="02020603050405020304" pitchFamily="18" charset="0"/>
              <a:ea typeface="宋体" panose="02010600030101010101" pitchFamily="2" charset="-122"/>
            </a:endParaRPr>
          </a:p>
        </p:txBody>
      </p:sp>
      <p:sp>
        <p:nvSpPr>
          <p:cNvPr id="79877" name="Text Box 5"/>
          <p:cNvSpPr txBox="1">
            <a:spLocks noChangeArrowheads="1"/>
          </p:cNvSpPr>
          <p:nvPr/>
        </p:nvSpPr>
        <p:spPr bwMode="auto">
          <a:xfrm>
            <a:off x="467544" y="340761"/>
            <a:ext cx="8434144" cy="1200329"/>
          </a:xfrm>
          <a:prstGeom prst="rect">
            <a:avLst/>
          </a:prstGeom>
          <a:noFill/>
          <a:ln w="9525">
            <a:noFill/>
            <a:miter lim="800000"/>
          </a:ln>
        </p:spPr>
        <p:txBody>
          <a:bodyPr wrap="square">
            <a:spAutoFit/>
          </a:bodyPr>
          <a:lstStyle/>
          <a:p>
            <a:pPr>
              <a:spcBef>
                <a:spcPct val="20000"/>
              </a:spcBef>
              <a:buClr>
                <a:schemeClr val="folHlink"/>
              </a:buClr>
              <a:buSzPct val="85000"/>
              <a:buFont typeface="Wingdings 2" pitchFamily="18" charset="2"/>
              <a:buChar char="¡"/>
            </a:pPr>
            <a:r>
              <a:rPr lang="zh-CN" altLang="en-US" sz="2400" b="1" dirty="0">
                <a:latin typeface="华文新魏" pitchFamily="2" charset="-122"/>
                <a:ea typeface="华文新魏" pitchFamily="2" charset="-122"/>
              </a:rPr>
              <a:t>八国联军侵华前，据清政府的统计，天主教、基督教、东正教在华的外籍传教士已有</a:t>
            </a:r>
            <a:r>
              <a:rPr lang="en-US" altLang="zh-CN" sz="2400" b="1" dirty="0">
                <a:latin typeface="华文新魏" pitchFamily="2" charset="-122"/>
                <a:ea typeface="华文新魏" pitchFamily="2" charset="-122"/>
              </a:rPr>
              <a:t>3200</a:t>
            </a:r>
            <a:r>
              <a:rPr lang="zh-CN" altLang="en-US" sz="2400" b="1" dirty="0">
                <a:latin typeface="华文新魏" pitchFamily="2" charset="-122"/>
                <a:ea typeface="华文新魏" pitchFamily="2" charset="-122"/>
              </a:rPr>
              <a:t>多人，入教的中国人达</a:t>
            </a:r>
            <a:r>
              <a:rPr lang="en-US" altLang="zh-CN" sz="2400" b="1" dirty="0">
                <a:latin typeface="华文新魏" pitchFamily="2" charset="-122"/>
                <a:ea typeface="华文新魏" pitchFamily="2" charset="-122"/>
              </a:rPr>
              <a:t>80</a:t>
            </a:r>
            <a:r>
              <a:rPr lang="zh-CN" altLang="en-US" sz="2400" b="1" dirty="0">
                <a:latin typeface="华文新魏" pitchFamily="2" charset="-122"/>
                <a:ea typeface="华文新魏" pitchFamily="2" charset="-122"/>
              </a:rPr>
              <a:t>余万，教堂遍布全国城乡。</a:t>
            </a:r>
            <a:endParaRPr lang="zh-CN" altLang="en-US" sz="2400" dirty="0">
              <a:latin typeface="华文新魏" pitchFamily="2" charset="-122"/>
              <a:ea typeface="华文新魏" pitchFamily="2" charset="-122"/>
            </a:endParaRPr>
          </a:p>
        </p:txBody>
      </p:sp>
      <p:grpSp>
        <p:nvGrpSpPr>
          <p:cNvPr id="2" name="Group 7"/>
          <p:cNvGrpSpPr/>
          <p:nvPr/>
        </p:nvGrpSpPr>
        <p:grpSpPr bwMode="auto">
          <a:xfrm>
            <a:off x="4572000" y="1357298"/>
            <a:ext cx="4367213" cy="3527588"/>
            <a:chOff x="0" y="0"/>
            <a:chExt cx="3023" cy="2463"/>
          </a:xfrm>
        </p:grpSpPr>
        <p:sp>
          <p:nvSpPr>
            <p:cNvPr id="82952" name="Rectangle 8"/>
            <p:cNvSpPr>
              <a:spLocks noChangeArrowheads="1"/>
            </p:cNvSpPr>
            <p:nvPr/>
          </p:nvSpPr>
          <p:spPr bwMode="auto">
            <a:xfrm>
              <a:off x="21" y="0"/>
              <a:ext cx="3002" cy="2256"/>
            </a:xfrm>
            <a:prstGeom prst="rect">
              <a:avLst/>
            </a:prstGeom>
            <a:solidFill>
              <a:srgbClr val="FFFFFF"/>
            </a:solidFill>
            <a:ln w="9525">
              <a:noFill/>
              <a:miter lim="800000"/>
            </a:ln>
            <a:effectLst>
              <a:outerShdw dist="35921" dir="2700000" algn="ctr" rotWithShape="0">
                <a:schemeClr val="tx2"/>
              </a:outerShdw>
            </a:effectLst>
          </p:spPr>
          <p:txBody>
            <a:bodyPr wrap="none" anchor="ctr"/>
            <a:lstStyle/>
            <a:p>
              <a:pPr>
                <a:buFont typeface="Arial" panose="020B0604020202020204" pitchFamily="34" charset="0"/>
                <a:buNone/>
                <a:defRPr/>
              </a:pPr>
              <a:endParaRPr lang="zh-CN" altLang="en-US">
                <a:latin typeface="Arial" panose="020B0604020202020204" pitchFamily="34" charset="0"/>
              </a:endParaRPr>
            </a:p>
          </p:txBody>
        </p:sp>
        <p:sp>
          <p:nvSpPr>
            <p:cNvPr id="79882" name="Text Box 9"/>
            <p:cNvSpPr txBox="1">
              <a:spLocks noChangeArrowheads="1"/>
            </p:cNvSpPr>
            <p:nvPr/>
          </p:nvSpPr>
          <p:spPr bwMode="auto">
            <a:xfrm>
              <a:off x="0" y="2270"/>
              <a:ext cx="3009" cy="193"/>
            </a:xfrm>
            <a:prstGeom prst="rect">
              <a:avLst/>
            </a:prstGeom>
            <a:noFill/>
            <a:ln w="9525">
              <a:noFill/>
              <a:miter lim="800000"/>
            </a:ln>
          </p:spPr>
          <p:txBody>
            <a:bodyPr anchor="ctr">
              <a:spAutoFit/>
            </a:bodyPr>
            <a:lstStyle/>
            <a:p>
              <a:pPr algn="ctr"/>
              <a:r>
                <a:rPr lang="zh-CN" altLang="en-US" sz="1200" dirty="0">
                  <a:solidFill>
                    <a:srgbClr val="000000"/>
                  </a:solidFill>
                  <a:latin typeface="Times New Roman" panose="02020603050405020304" pitchFamily="18" charset="0"/>
                  <a:ea typeface="楷体_GB2312" pitchFamily="49" charset="-122"/>
                </a:rPr>
                <a:t>        </a:t>
              </a:r>
              <a:r>
                <a:rPr lang="zh-CN" altLang="en-US" sz="1200" b="1" dirty="0">
                  <a:latin typeface="华文新魏" pitchFamily="2" charset="-122"/>
                  <a:ea typeface="华文新魏" pitchFamily="2" charset="-122"/>
                </a:rPr>
                <a:t>传教士正在向上海徐家汇一带的孩子们传教。</a:t>
              </a:r>
              <a:endParaRPr lang="zh-CN" altLang="en-US" sz="1200" b="1" dirty="0">
                <a:latin typeface="华文新魏" pitchFamily="2" charset="-122"/>
                <a:ea typeface="华文新魏" pitchFamily="2" charset="-122"/>
              </a:endParaRPr>
            </a:p>
          </p:txBody>
        </p:sp>
        <p:pic>
          <p:nvPicPr>
            <p:cNvPr id="79883" name="Picture 10" descr="Untitled-1 copy"/>
            <p:cNvPicPr>
              <a:picLocks noChangeAspect="1" noChangeArrowheads="1"/>
            </p:cNvPicPr>
            <p:nvPr/>
          </p:nvPicPr>
          <p:blipFill>
            <a:blip r:embed="rId1" cstate="print"/>
            <a:srcRect/>
            <a:stretch>
              <a:fillRect/>
            </a:stretch>
          </p:blipFill>
          <p:spPr bwMode="auto">
            <a:xfrm>
              <a:off x="96" y="48"/>
              <a:ext cx="2880" cy="2141"/>
            </a:xfrm>
            <a:prstGeom prst="rect">
              <a:avLst/>
            </a:prstGeom>
            <a:noFill/>
            <a:ln w="9525">
              <a:noFill/>
              <a:miter lim="800000"/>
              <a:headEnd/>
              <a:tailEnd/>
            </a:ln>
          </p:spPr>
        </p:pic>
      </p:grpSp>
      <p:pic>
        <p:nvPicPr>
          <p:cNvPr id="257030" name="Picture 6" descr="https://gss2.bdstatic.com/9fo3dSag_xI4khGkpoWK1HF6hhy/baike/c0%3Dbaike272%2C5%2C5%2C272%2C90/sign=67215a64e21190ef15f69a8daf72f673/574e9258d109b3de7e966ee1c9bf6c81800a4c0a.jpg"/>
          <p:cNvPicPr>
            <a:picLocks noChangeAspect="1" noChangeArrowheads="1"/>
          </p:cNvPicPr>
          <p:nvPr/>
        </p:nvPicPr>
        <p:blipFill>
          <a:blip r:embed="rId2" cstate="print"/>
          <a:srcRect/>
          <a:stretch>
            <a:fillRect/>
          </a:stretch>
        </p:blipFill>
        <p:spPr bwMode="auto">
          <a:xfrm>
            <a:off x="107504" y="3140968"/>
            <a:ext cx="4549266" cy="3096344"/>
          </a:xfrm>
          <a:prstGeom prst="rect">
            <a:avLst/>
          </a:prstGeom>
          <a:noFill/>
        </p:spPr>
      </p:pic>
      <p:sp>
        <p:nvSpPr>
          <p:cNvPr id="14" name="矩形 13"/>
          <p:cNvSpPr/>
          <p:nvPr/>
        </p:nvSpPr>
        <p:spPr>
          <a:xfrm>
            <a:off x="1619672" y="6237312"/>
            <a:ext cx="2262158" cy="369332"/>
          </a:xfrm>
          <a:prstGeom prst="rect">
            <a:avLst/>
          </a:prstGeom>
        </p:spPr>
        <p:txBody>
          <a:bodyPr wrap="none">
            <a:spAutoFit/>
          </a:bodyPr>
          <a:lstStyle/>
          <a:p>
            <a:r>
              <a:rPr lang="zh-CN" altLang="en-US" b="1" dirty="0">
                <a:latin typeface="华文新魏" pitchFamily="2" charset="-122"/>
                <a:ea typeface="华文新魏" pitchFamily="2" charset="-122"/>
              </a:rPr>
              <a:t>上海徐家汇天主教堂</a:t>
            </a:r>
            <a:endParaRPr lang="zh-CN" altLang="en-US" b="1" dirty="0">
              <a:latin typeface="华文新魏" pitchFamily="2" charset="-122"/>
              <a:ea typeface="华文新魏"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6" name="文本框 13"/>
          <p:cNvSpPr txBox="1">
            <a:spLocks noChangeArrowheads="1"/>
          </p:cNvSpPr>
          <p:nvPr/>
        </p:nvSpPr>
        <p:spPr bwMode="auto">
          <a:xfrm>
            <a:off x="395536" y="332656"/>
            <a:ext cx="835292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lgn="just" eaLnBrk="1" hangingPunct="1">
              <a:lnSpc>
                <a:spcPct val="120000"/>
              </a:lnSpc>
              <a:spcBef>
                <a:spcPts val="600"/>
              </a:spcBef>
              <a:defRPr/>
            </a:pPr>
            <a:r>
              <a:rPr lang="zh-CN" altLang="en-US" sz="4000" dirty="0">
                <a:solidFill>
                  <a:schemeClr val="tx1"/>
                </a:solidFill>
                <a:latin typeface="+mn-lt"/>
                <a:ea typeface="+mn-ea"/>
                <a:cs typeface="+mn-ea"/>
                <a:sym typeface="+mn-lt"/>
              </a:rPr>
              <a:t>（</a:t>
            </a:r>
            <a:r>
              <a:rPr lang="en-US" altLang="zh-CN" sz="4000" dirty="0">
                <a:solidFill>
                  <a:schemeClr val="tx1"/>
                </a:solidFill>
                <a:latin typeface="+mn-lt"/>
                <a:ea typeface="+mn-ea"/>
                <a:cs typeface="+mn-ea"/>
                <a:sym typeface="+mn-lt"/>
              </a:rPr>
              <a:t>2</a:t>
            </a:r>
            <a:r>
              <a:rPr lang="zh-CN" altLang="en-US" sz="4000" dirty="0">
                <a:solidFill>
                  <a:schemeClr val="tx1"/>
                </a:solidFill>
                <a:latin typeface="+mn-lt"/>
                <a:ea typeface="+mn-ea"/>
                <a:cs typeface="+mn-ea"/>
                <a:sym typeface="+mn-lt"/>
              </a:rPr>
              <a:t>）肆意屠杀中国人民</a:t>
            </a:r>
            <a:endParaRPr lang="zh-CN" altLang="en-US" sz="4000" dirty="0">
              <a:solidFill>
                <a:schemeClr val="tx1"/>
              </a:solidFill>
              <a:latin typeface="+mn-lt"/>
              <a:ea typeface="+mn-ea"/>
              <a:cs typeface="+mn-ea"/>
              <a:sym typeface="+mn-lt"/>
            </a:endParaRPr>
          </a:p>
        </p:txBody>
      </p:sp>
      <p:sp>
        <p:nvSpPr>
          <p:cNvPr id="3" name="矩形 2"/>
          <p:cNvSpPr/>
          <p:nvPr/>
        </p:nvSpPr>
        <p:spPr>
          <a:xfrm>
            <a:off x="2643174" y="3643314"/>
            <a:ext cx="6286544" cy="1646605"/>
          </a:xfrm>
          <a:prstGeom prst="rect">
            <a:avLst/>
          </a:prstGeom>
        </p:spPr>
        <p:txBody>
          <a:bodyPr wrap="square">
            <a:spAutoFit/>
          </a:bodyPr>
          <a:lstStyle/>
          <a:p>
            <a:pPr algn="just">
              <a:spcBef>
                <a:spcPts val="600"/>
              </a:spcBef>
              <a:defRPr/>
            </a:pPr>
            <a:r>
              <a:rPr lang="zh-CN" altLang="en-US" sz="2400" b="1" dirty="0">
                <a:cs typeface="+mn-ea"/>
                <a:sym typeface="+mn-lt"/>
              </a:rPr>
              <a:t>“此时得免杀戮之华人，（旅顺）全市内仅三十有六人耳，</a:t>
            </a:r>
            <a:r>
              <a:rPr lang="en-US" altLang="zh-CN" sz="2400" b="1" dirty="0">
                <a:cs typeface="+mn-ea"/>
                <a:sym typeface="+mn-lt"/>
              </a:rPr>
              <a:t>……</a:t>
            </a:r>
            <a:r>
              <a:rPr lang="zh-CN" altLang="en-US" sz="2400" b="1" dirty="0">
                <a:cs typeface="+mn-ea"/>
                <a:sym typeface="+mn-lt"/>
              </a:rPr>
              <a:t>为供埋葬其同胞之死尸而被救残留者”。</a:t>
            </a:r>
            <a:endParaRPr lang="en-US" altLang="zh-CN" sz="2400" b="1" dirty="0">
              <a:cs typeface="+mn-ea"/>
              <a:sym typeface="+mn-lt"/>
            </a:endParaRPr>
          </a:p>
          <a:p>
            <a:pPr algn="just">
              <a:spcBef>
                <a:spcPts val="600"/>
              </a:spcBef>
              <a:defRPr/>
            </a:pPr>
            <a:r>
              <a:rPr lang="en-US" altLang="zh-CN" sz="2400" b="1" dirty="0">
                <a:cs typeface="+mn-ea"/>
                <a:sym typeface="+mn-lt"/>
              </a:rPr>
              <a:t>           ----</a:t>
            </a:r>
            <a:r>
              <a:rPr lang="zh-CN" altLang="en-US" sz="2400" b="1" dirty="0">
                <a:cs typeface="+mn-ea"/>
                <a:sym typeface="+mn-lt"/>
              </a:rPr>
              <a:t>陆奥宗光回忆录：</a:t>
            </a:r>
            <a:r>
              <a:rPr lang="en-US" altLang="zh-CN" sz="2400" b="1" dirty="0">
                <a:cs typeface="+mn-ea"/>
                <a:sym typeface="+mn-lt"/>
              </a:rPr>
              <a:t>《</a:t>
            </a:r>
            <a:r>
              <a:rPr lang="zh-CN" altLang="en-US" sz="2400" b="1" dirty="0">
                <a:cs typeface="+mn-ea"/>
                <a:sym typeface="+mn-lt"/>
              </a:rPr>
              <a:t>蹇蹇</a:t>
            </a:r>
            <a:r>
              <a:rPr lang="en-US" altLang="zh-CN" sz="2400" b="1" dirty="0">
                <a:cs typeface="+mn-ea"/>
                <a:sym typeface="+mn-lt"/>
              </a:rPr>
              <a:t>[</a:t>
            </a:r>
            <a:r>
              <a:rPr lang="en-US" altLang="zh-CN" sz="2400" dirty="0" err="1"/>
              <a:t>jiǎn</a:t>
            </a:r>
            <a:r>
              <a:rPr lang="en-US" altLang="zh-CN" sz="2400" b="1" dirty="0">
                <a:cs typeface="+mn-ea"/>
                <a:sym typeface="+mn-lt"/>
              </a:rPr>
              <a:t>]</a:t>
            </a:r>
            <a:r>
              <a:rPr lang="zh-CN" altLang="en-US" sz="2400" b="1" dirty="0">
                <a:cs typeface="+mn-ea"/>
                <a:sym typeface="+mn-lt"/>
              </a:rPr>
              <a:t>录</a:t>
            </a:r>
            <a:r>
              <a:rPr lang="en-US" altLang="zh-CN" sz="2400" b="1" dirty="0">
                <a:cs typeface="+mn-ea"/>
                <a:sym typeface="+mn-lt"/>
              </a:rPr>
              <a:t>》</a:t>
            </a:r>
            <a:endParaRPr lang="zh-CN" altLang="en-US" sz="2400" b="1" dirty="0">
              <a:cs typeface="+mn-ea"/>
              <a:sym typeface="+mn-lt"/>
            </a:endParaRPr>
          </a:p>
        </p:txBody>
      </p:sp>
      <p:sp>
        <p:nvSpPr>
          <p:cNvPr id="13" name="Rectangle 7"/>
          <p:cNvSpPr>
            <a:spLocks noChangeArrowheads="1"/>
          </p:cNvSpPr>
          <p:nvPr/>
        </p:nvSpPr>
        <p:spPr bwMode="auto">
          <a:xfrm>
            <a:off x="571472" y="2071678"/>
            <a:ext cx="3905200" cy="579437"/>
          </a:xfrm>
          <a:prstGeom prst="rect">
            <a:avLst/>
          </a:prstGeom>
          <a:noFill/>
          <a:ln w="9525">
            <a:noFill/>
            <a:miter lim="800000"/>
          </a:ln>
        </p:spPr>
        <p:txBody>
          <a:bodyPr wrap="square" anchor="ctr">
            <a:spAutoFit/>
          </a:bodyPr>
          <a:lstStyle/>
          <a:p>
            <a:r>
              <a:rPr lang="zh-CN" altLang="en-US" sz="3200" b="1" dirty="0">
                <a:latin typeface="华文新魏" pitchFamily="2" charset="-122"/>
              </a:rPr>
              <a:t>①旅顺大屠杀惨案</a:t>
            </a:r>
            <a:endParaRPr lang="zh-CN" altLang="en-US" sz="3200" b="1" dirty="0">
              <a:ea typeface="宋体" panose="02010600030101010101" pitchFamily="2" charset="-122"/>
            </a:endParaRPr>
          </a:p>
        </p:txBody>
      </p:sp>
      <p:pic>
        <p:nvPicPr>
          <p:cNvPr id="167938" name="Picture 2" descr="https://p1.ssl.qhimg.com/dr/270_500_/t0121df2692a9620988.jpg?size=1024x1339"/>
          <p:cNvPicPr>
            <a:picLocks noChangeAspect="1" noChangeArrowheads="1"/>
          </p:cNvPicPr>
          <p:nvPr/>
        </p:nvPicPr>
        <p:blipFill>
          <a:blip r:embed="rId1"/>
          <a:srcRect/>
          <a:stretch>
            <a:fillRect/>
          </a:stretch>
        </p:blipFill>
        <p:spPr bwMode="auto">
          <a:xfrm>
            <a:off x="500034" y="3071810"/>
            <a:ext cx="2071684" cy="2708536"/>
          </a:xfrm>
          <a:prstGeom prst="rect">
            <a:avLst/>
          </a:prstGeom>
          <a:noFill/>
        </p:spPr>
      </p:pic>
      <p:sp>
        <p:nvSpPr>
          <p:cNvPr id="7" name="矩形 6"/>
          <p:cNvSpPr/>
          <p:nvPr/>
        </p:nvSpPr>
        <p:spPr>
          <a:xfrm>
            <a:off x="714348" y="5786454"/>
            <a:ext cx="1854995" cy="276999"/>
          </a:xfrm>
          <a:prstGeom prst="rect">
            <a:avLst/>
          </a:prstGeom>
        </p:spPr>
        <p:txBody>
          <a:bodyPr wrap="none">
            <a:spAutoFit/>
          </a:bodyPr>
          <a:lstStyle/>
          <a:p>
            <a:r>
              <a:rPr lang="zh-CN" altLang="en-US" sz="1200" b="1" dirty="0">
                <a:latin typeface="+mn-ea"/>
              </a:rPr>
              <a:t>陆奥宗光（</a:t>
            </a:r>
            <a:r>
              <a:rPr lang="en-US" altLang="zh-CN" sz="1200" b="1" dirty="0">
                <a:latin typeface="+mn-ea"/>
              </a:rPr>
              <a:t>1844--1897</a:t>
            </a:r>
            <a:r>
              <a:rPr lang="zh-CN" altLang="en-US" sz="1200" b="1" dirty="0">
                <a:latin typeface="+mn-ea"/>
              </a:rPr>
              <a:t>）</a:t>
            </a:r>
            <a:endParaRPr lang="zh-CN" altLang="en-US" sz="1200" b="1" dirty="0">
              <a:latin typeface="+mn-ea"/>
            </a:endParaRP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395536" y="260648"/>
            <a:ext cx="2500064" cy="1655763"/>
            <a:chOff x="0" y="0"/>
            <a:chExt cx="1361" cy="1315"/>
          </a:xfrm>
        </p:grpSpPr>
        <p:pic>
          <p:nvPicPr>
            <p:cNvPr id="80901" name="Picture 4" descr="练习1"/>
            <p:cNvPicPr>
              <a:picLocks noChangeAspect="1" noChangeArrowheads="1"/>
            </p:cNvPicPr>
            <p:nvPr/>
          </p:nvPicPr>
          <p:blipFill>
            <a:blip r:embed="rId1" cstate="print"/>
            <a:srcRect/>
            <a:stretch>
              <a:fillRect/>
            </a:stretch>
          </p:blipFill>
          <p:spPr bwMode="auto">
            <a:xfrm>
              <a:off x="226" y="0"/>
              <a:ext cx="1024" cy="1315"/>
            </a:xfrm>
            <a:prstGeom prst="rect">
              <a:avLst/>
            </a:prstGeom>
            <a:noFill/>
            <a:ln w="9525">
              <a:noFill/>
              <a:miter lim="800000"/>
              <a:headEnd/>
              <a:tailEnd/>
            </a:ln>
          </p:spPr>
        </p:pic>
        <p:sp>
          <p:nvSpPr>
            <p:cNvPr id="83973" name="Rectangle 5" descr="信纸"/>
            <p:cNvSpPr>
              <a:spLocks noChangeArrowheads="1"/>
            </p:cNvSpPr>
            <p:nvPr/>
          </p:nvSpPr>
          <p:spPr bwMode="auto">
            <a:xfrm>
              <a:off x="0" y="316"/>
              <a:ext cx="1361" cy="412"/>
            </a:xfrm>
            <a:prstGeom prst="rect">
              <a:avLst/>
            </a:prstGeom>
            <a:noFill/>
            <a:ln w="9525">
              <a:noFill/>
              <a:miter lim="800000"/>
            </a:ln>
            <a:effectLst/>
          </p:spPr>
          <p:txBody>
            <a:bodyPr>
              <a:spAutoFit/>
            </a:bodyPr>
            <a:lstStyle/>
            <a:p>
              <a:pPr algn="ctr">
                <a:buFont typeface="Arial" panose="020B0604020202020204" pitchFamily="34" charset="0"/>
                <a:buNone/>
                <a:defRPr/>
              </a:pPr>
              <a:r>
                <a:rPr lang="zh-CN" altLang="en-US" sz="2800" b="1">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2800" b="1">
                <a:solidFill>
                  <a:srgbClr val="800000"/>
                </a:solidFill>
                <a:effectLst>
                  <a:outerShdw blurRad="38100" dist="38100" dir="2700000" algn="tl">
                    <a:srgbClr val="C0C0C0"/>
                  </a:outerShdw>
                </a:effectLst>
                <a:latin typeface="隶书" pitchFamily="49" charset="-122"/>
                <a:ea typeface="隶书" pitchFamily="49" charset="-122"/>
              </a:endParaRPr>
            </a:p>
          </p:txBody>
        </p:sp>
      </p:grpSp>
      <p:pic>
        <p:nvPicPr>
          <p:cNvPr id="6" name="Picture 3" descr=" "/>
          <p:cNvPicPr>
            <a:picLocks noChangeAspect="1" noChangeArrowheads="1"/>
          </p:cNvPicPr>
          <p:nvPr/>
        </p:nvPicPr>
        <p:blipFill>
          <a:blip r:embed="rId2" cstate="print"/>
          <a:srcRect/>
          <a:stretch>
            <a:fillRect/>
          </a:stretch>
        </p:blipFill>
        <p:spPr bwMode="auto">
          <a:xfrm>
            <a:off x="539552" y="2276872"/>
            <a:ext cx="2333625" cy="2843213"/>
          </a:xfrm>
          <a:prstGeom prst="rect">
            <a:avLst/>
          </a:prstGeom>
          <a:noFill/>
          <a:ln w="9525">
            <a:noFill/>
            <a:miter lim="800000"/>
            <a:headEnd/>
            <a:tailEnd/>
          </a:ln>
        </p:spPr>
      </p:pic>
      <p:sp>
        <p:nvSpPr>
          <p:cNvPr id="7" name="矩形 6"/>
          <p:cNvSpPr/>
          <p:nvPr/>
        </p:nvSpPr>
        <p:spPr>
          <a:xfrm>
            <a:off x="611560" y="5445224"/>
            <a:ext cx="2286000" cy="338554"/>
          </a:xfrm>
          <a:prstGeom prst="rect">
            <a:avLst/>
          </a:prstGeom>
        </p:spPr>
        <p:txBody>
          <a:bodyPr>
            <a:spAutoFit/>
          </a:bodyPr>
          <a:lstStyle/>
          <a:p>
            <a:r>
              <a:rPr lang="zh-CN" altLang="en-US" sz="1600" b="1" dirty="0">
                <a:solidFill>
                  <a:srgbClr val="002166"/>
                </a:solidFill>
              </a:rPr>
              <a:t>美国的前驻华公使田贝</a:t>
            </a:r>
            <a:endParaRPr lang="zh-CN" altLang="en-US" sz="1600" dirty="0"/>
          </a:p>
        </p:txBody>
      </p:sp>
      <p:sp>
        <p:nvSpPr>
          <p:cNvPr id="8" name="云形标注 7"/>
          <p:cNvSpPr/>
          <p:nvPr/>
        </p:nvSpPr>
        <p:spPr>
          <a:xfrm>
            <a:off x="4499992" y="1268760"/>
            <a:ext cx="4392488" cy="3888432"/>
          </a:xfrm>
          <a:prstGeom prst="cloudCallout">
            <a:avLst>
              <a:gd name="adj1" fmla="val -104831"/>
              <a:gd name="adj2" fmla="val 1607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accent3">
                    <a:lumMod val="75000"/>
                  </a:schemeClr>
                </a:solidFill>
                <a:latin typeface="+mn-ea"/>
              </a:rPr>
              <a:t>“这些先锋队（指美国传教士）所搜集的有关民族、语言、地理、历史、商业，以至一般的文化情报，将其送回国内，对于美国的贡献是很大的。”</a:t>
            </a:r>
            <a:endParaRPr lang="zh-CN" altLang="en-US" sz="2400" b="1" dirty="0">
              <a:solidFill>
                <a:schemeClr val="accent3">
                  <a:lumMod val="75000"/>
                </a:schemeClr>
              </a:solidFill>
              <a:latin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323528" y="116632"/>
            <a:ext cx="8218160" cy="1143000"/>
          </a:xfrm>
        </p:spPr>
        <p:txBody>
          <a:bodyPr/>
          <a:lstStyle/>
          <a:p>
            <a:pPr eaLnBrk="1" hangingPunct="1"/>
            <a:r>
              <a:rPr lang="en-US" altLang="zh-CN" b="1" dirty="0">
                <a:solidFill>
                  <a:schemeClr val="tx1"/>
                </a:solidFill>
              </a:rPr>
              <a:t>2</a:t>
            </a:r>
            <a:r>
              <a:rPr lang="zh-CN" altLang="en-US" b="1" dirty="0">
                <a:solidFill>
                  <a:schemeClr val="tx1"/>
                </a:solidFill>
              </a:rPr>
              <a:t>、为侵略中国制造舆论</a:t>
            </a:r>
            <a:endParaRPr lang="zh-CN" altLang="en-US" b="1" dirty="0">
              <a:solidFill>
                <a:schemeClr val="tx1"/>
              </a:solidFill>
            </a:endParaRPr>
          </a:p>
        </p:txBody>
      </p:sp>
      <p:sp>
        <p:nvSpPr>
          <p:cNvPr id="81923" name="Rectangle 3"/>
          <p:cNvSpPr>
            <a:spLocks noGrp="1" noChangeArrowheads="1"/>
          </p:cNvSpPr>
          <p:nvPr>
            <p:ph sz="quarter" idx="1"/>
          </p:nvPr>
        </p:nvSpPr>
        <p:spPr>
          <a:xfrm>
            <a:off x="395536" y="2924944"/>
            <a:ext cx="5545598" cy="2880320"/>
          </a:xfrm>
          <a:solidFill>
            <a:schemeClr val="bg1"/>
          </a:solidFill>
        </p:spPr>
        <p:txBody>
          <a:bodyPr/>
          <a:lstStyle/>
          <a:p>
            <a:pPr eaLnBrk="1" hangingPunct="1">
              <a:lnSpc>
                <a:spcPct val="90000"/>
              </a:lnSpc>
            </a:pPr>
            <a:r>
              <a:rPr lang="zh-CN" altLang="en-US" sz="2400" b="1" dirty="0">
                <a:latin typeface="华文新魏" pitchFamily="2" charset="-122"/>
                <a:ea typeface="华文新魏" pitchFamily="2" charset="-122"/>
              </a:rPr>
              <a:t>较早的外文期刊是</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中国丛报</a:t>
            </a:r>
            <a:r>
              <a:rPr lang="en-US" altLang="zh-CN" sz="2400" b="1" dirty="0">
                <a:latin typeface="华文新魏" pitchFamily="2" charset="-122"/>
                <a:ea typeface="华文新魏" pitchFamily="2" charset="-122"/>
              </a:rPr>
              <a:t>》(Chinese Repository</a:t>
            </a:r>
            <a:r>
              <a:rPr lang="zh-CN" altLang="en-US" sz="2400" b="1" dirty="0">
                <a:latin typeface="华文新魏" pitchFamily="2" charset="-122"/>
                <a:ea typeface="华文新魏" pitchFamily="2" charset="-122"/>
              </a:rPr>
              <a:t>）， </a:t>
            </a:r>
            <a:r>
              <a:rPr lang="en-US" altLang="zh-CN" sz="2400" b="1" dirty="0">
                <a:latin typeface="华文新魏" pitchFamily="2" charset="-122"/>
                <a:ea typeface="华文新魏" pitchFamily="2" charset="-122"/>
              </a:rPr>
              <a:t>1832</a:t>
            </a:r>
            <a:r>
              <a:rPr lang="en-US" altLang="zh-CN" sz="2400" b="1" dirty="0">
                <a:ea typeface="华文新魏" pitchFamily="2" charset="-122"/>
              </a:rPr>
              <a:t>—</a:t>
            </a:r>
            <a:r>
              <a:rPr lang="en-US" altLang="zh-CN" sz="2400" b="1" dirty="0">
                <a:latin typeface="华文新魏" pitchFamily="2" charset="-122"/>
                <a:ea typeface="华文新魏" pitchFamily="2" charset="-122"/>
              </a:rPr>
              <a:t>1851</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和</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北华捷报</a:t>
            </a:r>
            <a:r>
              <a:rPr lang="en-US" altLang="zh-CN" sz="2400" b="1" dirty="0">
                <a:latin typeface="华文新魏" pitchFamily="2" charset="-122"/>
                <a:ea typeface="华文新魏" pitchFamily="2" charset="-122"/>
              </a:rPr>
              <a:t>》(1850</a:t>
            </a:r>
            <a:r>
              <a:rPr lang="en-US" altLang="zh-CN" sz="2400" b="1" dirty="0">
                <a:ea typeface="华文新魏" pitchFamily="2" charset="-122"/>
              </a:rPr>
              <a:t>—</a:t>
            </a:r>
            <a:r>
              <a:rPr lang="en-US" altLang="zh-CN" sz="2400" b="1" dirty="0">
                <a:latin typeface="华文新魏" pitchFamily="2" charset="-122"/>
                <a:ea typeface="华文新魏" pitchFamily="2" charset="-122"/>
              </a:rPr>
              <a:t>1864</a:t>
            </a:r>
            <a:r>
              <a:rPr lang="zh-CN" altLang="en-US" sz="2400" b="1" dirty="0">
                <a:latin typeface="华文新魏" pitchFamily="2" charset="-122"/>
                <a:ea typeface="华文新魏" pitchFamily="2" charset="-122"/>
              </a:rPr>
              <a:t>年，后改名</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字林西报</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是上海最早、近代中国历时最久、影响最大的英文报纸。</a:t>
            </a:r>
            <a:r>
              <a:rPr lang="en-US" altLang="zh-CN" sz="2400" b="1" dirty="0">
                <a:latin typeface="华文新魏" pitchFamily="2" charset="-122"/>
                <a:ea typeface="华文新魏" pitchFamily="2" charset="-122"/>
              </a:rPr>
              <a:t>) </a:t>
            </a:r>
            <a:endParaRPr lang="en-US" altLang="zh-CN" sz="2400" b="1" dirty="0">
              <a:latin typeface="华文新魏" pitchFamily="2" charset="-122"/>
              <a:ea typeface="华文新魏" pitchFamily="2" charset="-122"/>
            </a:endParaRPr>
          </a:p>
          <a:p>
            <a:pPr eaLnBrk="1" hangingPunct="1">
              <a:lnSpc>
                <a:spcPct val="90000"/>
              </a:lnSpc>
            </a:pPr>
            <a:r>
              <a:rPr lang="zh-CN" altLang="en-US" sz="2400" b="1" dirty="0">
                <a:latin typeface="华文新魏" pitchFamily="2" charset="-122"/>
                <a:ea typeface="华文新魏" pitchFamily="2" charset="-122"/>
              </a:rPr>
              <a:t>基督教在中国设立的最大的出版机构是广学会，主持人李提摩太。</a:t>
            </a:r>
            <a:endParaRPr lang="zh-CN" altLang="en-US" sz="2400" b="1" dirty="0">
              <a:latin typeface="华文新魏" pitchFamily="2" charset="-122"/>
              <a:ea typeface="华文新魏" pitchFamily="2" charset="-122"/>
            </a:endParaRPr>
          </a:p>
        </p:txBody>
      </p:sp>
      <p:sp>
        <p:nvSpPr>
          <p:cNvPr id="81926" name="Rectangle 6"/>
          <p:cNvSpPr>
            <a:spLocks noChangeArrowheads="1"/>
          </p:cNvSpPr>
          <p:nvPr/>
        </p:nvSpPr>
        <p:spPr bwMode="auto">
          <a:xfrm>
            <a:off x="395536" y="1371600"/>
            <a:ext cx="8302377" cy="1077218"/>
          </a:xfrm>
          <a:prstGeom prst="rect">
            <a:avLst/>
          </a:prstGeom>
          <a:noFill/>
          <a:ln w="9525">
            <a:noFill/>
            <a:miter lim="800000"/>
          </a:ln>
        </p:spPr>
        <p:txBody>
          <a:bodyPr wrap="square">
            <a:spAutoFit/>
          </a:bodyPr>
          <a:lstStyle/>
          <a:p>
            <a:r>
              <a:rPr lang="zh-CN" altLang="en-US" sz="3200" b="1" dirty="0">
                <a:latin typeface="+mn-ea"/>
              </a:rPr>
              <a:t>（</a:t>
            </a:r>
            <a:r>
              <a:rPr lang="en-US" altLang="zh-CN" sz="3200" b="1" dirty="0">
                <a:latin typeface="+mn-ea"/>
              </a:rPr>
              <a:t>1</a:t>
            </a:r>
            <a:r>
              <a:rPr lang="zh-CN" altLang="en-US" sz="3200" b="1" dirty="0">
                <a:latin typeface="+mn-ea"/>
              </a:rPr>
              <a:t>）在中国办报纸、杂志，翻译、出版各种书刊。</a:t>
            </a:r>
            <a:endParaRPr lang="zh-CN" altLang="en-US" sz="3200" b="1" dirty="0">
              <a:latin typeface="+mn-ea"/>
            </a:endParaRPr>
          </a:p>
        </p:txBody>
      </p:sp>
      <p:grpSp>
        <p:nvGrpSpPr>
          <p:cNvPr id="7" name="组合 6"/>
          <p:cNvGrpSpPr/>
          <p:nvPr/>
        </p:nvGrpSpPr>
        <p:grpSpPr>
          <a:xfrm>
            <a:off x="6084168" y="2276872"/>
            <a:ext cx="2552700" cy="3733383"/>
            <a:chOff x="6084168" y="2276872"/>
            <a:chExt cx="2552700" cy="3733383"/>
          </a:xfrm>
        </p:grpSpPr>
        <p:sp>
          <p:nvSpPr>
            <p:cNvPr id="84997" name="Rectangle 5"/>
            <p:cNvSpPr>
              <a:spLocks noChangeArrowheads="1"/>
            </p:cNvSpPr>
            <p:nvPr/>
          </p:nvSpPr>
          <p:spPr bwMode="auto">
            <a:xfrm>
              <a:off x="6372200" y="5733256"/>
              <a:ext cx="1872208" cy="276999"/>
            </a:xfrm>
            <a:prstGeom prst="rect">
              <a:avLst/>
            </a:prstGeom>
            <a:noFill/>
            <a:ln w="9525">
              <a:noFill/>
              <a:miter lim="800000"/>
            </a:ln>
            <a:effectLst/>
          </p:spPr>
          <p:txBody>
            <a:bodyPr wrap="square">
              <a:spAutoFit/>
            </a:bodyPr>
            <a:lstStyle/>
            <a:p>
              <a:pPr>
                <a:buFont typeface="Arial" panose="020B0604020202020204" pitchFamily="34" charset="0"/>
                <a:buNone/>
                <a:defRPr/>
              </a:pPr>
              <a:r>
                <a:rPr lang="zh-CN" altLang="en-US" sz="1200" b="1" dirty="0">
                  <a:solidFill>
                    <a:srgbClr val="990033"/>
                  </a:solidFill>
                  <a:effectLst>
                    <a:outerShdw blurRad="38100" dist="38100" dir="2700000" algn="tl">
                      <a:srgbClr val="C0C0C0"/>
                    </a:outerShdw>
                  </a:effectLst>
                  <a:latin typeface="Times New Roman" panose="02020603050405020304" pitchFamily="18" charset="0"/>
                  <a:ea typeface="楷体_GB2312" pitchFamily="49" charset="-122"/>
                </a:rPr>
                <a:t>李提摩太（ </a:t>
              </a:r>
              <a:r>
                <a:rPr lang="en-US" altLang="zh-CN" sz="1200" b="1" dirty="0">
                  <a:solidFill>
                    <a:srgbClr val="990033"/>
                  </a:solidFill>
                  <a:effectLst>
                    <a:outerShdw blurRad="38100" dist="38100" dir="2700000" algn="tl">
                      <a:srgbClr val="C0C0C0"/>
                    </a:outerShdw>
                  </a:effectLst>
                  <a:latin typeface="Times New Roman" panose="02020603050405020304" pitchFamily="18" charset="0"/>
                  <a:ea typeface="楷体_GB2312" pitchFamily="49" charset="-122"/>
                </a:rPr>
                <a:t>1845--1919 </a:t>
              </a:r>
              <a:r>
                <a:rPr lang="zh-CN" altLang="en-US" sz="1200" b="1" dirty="0">
                  <a:solidFill>
                    <a:srgbClr val="990033"/>
                  </a:solidFill>
                  <a:effectLst>
                    <a:outerShdw blurRad="38100" dist="38100" dir="2700000" algn="tl">
                      <a:srgbClr val="C0C0C0"/>
                    </a:outerShdw>
                  </a:effectLst>
                  <a:latin typeface="Times New Roman" panose="02020603050405020304" pitchFamily="18" charset="0"/>
                  <a:ea typeface="楷体_GB2312" pitchFamily="49" charset="-122"/>
                </a:rPr>
                <a:t>）</a:t>
              </a:r>
              <a:endParaRPr lang="zh-CN" altLang="en-US" sz="1200" b="1" dirty="0">
                <a:solidFill>
                  <a:srgbClr val="990033"/>
                </a:solidFill>
                <a:effectLst>
                  <a:outerShdw blurRad="38100" dist="38100" dir="2700000" algn="tl">
                    <a:srgbClr val="C0C0C0"/>
                  </a:outerShdw>
                </a:effectLst>
                <a:latin typeface="Times New Roman" panose="02020603050405020304" pitchFamily="18" charset="0"/>
                <a:ea typeface="楷体_GB2312" pitchFamily="49" charset="-122"/>
              </a:endParaRPr>
            </a:p>
          </p:txBody>
        </p:sp>
        <p:pic>
          <p:nvPicPr>
            <p:cNvPr id="254978" name="Picture 2" descr="https://gss1.bdstatic.com/-vo3dSag_xI4khGkpoWK1HF6hhy/baike/w%3D268%3Bg%3D0/sign=774ee2b6aad3fd1f3609a53c08754222/6c224f4a20a44623fc32d4fa9a22720e0df3d7aa.jpg"/>
            <p:cNvPicPr>
              <a:picLocks noChangeAspect="1" noChangeArrowheads="1"/>
            </p:cNvPicPr>
            <p:nvPr/>
          </p:nvPicPr>
          <p:blipFill>
            <a:blip r:embed="rId1" cstate="print"/>
            <a:srcRect/>
            <a:stretch>
              <a:fillRect/>
            </a:stretch>
          </p:blipFill>
          <p:spPr bwMode="auto">
            <a:xfrm>
              <a:off x="6084168" y="2276872"/>
              <a:ext cx="2552700" cy="3400425"/>
            </a:xfrm>
            <a:prstGeom prst="rect">
              <a:avLst/>
            </a:prstGeom>
            <a:noFill/>
          </p:spPr>
        </p:pic>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539552" y="3212976"/>
            <a:ext cx="8238256" cy="1196975"/>
          </a:xfrm>
          <a:prstGeom prst="rect">
            <a:avLst/>
          </a:prstGeom>
          <a:noFill/>
          <a:ln w="9525">
            <a:solidFill>
              <a:srgbClr val="CC99FF"/>
            </a:solidFill>
            <a:miter lim="800000"/>
          </a:ln>
        </p:spPr>
        <p:txBody>
          <a:bodyPr wrap="square" anchor="ctr">
            <a:spAutoFit/>
          </a:bodyPr>
          <a:lstStyle/>
          <a:p>
            <a:r>
              <a:rPr lang="zh-CN" altLang="en-US" sz="2400" b="1" dirty="0">
                <a:latin typeface="华文新魏" pitchFamily="2" charset="-122"/>
                <a:ea typeface="华文新魏" pitchFamily="2" charset="-122"/>
              </a:rPr>
              <a:t>美国传教士林乐知发表</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印度隶英十二益说</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，竟然鼓吹英国统治印度有</a:t>
            </a:r>
            <a:r>
              <a:rPr lang="en-US" altLang="zh-CN" sz="2400" b="1" dirty="0">
                <a:latin typeface="华文新魏" pitchFamily="2" charset="-122"/>
                <a:ea typeface="华文新魏" pitchFamily="2" charset="-122"/>
              </a:rPr>
              <a:t>12</a:t>
            </a:r>
            <a:r>
              <a:rPr lang="zh-CN" altLang="en-US" sz="2400" b="1" dirty="0">
                <a:latin typeface="华文新魏" pitchFamily="2" charset="-122"/>
                <a:ea typeface="华文新魏" pitchFamily="2" charset="-122"/>
              </a:rPr>
              <a:t>条好处，主张把英国的殖民统治搬到中国来，即“本昔之治印者，一一移而治华”。</a:t>
            </a:r>
            <a:endParaRPr lang="zh-CN" altLang="en-US" sz="2400" b="1" dirty="0">
              <a:latin typeface="华文新魏" pitchFamily="2" charset="-122"/>
              <a:ea typeface="华文新魏" pitchFamily="2" charset="-122"/>
            </a:endParaRPr>
          </a:p>
        </p:txBody>
      </p:sp>
      <p:sp>
        <p:nvSpPr>
          <p:cNvPr id="82947" name="Rectangle 3"/>
          <p:cNvSpPr>
            <a:spLocks noChangeArrowheads="1"/>
          </p:cNvSpPr>
          <p:nvPr/>
        </p:nvSpPr>
        <p:spPr bwMode="auto">
          <a:xfrm>
            <a:off x="467544" y="4538058"/>
            <a:ext cx="8143056" cy="1569660"/>
          </a:xfrm>
          <a:prstGeom prst="rect">
            <a:avLst/>
          </a:prstGeom>
          <a:noFill/>
          <a:ln w="9525">
            <a:solidFill>
              <a:schemeClr val="hlink"/>
            </a:solidFill>
            <a:miter lim="800000"/>
          </a:ln>
        </p:spPr>
        <p:txBody>
          <a:bodyPr wrap="square" anchor="ctr">
            <a:spAutoFit/>
          </a:bodyPr>
          <a:lstStyle/>
          <a:p>
            <a:r>
              <a:rPr lang="zh-CN" altLang="en-US" sz="2400" b="1" dirty="0">
                <a:latin typeface="华文新魏" pitchFamily="2" charset="-122"/>
                <a:ea typeface="华文新魏" pitchFamily="2" charset="-122"/>
              </a:rPr>
              <a:t>“泰西各国素以爱民为治国之本，不得不藉兵力以定商情” ；“然闭关开衅之端则在中国，故每有边警，偿银割地，天实为之”。</a:t>
            </a:r>
            <a:endParaRPr lang="en-US" altLang="zh-CN" sz="2400" b="1" dirty="0">
              <a:latin typeface="华文新魏" pitchFamily="2" charset="-122"/>
              <a:ea typeface="华文新魏" pitchFamily="2" charset="-122"/>
            </a:endParaRPr>
          </a:p>
          <a:p>
            <a:r>
              <a:rPr lang="en-US" altLang="zh-CN" sz="2400" b="1" dirty="0">
                <a:latin typeface="华文新魏" pitchFamily="2" charset="-122"/>
                <a:ea typeface="华文新魏" pitchFamily="2" charset="-122"/>
              </a:rPr>
              <a:t>                                             ----</a:t>
            </a:r>
            <a:r>
              <a:rPr lang="zh-CN" altLang="en-US" sz="2400" b="1" dirty="0">
                <a:latin typeface="华文新魏" pitchFamily="2" charset="-122"/>
                <a:ea typeface="华文新魏" pitchFamily="2" charset="-122"/>
              </a:rPr>
              <a:t>李提摩太</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泰西新史揽要</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序</a:t>
            </a:r>
            <a:endParaRPr lang="zh-CN" altLang="en-US" sz="2400" b="1" dirty="0">
              <a:latin typeface="华文新魏" pitchFamily="2" charset="-122"/>
              <a:ea typeface="华文新魏" pitchFamily="2" charset="-122"/>
            </a:endParaRPr>
          </a:p>
        </p:txBody>
      </p:sp>
      <p:sp>
        <p:nvSpPr>
          <p:cNvPr id="82949" name="Rectangle 5"/>
          <p:cNvSpPr>
            <a:spLocks noChangeArrowheads="1"/>
          </p:cNvSpPr>
          <p:nvPr/>
        </p:nvSpPr>
        <p:spPr bwMode="auto">
          <a:xfrm>
            <a:off x="3203848" y="712182"/>
            <a:ext cx="5711552" cy="1569660"/>
          </a:xfrm>
          <a:prstGeom prst="rect">
            <a:avLst/>
          </a:prstGeom>
          <a:noFill/>
          <a:ln w="9525">
            <a:solidFill>
              <a:schemeClr val="hlink"/>
            </a:solidFill>
            <a:miter lim="800000"/>
          </a:ln>
        </p:spPr>
        <p:txBody>
          <a:bodyPr wrap="square" anchor="ctr">
            <a:spAutoFit/>
          </a:bodyPr>
          <a:lstStyle/>
          <a:p>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万国公报</a:t>
            </a:r>
            <a:r>
              <a:rPr lang="en-US" altLang="zh-CN" sz="2400" b="1" dirty="0">
                <a:latin typeface="华文新魏" pitchFamily="2" charset="-122"/>
                <a:ea typeface="华文新魏" pitchFamily="2" charset="-122"/>
              </a:rPr>
              <a:t>》(Chinese Globe Magazine )</a:t>
            </a:r>
            <a:r>
              <a:rPr lang="zh-CN" altLang="en-US" sz="2400" b="1" dirty="0">
                <a:latin typeface="华文新魏" pitchFamily="2" charset="-122"/>
                <a:ea typeface="华文新魏" pitchFamily="2" charset="-122"/>
              </a:rPr>
              <a:t>，在介绍西方史地、政治、文化的同时，也宣扬殖民主义奴化思想。</a:t>
            </a:r>
            <a:endParaRPr lang="zh-CN" altLang="en-US" sz="2400" b="1" dirty="0">
              <a:latin typeface="华文新魏" pitchFamily="2" charset="-122"/>
              <a:ea typeface="华文新魏" pitchFamily="2" charset="-122"/>
            </a:endParaRPr>
          </a:p>
          <a:p>
            <a:endParaRPr lang="zh-CN" altLang="en-US" sz="2400" b="1" dirty="0">
              <a:ea typeface="宋体" panose="02010600030101010101" pitchFamily="2" charset="-122"/>
            </a:endParaRPr>
          </a:p>
        </p:txBody>
      </p:sp>
      <p:pic>
        <p:nvPicPr>
          <p:cNvPr id="6" name="图片 9"/>
          <p:cNvPicPr>
            <a:picLocks noChangeAspect="1" noChangeArrowheads="1"/>
          </p:cNvPicPr>
          <p:nvPr/>
        </p:nvPicPr>
        <p:blipFill>
          <a:blip r:embed="rId1" cstate="print"/>
          <a:srcRect/>
          <a:stretch>
            <a:fillRect/>
          </a:stretch>
        </p:blipFill>
        <p:spPr bwMode="auto">
          <a:xfrm>
            <a:off x="611560" y="116632"/>
            <a:ext cx="2063750" cy="3095625"/>
          </a:xfrm>
          <a:prstGeom prst="rect">
            <a:avLst/>
          </a:prstGeom>
          <a:noFill/>
          <a:ln w="9525">
            <a:noFill/>
            <a:miter lim="800000"/>
            <a:headEnd/>
            <a:tailEnd/>
          </a:ln>
        </p:spPr>
      </p:pic>
    </p:spTree>
  </p:cSld>
  <p:clrMapOvr>
    <a:masterClrMapping/>
  </p:clrMapOvr>
  <p:transition>
    <p:wheel spokes="1"/>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2"/>
          <p:cNvSpPr>
            <a:spLocks noGrp="1"/>
          </p:cNvSpPr>
          <p:nvPr>
            <p:ph idx="1"/>
          </p:nvPr>
        </p:nvSpPr>
        <p:spPr>
          <a:xfrm>
            <a:off x="3857620" y="1285860"/>
            <a:ext cx="4899022" cy="3384550"/>
          </a:xfrm>
        </p:spPr>
        <p:txBody>
          <a:bodyPr>
            <a:normAutofit lnSpcReduction="10000"/>
          </a:bodyPr>
          <a:lstStyle/>
          <a:p>
            <a:r>
              <a:rPr lang="zh-CN" altLang="en-US" sz="2400" b="1" dirty="0">
                <a:latin typeface="+mn-ea"/>
              </a:rPr>
              <a:t>美国伊里诺大学校长詹姆士在</a:t>
            </a:r>
            <a:r>
              <a:rPr lang="en-US" altLang="zh-CN" sz="2400" b="1" dirty="0">
                <a:latin typeface="+mn-ea"/>
              </a:rPr>
              <a:t>1906</a:t>
            </a:r>
            <a:r>
              <a:rPr lang="zh-CN" altLang="en-US" sz="2400" b="1" dirty="0">
                <a:latin typeface="+mn-ea"/>
              </a:rPr>
              <a:t>年给罗斯福的一份备忘录中声称</a:t>
            </a:r>
            <a:r>
              <a:rPr lang="en-US" altLang="zh-CN" sz="2400" b="1" dirty="0">
                <a:latin typeface="+mn-ea"/>
              </a:rPr>
              <a:t>:</a:t>
            </a:r>
            <a:r>
              <a:rPr lang="zh-CN" altLang="en-US" sz="2400" b="1" dirty="0">
                <a:latin typeface="+mn-ea"/>
              </a:rPr>
              <a:t>“哪一个国家能够做到教育这一代中国青年人，哪一个国家就能由于这方面所支付的努力，而在精神和商业上的影响取回最大的收获。”</a:t>
            </a:r>
            <a:endParaRPr lang="en-US" altLang="zh-CN" sz="2400" b="1" dirty="0">
              <a:latin typeface="+mn-ea"/>
            </a:endParaRPr>
          </a:p>
          <a:p>
            <a:r>
              <a:rPr lang="zh-CN" altLang="en-US" sz="2400" b="1" dirty="0">
                <a:latin typeface="+mn-ea"/>
              </a:rPr>
              <a:t>“商业追随精神上的支配，比追随军旗更为可靠。” </a:t>
            </a:r>
            <a:endParaRPr lang="zh-CN" altLang="en-US" sz="2400" b="1" dirty="0">
              <a:latin typeface="+mn-ea"/>
            </a:endParaRPr>
          </a:p>
        </p:txBody>
      </p:sp>
      <p:pic>
        <p:nvPicPr>
          <p:cNvPr id="58371" name="Picture 2" descr="C:\Users\wmm\Desktop\t01e75485350fcfe974.jpg"/>
          <p:cNvPicPr>
            <a:picLocks noChangeAspect="1" noChangeArrowheads="1"/>
          </p:cNvPicPr>
          <p:nvPr/>
        </p:nvPicPr>
        <p:blipFill>
          <a:blip r:embed="rId1"/>
          <a:srcRect r="3758" b="5028"/>
          <a:stretch>
            <a:fillRect/>
          </a:stretch>
        </p:blipFill>
        <p:spPr bwMode="auto">
          <a:xfrm>
            <a:off x="250825" y="836613"/>
            <a:ext cx="3313113" cy="4824412"/>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内容占位符 2"/>
          <p:cNvSpPr>
            <a:spLocks noGrp="1"/>
          </p:cNvSpPr>
          <p:nvPr>
            <p:ph idx="1"/>
          </p:nvPr>
        </p:nvSpPr>
        <p:spPr>
          <a:xfrm>
            <a:off x="1071538" y="3143248"/>
            <a:ext cx="1711340" cy="522272"/>
          </a:xfrm>
        </p:spPr>
        <p:txBody>
          <a:bodyPr>
            <a:normAutofit fontScale="92500"/>
          </a:bodyPr>
          <a:lstStyle/>
          <a:p>
            <a:r>
              <a:rPr lang="zh-CN" altLang="en-US" b="1" dirty="0"/>
              <a:t>留美学生</a:t>
            </a:r>
            <a:endParaRPr lang="zh-CN" altLang="en-US" b="1" dirty="0"/>
          </a:p>
        </p:txBody>
      </p:sp>
      <p:pic>
        <p:nvPicPr>
          <p:cNvPr id="57347" name="Picture 2" descr="C:\Users\wmm\Desktop\7626205dbaea8ed.jpg"/>
          <p:cNvPicPr>
            <a:picLocks noChangeAspect="1" noChangeArrowheads="1"/>
          </p:cNvPicPr>
          <p:nvPr/>
        </p:nvPicPr>
        <p:blipFill>
          <a:blip r:embed="rId1"/>
          <a:srcRect/>
          <a:stretch>
            <a:fillRect/>
          </a:stretch>
        </p:blipFill>
        <p:spPr bwMode="auto">
          <a:xfrm>
            <a:off x="214282" y="214290"/>
            <a:ext cx="4225925" cy="2879725"/>
          </a:xfrm>
          <a:prstGeom prst="rect">
            <a:avLst/>
          </a:prstGeom>
          <a:noFill/>
          <a:ln w="9525">
            <a:noFill/>
            <a:miter lim="800000"/>
            <a:headEnd/>
            <a:tailEnd/>
          </a:ln>
        </p:spPr>
      </p:pic>
      <p:pic>
        <p:nvPicPr>
          <p:cNvPr id="57348" name="Picture 2" descr="C:\Users\wmm\Desktop\01300000033415121428823783822.jpg"/>
          <p:cNvPicPr>
            <a:picLocks noChangeAspect="1" noChangeArrowheads="1"/>
          </p:cNvPicPr>
          <p:nvPr/>
        </p:nvPicPr>
        <p:blipFill>
          <a:blip r:embed="rId2"/>
          <a:srcRect/>
          <a:stretch>
            <a:fillRect/>
          </a:stretch>
        </p:blipFill>
        <p:spPr bwMode="auto">
          <a:xfrm>
            <a:off x="2857488" y="4214818"/>
            <a:ext cx="1795462" cy="2500306"/>
          </a:xfrm>
          <a:prstGeom prst="rect">
            <a:avLst/>
          </a:prstGeom>
          <a:noFill/>
          <a:ln w="9525">
            <a:noFill/>
            <a:miter lim="800000"/>
            <a:headEnd/>
            <a:tailEnd/>
          </a:ln>
        </p:spPr>
      </p:pic>
      <p:pic>
        <p:nvPicPr>
          <p:cNvPr id="57349" name="Picture 3" descr="C:\Users\wmm\Desktop\01000000000000119080996488110.jpg"/>
          <p:cNvPicPr>
            <a:picLocks noChangeAspect="1" noChangeArrowheads="1"/>
          </p:cNvPicPr>
          <p:nvPr/>
        </p:nvPicPr>
        <p:blipFill>
          <a:blip r:embed="rId3"/>
          <a:srcRect/>
          <a:stretch>
            <a:fillRect/>
          </a:stretch>
        </p:blipFill>
        <p:spPr bwMode="auto">
          <a:xfrm>
            <a:off x="571472" y="4214818"/>
            <a:ext cx="1876425" cy="2452685"/>
          </a:xfrm>
          <a:prstGeom prst="rect">
            <a:avLst/>
          </a:prstGeom>
          <a:noFill/>
          <a:ln w="9525">
            <a:noFill/>
            <a:miter lim="800000"/>
            <a:headEnd/>
            <a:tailEnd/>
          </a:ln>
        </p:spPr>
      </p:pic>
      <p:pic>
        <p:nvPicPr>
          <p:cNvPr id="57350" name="Picture 4" descr="C:\Users\wmm\Desktop\U6715P1488DT20140616151406.jpg"/>
          <p:cNvPicPr>
            <a:picLocks noChangeAspect="1" noChangeArrowheads="1"/>
          </p:cNvPicPr>
          <p:nvPr/>
        </p:nvPicPr>
        <p:blipFill>
          <a:blip r:embed="rId4"/>
          <a:srcRect/>
          <a:stretch>
            <a:fillRect/>
          </a:stretch>
        </p:blipFill>
        <p:spPr bwMode="auto">
          <a:xfrm>
            <a:off x="4929190" y="4286256"/>
            <a:ext cx="3732212" cy="2357454"/>
          </a:xfrm>
          <a:prstGeom prst="rect">
            <a:avLst/>
          </a:prstGeom>
          <a:noFill/>
          <a:ln w="9525">
            <a:noFill/>
            <a:miter lim="800000"/>
            <a:headEnd/>
            <a:tailEnd/>
          </a:ln>
        </p:spPr>
      </p:pic>
      <p:pic>
        <p:nvPicPr>
          <p:cNvPr id="7" name="Picture 4" descr="C:\Users\wmm\Desktop\7877068_183351342185_2.jpg"/>
          <p:cNvPicPr>
            <a:picLocks noChangeAspect="1" noChangeArrowheads="1"/>
          </p:cNvPicPr>
          <p:nvPr/>
        </p:nvPicPr>
        <p:blipFill>
          <a:blip r:embed="rId5"/>
          <a:srcRect b="6551"/>
          <a:stretch>
            <a:fillRect/>
          </a:stretch>
        </p:blipFill>
        <p:spPr bwMode="auto">
          <a:xfrm>
            <a:off x="4857752" y="1714488"/>
            <a:ext cx="3966996" cy="2454270"/>
          </a:xfrm>
          <a:prstGeom prst="rect">
            <a:avLst/>
          </a:prstGeom>
          <a:noFill/>
          <a:ln w="9525">
            <a:noFill/>
            <a:miter lim="800000"/>
            <a:headEnd/>
            <a:tailEnd/>
          </a:ln>
        </p:spPr>
      </p:pic>
      <p:pic>
        <p:nvPicPr>
          <p:cNvPr id="8" name="Picture 3" descr="C:\Users\wmm\Desktop\200882213303665_2.jpg"/>
          <p:cNvPicPr>
            <a:picLocks noChangeAspect="1" noChangeArrowheads="1"/>
          </p:cNvPicPr>
          <p:nvPr/>
        </p:nvPicPr>
        <p:blipFill>
          <a:blip r:embed="rId6" cstate="print"/>
          <a:srcRect r="1762" b="5000"/>
          <a:stretch>
            <a:fillRect/>
          </a:stretch>
        </p:blipFill>
        <p:spPr bwMode="auto">
          <a:xfrm>
            <a:off x="4786314" y="214290"/>
            <a:ext cx="2649550" cy="2127868"/>
          </a:xfrm>
          <a:prstGeom prst="rect">
            <a:avLst/>
          </a:prstGeom>
          <a:noFill/>
          <a:ln w="9525">
            <a:noFill/>
            <a:miter lim="800000"/>
            <a:headEnd/>
            <a:tailEnd/>
          </a:ln>
        </p:spPr>
      </p:pic>
      <p:sp>
        <p:nvSpPr>
          <p:cNvPr id="9" name="内容占位符 2"/>
          <p:cNvSpPr txBox="1"/>
          <p:nvPr/>
        </p:nvSpPr>
        <p:spPr>
          <a:xfrm>
            <a:off x="7367566" y="785794"/>
            <a:ext cx="1776434" cy="379395"/>
          </a:xfrm>
          <a:prstGeom prst="rect">
            <a:avLst/>
          </a:prstGeom>
        </p:spPr>
        <p:txBody>
          <a:bodyPr vert="horz">
            <a:normAutofit fontScale="85000" lnSpcReduction="200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defRPr/>
            </a:pPr>
            <a:r>
              <a:rPr kumimoji="0" lang="zh-CN" altLang="en-US" sz="2600" b="1" i="0" u="none" strike="noStrike" kern="1200" cap="none" spc="0" normalizeH="0" baseline="0" noProof="0">
                <a:ln>
                  <a:noFill/>
                </a:ln>
                <a:solidFill>
                  <a:schemeClr val="tx1"/>
                </a:solidFill>
                <a:effectLst/>
                <a:uLnTx/>
                <a:uFillTx/>
                <a:latin typeface="+mn-lt"/>
                <a:ea typeface="+mn-ea"/>
                <a:cs typeface="+mn-cs"/>
              </a:rPr>
              <a:t>退款办学</a:t>
            </a:r>
            <a:endParaRPr kumimoji="0" lang="zh-CN" altLang="en-US" sz="26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395536" y="304800"/>
            <a:ext cx="8138864" cy="1324000"/>
          </a:xfrm>
        </p:spPr>
        <p:txBody>
          <a:bodyPr>
            <a:noAutofit/>
          </a:bodyPr>
          <a:lstStyle/>
          <a:p>
            <a:pPr eaLnBrk="1" hangingPunct="1"/>
            <a:r>
              <a:rPr lang="zh-CN" altLang="en-US" b="1" dirty="0">
                <a:solidFill>
                  <a:schemeClr val="tx1"/>
                </a:solidFill>
                <a:latin typeface="+mn-ea"/>
                <a:ea typeface="+mn-ea"/>
              </a:rPr>
              <a:t>（</a:t>
            </a:r>
            <a:r>
              <a:rPr lang="en-US" altLang="zh-CN" b="1" dirty="0">
                <a:solidFill>
                  <a:schemeClr val="tx1"/>
                </a:solidFill>
                <a:latin typeface="+mn-ea"/>
                <a:ea typeface="+mn-ea"/>
              </a:rPr>
              <a:t>2</a:t>
            </a:r>
            <a:r>
              <a:rPr lang="zh-CN" altLang="en-US" b="1" dirty="0">
                <a:solidFill>
                  <a:schemeClr val="tx1"/>
                </a:solidFill>
                <a:latin typeface="+mn-ea"/>
                <a:ea typeface="+mn-ea"/>
              </a:rPr>
              <a:t>）为了制造侵略有理的舆论，还大肆宣扬“种族优劣论”。</a:t>
            </a:r>
            <a:r>
              <a:rPr lang="zh-CN" altLang="en-US" dirty="0">
                <a:latin typeface="+mn-ea"/>
                <a:ea typeface="+mn-ea"/>
              </a:rPr>
              <a:t> </a:t>
            </a:r>
            <a:endParaRPr lang="zh-CN" altLang="en-US" dirty="0">
              <a:latin typeface="+mn-ea"/>
              <a:ea typeface="+mn-ea"/>
            </a:endParaRPr>
          </a:p>
        </p:txBody>
      </p:sp>
      <p:sp>
        <p:nvSpPr>
          <p:cNvPr id="83971" name="Rectangle 3"/>
          <p:cNvSpPr>
            <a:spLocks noGrp="1" noChangeArrowheads="1"/>
          </p:cNvSpPr>
          <p:nvPr>
            <p:ph sz="quarter" idx="1"/>
          </p:nvPr>
        </p:nvSpPr>
        <p:spPr>
          <a:xfrm>
            <a:off x="395536" y="2132856"/>
            <a:ext cx="4032448" cy="3672408"/>
          </a:xfrm>
          <a:solidFill>
            <a:schemeClr val="bg1"/>
          </a:solidFill>
        </p:spPr>
        <p:txBody>
          <a:bodyPr>
            <a:noAutofit/>
          </a:bodyPr>
          <a:lstStyle/>
          <a:p>
            <a:pPr eaLnBrk="1" hangingPunct="1">
              <a:lnSpc>
                <a:spcPct val="80000"/>
              </a:lnSpc>
            </a:pPr>
            <a:r>
              <a:rPr lang="zh-CN" altLang="en-US" sz="2800" b="1" dirty="0"/>
              <a:t>①攻击诬蔑中华民族是愚昧落后的“劣等民族”，应该接受“优等民族”白种人的开导和奴役。 </a:t>
            </a:r>
            <a:endParaRPr lang="zh-CN" altLang="en-US" sz="2800" b="1" dirty="0"/>
          </a:p>
          <a:p>
            <a:pPr>
              <a:lnSpc>
                <a:spcPct val="80000"/>
              </a:lnSpc>
            </a:pPr>
            <a:r>
              <a:rPr lang="zh-CN" altLang="en-US" sz="2800" b="1" dirty="0"/>
              <a:t>②</a:t>
            </a:r>
            <a:r>
              <a:rPr lang="en-US" altLang="zh-CN" sz="2800" b="1" dirty="0"/>
              <a:t>19</a:t>
            </a:r>
            <a:r>
              <a:rPr lang="zh-CN" altLang="en-US" sz="2800" b="1" dirty="0"/>
              <a:t>世纪末，欧美帝国主义者还炮制了所谓“黄祸论”，即“中国威胁论”（</a:t>
            </a:r>
            <a:r>
              <a:rPr lang="en-US" altLang="zh-CN" sz="2800" b="1" dirty="0"/>
              <a:t>China Threat Theory</a:t>
            </a:r>
            <a:r>
              <a:rPr lang="zh-CN" altLang="en-US" sz="2800" b="1" dirty="0"/>
              <a:t>）。</a:t>
            </a:r>
            <a:endParaRPr lang="zh-CN" altLang="en-US" sz="2800" b="1" dirty="0"/>
          </a:p>
        </p:txBody>
      </p:sp>
      <p:pic>
        <p:nvPicPr>
          <p:cNvPr id="9" name="Picture 4" descr="截图18"/>
          <p:cNvPicPr>
            <a:picLocks noChangeAspect="1" noChangeArrowheads="1"/>
          </p:cNvPicPr>
          <p:nvPr/>
        </p:nvPicPr>
        <p:blipFill>
          <a:blip r:embed="rId1"/>
          <a:srcRect/>
          <a:stretch>
            <a:fillRect/>
          </a:stretch>
        </p:blipFill>
        <p:spPr bwMode="auto">
          <a:xfrm>
            <a:off x="4500562" y="2357430"/>
            <a:ext cx="4286280" cy="3214710"/>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sz="quarter" idx="1"/>
          </p:nvPr>
        </p:nvSpPr>
        <p:spPr>
          <a:xfrm>
            <a:off x="2699792" y="404664"/>
            <a:ext cx="6192688" cy="1549152"/>
          </a:xfrm>
        </p:spPr>
        <p:txBody>
          <a:bodyPr>
            <a:normAutofit fontScale="92500" lnSpcReduction="20000"/>
          </a:bodyPr>
          <a:lstStyle/>
          <a:p>
            <a:r>
              <a:rPr lang="zh-CN" altLang="en-US" sz="2400" b="1" dirty="0"/>
              <a:t>“黄祸论”是起源于</a:t>
            </a:r>
            <a:r>
              <a:rPr lang="en-US" altLang="zh-CN" sz="2400" b="1" dirty="0"/>
              <a:t>19</a:t>
            </a:r>
            <a:r>
              <a:rPr lang="zh-CN" altLang="en-US" sz="2400" b="1" dirty="0"/>
              <a:t>世纪主要针对中国的理论。一般认为，“黄祸论”的始作俑者是无政府主义创始人之一的俄国人巴枯宁。他在</a:t>
            </a:r>
            <a:r>
              <a:rPr lang="en-US" altLang="zh-CN" sz="2400" b="1" dirty="0"/>
              <a:t>1873</a:t>
            </a:r>
            <a:r>
              <a:rPr lang="zh-CN" altLang="en-US" sz="2400" b="1" dirty="0"/>
              <a:t>年出版的</a:t>
            </a:r>
            <a:r>
              <a:rPr lang="en-US" altLang="zh-CN" sz="2400" b="1" dirty="0"/>
              <a:t>《</a:t>
            </a:r>
            <a:r>
              <a:rPr lang="zh-CN" altLang="en-US" sz="2400" b="1" dirty="0"/>
              <a:t>国家制度和无政府状态</a:t>
            </a:r>
            <a:r>
              <a:rPr lang="en-US" altLang="zh-CN" sz="2400" b="1" dirty="0"/>
              <a:t>》</a:t>
            </a:r>
            <a:r>
              <a:rPr lang="zh-CN" altLang="en-US" sz="2400" b="1" dirty="0"/>
              <a:t>一书中开鼓噪“黄祸论”之先河。</a:t>
            </a:r>
            <a:endParaRPr lang="zh-CN" altLang="en-US" sz="2400" b="1" dirty="0"/>
          </a:p>
        </p:txBody>
      </p:sp>
      <p:sp>
        <p:nvSpPr>
          <p:cNvPr id="6" name="云形标注 5"/>
          <p:cNvSpPr/>
          <p:nvPr/>
        </p:nvSpPr>
        <p:spPr>
          <a:xfrm>
            <a:off x="4139952" y="2636912"/>
            <a:ext cx="4608512" cy="3672408"/>
          </a:xfrm>
          <a:prstGeom prst="cloudCallout">
            <a:avLst>
              <a:gd name="adj1" fmla="val -106440"/>
              <a:gd name="adj2" fmla="val -77609"/>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60032" y="3140968"/>
            <a:ext cx="3347864" cy="2585323"/>
          </a:xfrm>
          <a:prstGeom prst="rect">
            <a:avLst/>
          </a:prstGeom>
        </p:spPr>
        <p:txBody>
          <a:bodyPr wrap="square">
            <a:spAutoFit/>
          </a:bodyPr>
          <a:lstStyle/>
          <a:p>
            <a:r>
              <a:rPr lang="zh-CN" altLang="en-US" b="1" dirty="0"/>
              <a:t>“有些人估计中国有四亿人口，另一些人估计有六亿人口，他们十分拥挤地居住在帝国境内，于是现在越来越多的人以不可阻挡之势大批向外移民</a:t>
            </a:r>
            <a:r>
              <a:rPr lang="en-US" altLang="zh-CN" b="1" dirty="0"/>
              <a:t>……</a:t>
            </a:r>
            <a:r>
              <a:rPr lang="zh-CN" altLang="en-US" b="1" dirty="0"/>
              <a:t>这就是来自东方的几乎是不可避免地威胁着我们的危险。轻视中国人是错误的。中国人是可怕的。”</a:t>
            </a:r>
            <a:endParaRPr lang="zh-CN" altLang="en-US" b="1" dirty="0"/>
          </a:p>
        </p:txBody>
      </p:sp>
      <p:grpSp>
        <p:nvGrpSpPr>
          <p:cNvPr id="9" name="组合 8"/>
          <p:cNvGrpSpPr/>
          <p:nvPr/>
        </p:nvGrpSpPr>
        <p:grpSpPr>
          <a:xfrm>
            <a:off x="323528" y="260648"/>
            <a:ext cx="2232248" cy="3085311"/>
            <a:chOff x="323528" y="260648"/>
            <a:chExt cx="2232248" cy="3085311"/>
          </a:xfrm>
        </p:grpSpPr>
        <p:pic>
          <p:nvPicPr>
            <p:cNvPr id="257026" name="Picture 2" descr="https://timgsa.baidu.com/timg?image&amp;quality=80&amp;size=b9999_10000&amp;sec=1506878877821&amp;di=a03bbe216ef4611b0730c501829796e4&amp;imgtype=0&amp;src=http%3A%2F%2Fart.tze.cn%2FApaDownLoadRef%2Fm.20080213-m300-w001-009%2Fimages%2FImage10%2Fm.20080213-m300-w001-009004750.jpg"/>
            <p:cNvPicPr>
              <a:picLocks noChangeAspect="1" noChangeArrowheads="1"/>
            </p:cNvPicPr>
            <p:nvPr/>
          </p:nvPicPr>
          <p:blipFill>
            <a:blip r:embed="rId1" cstate="print"/>
            <a:srcRect/>
            <a:stretch>
              <a:fillRect/>
            </a:stretch>
          </p:blipFill>
          <p:spPr bwMode="auto">
            <a:xfrm>
              <a:off x="323528" y="260648"/>
              <a:ext cx="2232248" cy="2809876"/>
            </a:xfrm>
            <a:prstGeom prst="rect">
              <a:avLst/>
            </a:prstGeom>
            <a:noFill/>
          </p:spPr>
        </p:pic>
        <p:sp>
          <p:nvSpPr>
            <p:cNvPr id="8" name="矩形 7"/>
            <p:cNvSpPr/>
            <p:nvPr/>
          </p:nvSpPr>
          <p:spPr>
            <a:xfrm>
              <a:off x="971600" y="3068960"/>
              <a:ext cx="1212191" cy="276999"/>
            </a:xfrm>
            <a:prstGeom prst="rect">
              <a:avLst/>
            </a:prstGeom>
          </p:spPr>
          <p:txBody>
            <a:bodyPr wrap="none">
              <a:spAutoFit/>
            </a:bodyPr>
            <a:lstStyle/>
            <a:p>
              <a:r>
                <a:rPr lang="zh-CN" altLang="en-US" sz="1200" b="1" dirty="0">
                  <a:latin typeface="+mn-ea"/>
                </a:rPr>
                <a:t>（</a:t>
              </a:r>
              <a:r>
                <a:rPr lang="en-US" altLang="zh-CN" sz="1200" b="1" dirty="0">
                  <a:latin typeface="+mn-ea"/>
                </a:rPr>
                <a:t>1814--1876</a:t>
              </a:r>
              <a:r>
                <a:rPr lang="zh-CN" altLang="en-US" sz="1200" b="1" dirty="0">
                  <a:latin typeface="+mn-ea"/>
                </a:rPr>
                <a:t>）</a:t>
              </a:r>
              <a:endParaRPr lang="zh-CN" altLang="en-US" sz="1200" b="1" dirty="0">
                <a:latin typeface="+mn-ea"/>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timgsa.baidu.com/timg?image&amp;quality=80&amp;size=b9999_10000&amp;sec=1506879713592&amp;di=bffa517881e97b91f4288138f012eb0b&amp;imgtype=0&amp;src=http%3A%2F%2Fs13.sinaimg.cn%2Fmiddle%2Fb332a793gddfd3cee0ecc%26690"/>
          <p:cNvPicPr>
            <a:picLocks noChangeAspect="1" noChangeArrowheads="1"/>
          </p:cNvPicPr>
          <p:nvPr/>
        </p:nvPicPr>
        <p:blipFill>
          <a:blip r:embed="rId1" cstate="print"/>
          <a:srcRect/>
          <a:stretch>
            <a:fillRect/>
          </a:stretch>
        </p:blipFill>
        <p:spPr bwMode="auto">
          <a:xfrm>
            <a:off x="142844" y="142852"/>
            <a:ext cx="5532646" cy="3623149"/>
          </a:xfrm>
          <a:prstGeom prst="rect">
            <a:avLst/>
          </a:prstGeom>
          <a:noFill/>
        </p:spPr>
      </p:pic>
      <p:sp>
        <p:nvSpPr>
          <p:cNvPr id="9" name="矩形 8"/>
          <p:cNvSpPr/>
          <p:nvPr/>
        </p:nvSpPr>
        <p:spPr>
          <a:xfrm>
            <a:off x="500034" y="4000504"/>
            <a:ext cx="4071966" cy="1477328"/>
          </a:xfrm>
          <a:prstGeom prst="rect">
            <a:avLst/>
          </a:prstGeom>
        </p:spPr>
        <p:txBody>
          <a:bodyPr wrap="square">
            <a:spAutoFit/>
          </a:bodyPr>
          <a:lstStyle/>
          <a:p>
            <a:r>
              <a:rPr lang="en-US" altLang="zh-CN" b="1" dirty="0"/>
              <a:t>《</a:t>
            </a:r>
            <a:r>
              <a:rPr lang="zh-CN" altLang="en-US" b="1" dirty="0"/>
              <a:t>黄祸图</a:t>
            </a:r>
            <a:r>
              <a:rPr lang="en-US" altLang="zh-CN" b="1" dirty="0"/>
              <a:t>》</a:t>
            </a:r>
            <a:r>
              <a:rPr lang="zh-CN" altLang="en-US" b="1" dirty="0"/>
              <a:t>是由德国画家赫曼</a:t>
            </a:r>
            <a:r>
              <a:rPr lang="en-US" altLang="zh-CN" b="1" dirty="0"/>
              <a:t>·</a:t>
            </a:r>
            <a:r>
              <a:rPr lang="zh-CN" altLang="en-US" b="1" dirty="0">
                <a:solidFill>
                  <a:srgbClr val="C00000"/>
                </a:solidFill>
              </a:rPr>
              <a:t>克纳克福斯</a:t>
            </a:r>
            <a:r>
              <a:rPr lang="zh-CN" altLang="en-US" b="1" dirty="0"/>
              <a:t>于</a:t>
            </a:r>
            <a:r>
              <a:rPr lang="en-US" altLang="zh-CN" b="1" dirty="0"/>
              <a:t>1895</a:t>
            </a:r>
            <a:r>
              <a:rPr lang="zh-CN" altLang="en-US" b="1" dirty="0"/>
              <a:t>年所创作的版画。正式的名称是德意志第二帝国皇帝威廉二世所题的“欧洲各民族，保卫你们的信仰和家园！”</a:t>
            </a:r>
            <a:endParaRPr lang="zh-CN" altLang="en-US" b="1" dirty="0"/>
          </a:p>
        </p:txBody>
      </p:sp>
      <p:pic>
        <p:nvPicPr>
          <p:cNvPr id="6" name="Picture 4" descr="截图17"/>
          <p:cNvPicPr>
            <a:picLocks noChangeAspect="1" noChangeArrowheads="1"/>
          </p:cNvPicPr>
          <p:nvPr/>
        </p:nvPicPr>
        <p:blipFill>
          <a:blip r:embed="rId2"/>
          <a:srcRect/>
          <a:stretch>
            <a:fillRect/>
          </a:stretch>
        </p:blipFill>
        <p:spPr bwMode="auto">
          <a:xfrm>
            <a:off x="4714876" y="3429000"/>
            <a:ext cx="4214810" cy="3161108"/>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Grp="1" noChangeArrowheads="1"/>
          </p:cNvSpPr>
          <p:nvPr>
            <p:ph sz="quarter" idx="1"/>
          </p:nvPr>
        </p:nvSpPr>
        <p:spPr>
          <a:xfrm>
            <a:off x="323528" y="332656"/>
            <a:ext cx="8363272" cy="1152128"/>
          </a:xfrm>
          <a:prstGeom prst="rect">
            <a:avLst/>
          </a:prstGeom>
          <a:solidFill>
            <a:schemeClr val="bg1"/>
          </a:solidFill>
        </p:spPr>
        <p:txBody>
          <a:bodyPr>
            <a:normAutofit/>
          </a:bodyPr>
          <a:lstStyle/>
          <a:p>
            <a:pPr marL="365760" indent="-237490">
              <a:lnSpc>
                <a:spcPct val="80000"/>
              </a:lnSpc>
              <a:spcBef>
                <a:spcPts val="550"/>
              </a:spcBef>
              <a:buSzTx/>
              <a:buFont typeface="Verdana" panose="020B0604030504040204"/>
              <a:buChar char="◦"/>
              <a:defRPr/>
            </a:pPr>
            <a:r>
              <a:rPr kumimoji="0" lang="zh-CN" altLang="en-US" b="0" i="0" u="none" strike="noStrike" kern="1200" cap="none" spc="0" normalizeH="0" baseline="0" noProof="0" dirty="0">
                <a:ln>
                  <a:noFill/>
                </a:ln>
                <a:solidFill>
                  <a:schemeClr val="tx1"/>
                </a:solidFill>
                <a:effectLst/>
                <a:uLnTx/>
                <a:uFillTx/>
                <a:latin typeface="+mn-lt"/>
                <a:ea typeface="+mn-ea"/>
                <a:cs typeface="+mn-cs"/>
              </a:rPr>
              <a:t> </a:t>
            </a:r>
            <a:r>
              <a:rPr kumimoji="0" lang="zh-CN" altLang="en-US" b="1" i="0" u="none" strike="noStrike" kern="1200" cap="none" spc="0" normalizeH="0" baseline="0" noProof="0" dirty="0">
                <a:ln>
                  <a:noFill/>
                </a:ln>
                <a:solidFill>
                  <a:schemeClr val="tx1"/>
                </a:solidFill>
                <a:effectLst/>
                <a:uLnTx/>
                <a:uFillTx/>
                <a:latin typeface="+mn-lt"/>
                <a:ea typeface="+mn-ea"/>
                <a:cs typeface="+mn-cs"/>
              </a:rPr>
              <a:t> “一旦千百万中国人意识到自己的力量时，将给西方文明带来灾难和毁灭”。</a:t>
            </a:r>
            <a:r>
              <a:rPr kumimoji="0" lang="en-US" altLang="zh-CN" b="1" i="0" u="none" strike="noStrike" kern="1200" cap="none" spc="0" normalizeH="0" baseline="0" noProof="0" dirty="0">
                <a:ln>
                  <a:noFill/>
                </a:ln>
                <a:solidFill>
                  <a:schemeClr val="tx1"/>
                </a:solidFill>
                <a:effectLst/>
                <a:uLnTx/>
                <a:uFillTx/>
                <a:latin typeface="+mn-lt"/>
                <a:ea typeface="+mn-ea"/>
                <a:cs typeface="+mn-cs"/>
              </a:rPr>
              <a:t>----</a:t>
            </a:r>
            <a:r>
              <a:rPr kumimoji="0" lang="zh-CN" altLang="en-US" b="1" i="0" u="none" strike="noStrike" kern="1200" cap="none" spc="0" normalizeH="0" baseline="0" noProof="0" dirty="0">
                <a:ln>
                  <a:noFill/>
                </a:ln>
                <a:solidFill>
                  <a:schemeClr val="tx1"/>
                </a:solidFill>
                <a:effectLst/>
                <a:uLnTx/>
                <a:uFillTx/>
                <a:latin typeface="+mn-lt"/>
                <a:ea typeface="+mn-ea"/>
                <a:cs typeface="+mn-cs"/>
              </a:rPr>
              <a:t>邦德</a:t>
            </a:r>
            <a:r>
              <a:rPr kumimoji="0" lang="en-US" altLang="zh-CN" b="1" i="0" u="none" strike="noStrike" kern="1200" cap="none" spc="0" normalizeH="0" baseline="0" noProof="0" dirty="0">
                <a:ln>
                  <a:noFill/>
                </a:ln>
                <a:solidFill>
                  <a:schemeClr val="tx1"/>
                </a:solidFill>
                <a:effectLst/>
                <a:uLnTx/>
                <a:uFillTx/>
                <a:latin typeface="+mn-lt"/>
                <a:ea typeface="+mn-ea"/>
                <a:cs typeface="+mn-cs"/>
              </a:rPr>
              <a:t>《</a:t>
            </a:r>
            <a:r>
              <a:rPr kumimoji="0" lang="zh-CN" altLang="en-US" b="1" i="0" u="none" strike="noStrike" kern="1200" cap="none" spc="0" normalizeH="0" baseline="0" noProof="0" dirty="0">
                <a:ln>
                  <a:noFill/>
                </a:ln>
                <a:solidFill>
                  <a:schemeClr val="tx1"/>
                </a:solidFill>
                <a:effectLst/>
                <a:uLnTx/>
                <a:uFillTx/>
                <a:latin typeface="+mn-lt"/>
                <a:ea typeface="+mn-ea"/>
                <a:cs typeface="+mn-cs"/>
              </a:rPr>
              <a:t>我们在中国的一份责任</a:t>
            </a:r>
            <a:r>
              <a:rPr kumimoji="0" lang="en-US" altLang="zh-CN" b="1" i="0" u="none" strike="noStrike" kern="1200" cap="none" spc="0" normalizeH="0" baseline="0" noProof="0" dirty="0">
                <a:ln>
                  <a:noFill/>
                </a:ln>
                <a:solidFill>
                  <a:schemeClr val="tx1"/>
                </a:solidFill>
                <a:effectLst/>
                <a:uLnTx/>
                <a:uFillTx/>
                <a:latin typeface="+mn-lt"/>
                <a:ea typeface="+mn-ea"/>
                <a:cs typeface="+mn-cs"/>
              </a:rPr>
              <a:t>》</a:t>
            </a:r>
            <a:endParaRPr kumimoji="0" lang="en-US" altLang="zh-CN" b="1" i="0" u="none" strike="noStrike" kern="1200" cap="none" spc="0" normalizeH="0" baseline="0" noProof="0" dirty="0">
              <a:ln>
                <a:noFill/>
              </a:ln>
              <a:solidFill>
                <a:schemeClr val="tx1"/>
              </a:solidFill>
              <a:effectLst/>
              <a:uLnTx/>
              <a:uFillTx/>
              <a:latin typeface="+mn-lt"/>
              <a:ea typeface="+mn-ea"/>
              <a:cs typeface="+mn-cs"/>
            </a:endParaRPr>
          </a:p>
        </p:txBody>
      </p:sp>
      <p:pic>
        <p:nvPicPr>
          <p:cNvPr id="308232" name="Picture 8" descr="http://www.chinesefolklore.org.cn/upload/userfiles/shiad_bsl_07.jpg"/>
          <p:cNvPicPr>
            <a:picLocks noChangeAspect="1" noChangeArrowheads="1"/>
          </p:cNvPicPr>
          <p:nvPr/>
        </p:nvPicPr>
        <p:blipFill>
          <a:blip r:embed="rId1" cstate="print"/>
          <a:srcRect/>
          <a:stretch>
            <a:fillRect/>
          </a:stretch>
        </p:blipFill>
        <p:spPr bwMode="auto">
          <a:xfrm>
            <a:off x="3275856" y="1844824"/>
            <a:ext cx="3196160" cy="3888432"/>
          </a:xfrm>
          <a:prstGeom prst="rect">
            <a:avLst/>
          </a:prstGeom>
          <a:noFill/>
        </p:spPr>
      </p:pic>
      <p:pic>
        <p:nvPicPr>
          <p:cNvPr id="308230" name="Picture 6" descr="http://www.chinesefolklore.org.cn/upload/userfiles/shiad_bsl_08.jpg"/>
          <p:cNvPicPr>
            <a:picLocks noChangeAspect="1" noChangeArrowheads="1"/>
          </p:cNvPicPr>
          <p:nvPr/>
        </p:nvPicPr>
        <p:blipFill>
          <a:blip r:embed="rId2" cstate="print"/>
          <a:srcRect/>
          <a:stretch>
            <a:fillRect/>
          </a:stretch>
        </p:blipFill>
        <p:spPr bwMode="auto">
          <a:xfrm>
            <a:off x="6372200" y="2204864"/>
            <a:ext cx="2697690" cy="3960440"/>
          </a:xfrm>
          <a:prstGeom prst="rect">
            <a:avLst/>
          </a:prstGeom>
          <a:noFill/>
        </p:spPr>
      </p:pic>
      <p:pic>
        <p:nvPicPr>
          <p:cNvPr id="308228" name="Picture 4" descr="http://www.chinesefolklore.org.cn/blog/attachments/2012/01/3_2012011611164316i7S.jpg">
            <a:hlinkClick r:id="rId3"/>
          </p:cNvPr>
          <p:cNvPicPr>
            <a:picLocks noChangeAspect="1" noChangeArrowheads="1"/>
          </p:cNvPicPr>
          <p:nvPr/>
        </p:nvPicPr>
        <p:blipFill>
          <a:blip r:embed="rId4" cstate="print"/>
          <a:srcRect/>
          <a:stretch>
            <a:fillRect/>
          </a:stretch>
        </p:blipFill>
        <p:spPr bwMode="auto">
          <a:xfrm>
            <a:off x="0" y="3643314"/>
            <a:ext cx="3510529" cy="2736304"/>
          </a:xfrm>
          <a:prstGeom prst="rect">
            <a:avLst/>
          </a:prstGeom>
          <a:noFill/>
        </p:spPr>
      </p:pic>
      <p:sp>
        <p:nvSpPr>
          <p:cNvPr id="11" name="矩形 10"/>
          <p:cNvSpPr/>
          <p:nvPr/>
        </p:nvSpPr>
        <p:spPr>
          <a:xfrm>
            <a:off x="928662" y="6357958"/>
            <a:ext cx="1338828" cy="369332"/>
          </a:xfrm>
          <a:prstGeom prst="rect">
            <a:avLst/>
          </a:prstGeom>
        </p:spPr>
        <p:txBody>
          <a:bodyPr wrap="none">
            <a:spAutoFit/>
          </a:bodyPr>
          <a:lstStyle/>
          <a:p>
            <a:r>
              <a:rPr lang="zh-CN" altLang="en-US" b="1" dirty="0"/>
              <a:t>德国明信片</a:t>
            </a:r>
            <a:endParaRPr lang="zh-CN" altLang="en-US" b="1" dirty="0"/>
          </a:p>
        </p:txBody>
      </p:sp>
      <p:sp>
        <p:nvSpPr>
          <p:cNvPr id="12" name="矩形 11"/>
          <p:cNvSpPr/>
          <p:nvPr/>
        </p:nvSpPr>
        <p:spPr>
          <a:xfrm>
            <a:off x="4716016" y="5805264"/>
            <a:ext cx="1338828" cy="369332"/>
          </a:xfrm>
          <a:prstGeom prst="rect">
            <a:avLst/>
          </a:prstGeom>
        </p:spPr>
        <p:txBody>
          <a:bodyPr wrap="none">
            <a:spAutoFit/>
          </a:bodyPr>
          <a:lstStyle/>
          <a:p>
            <a:r>
              <a:rPr lang="zh-CN" altLang="en-US" b="1" dirty="0"/>
              <a:t>法国明信片</a:t>
            </a:r>
            <a:endParaRPr lang="zh-CN" altLang="en-US" b="1"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098" name="Picture 2" descr="国会为排华法案致歉"/>
          <p:cNvPicPr>
            <a:picLocks noChangeAspect="1" noChangeArrowheads="1"/>
          </p:cNvPicPr>
          <p:nvPr/>
        </p:nvPicPr>
        <p:blipFill>
          <a:blip r:embed="rId1" cstate="print"/>
          <a:srcRect/>
          <a:stretch>
            <a:fillRect/>
          </a:stretch>
        </p:blipFill>
        <p:spPr bwMode="auto">
          <a:xfrm>
            <a:off x="5214942" y="3071810"/>
            <a:ext cx="3247628" cy="2199530"/>
          </a:xfrm>
          <a:prstGeom prst="rect">
            <a:avLst/>
          </a:prstGeom>
          <a:noFill/>
        </p:spPr>
      </p:pic>
      <p:sp>
        <p:nvSpPr>
          <p:cNvPr id="5" name="矩形 4"/>
          <p:cNvSpPr/>
          <p:nvPr/>
        </p:nvSpPr>
        <p:spPr>
          <a:xfrm>
            <a:off x="395536" y="5229200"/>
            <a:ext cx="3456384" cy="1200329"/>
          </a:xfrm>
          <a:prstGeom prst="rect">
            <a:avLst/>
          </a:prstGeom>
        </p:spPr>
        <p:txBody>
          <a:bodyPr wrap="square">
            <a:spAutoFit/>
          </a:bodyPr>
          <a:lstStyle/>
          <a:p>
            <a:r>
              <a:rPr lang="zh-CN" altLang="en-US" b="1" dirty="0"/>
              <a:t>美国参议院</a:t>
            </a:r>
            <a:r>
              <a:rPr lang="en-US" altLang="zh-CN" b="1" dirty="0"/>
              <a:t>2011</a:t>
            </a:r>
            <a:r>
              <a:rPr lang="zh-CN" altLang="en-US" b="1" dirty="0"/>
              <a:t>年</a:t>
            </a:r>
            <a:r>
              <a:rPr lang="en-US" altLang="zh-CN" b="1" dirty="0"/>
              <a:t>10</a:t>
            </a:r>
            <a:r>
              <a:rPr lang="zh-CN" altLang="en-US" b="1" dirty="0"/>
              <a:t>月</a:t>
            </a:r>
            <a:r>
              <a:rPr lang="en-US" altLang="zh-CN" b="1" dirty="0"/>
              <a:t>6</a:t>
            </a:r>
            <a:r>
              <a:rPr lang="zh-CN" altLang="en-US" b="1" dirty="0"/>
              <a:t>日晚以全票通过一项</a:t>
            </a:r>
            <a:r>
              <a:rPr lang="zh-CN" altLang="en-US" b="1" dirty="0">
                <a:hlinkClick r:id="rId2"/>
              </a:rPr>
              <a:t>法案</a:t>
            </a:r>
            <a:r>
              <a:rPr lang="zh-CN" altLang="en-US" b="1" dirty="0"/>
              <a:t>，为</a:t>
            </a:r>
            <a:r>
              <a:rPr lang="en-US" altLang="zh-CN" b="1" dirty="0"/>
              <a:t>19</a:t>
            </a:r>
            <a:r>
              <a:rPr lang="zh-CN" altLang="en-US" b="1" dirty="0"/>
              <a:t>世纪末、</a:t>
            </a:r>
            <a:r>
              <a:rPr lang="en-US" altLang="zh-CN" b="1" dirty="0"/>
              <a:t>20</a:t>
            </a:r>
            <a:r>
              <a:rPr lang="zh-CN" altLang="en-US" b="1" dirty="0"/>
              <a:t>世纪初的排华法案等</a:t>
            </a:r>
            <a:r>
              <a:rPr lang="zh-CN" altLang="en-US" b="1" dirty="0">
                <a:hlinkClick r:id="rId3"/>
              </a:rPr>
              <a:t>歧视</a:t>
            </a:r>
            <a:r>
              <a:rPr lang="zh-CN" altLang="en-US" b="1" dirty="0"/>
              <a:t>华人法律表达歉意</a:t>
            </a:r>
            <a:r>
              <a:rPr lang="en-US" altLang="zh-CN" b="1" dirty="0"/>
              <a:t>(regret</a:t>
            </a:r>
            <a:r>
              <a:rPr lang="zh-CN" altLang="en-US" b="1" dirty="0"/>
              <a:t>）。</a:t>
            </a:r>
            <a:endParaRPr lang="zh-CN" altLang="en-US" b="1" dirty="0"/>
          </a:p>
        </p:txBody>
      </p:sp>
      <p:sp>
        <p:nvSpPr>
          <p:cNvPr id="6" name="矩形 5"/>
          <p:cNvSpPr/>
          <p:nvPr/>
        </p:nvSpPr>
        <p:spPr>
          <a:xfrm>
            <a:off x="4211960" y="5445224"/>
            <a:ext cx="4572000" cy="1200329"/>
          </a:xfrm>
          <a:prstGeom prst="rect">
            <a:avLst/>
          </a:prstGeom>
        </p:spPr>
        <p:txBody>
          <a:bodyPr>
            <a:spAutoFit/>
          </a:bodyPr>
          <a:lstStyle/>
          <a:p>
            <a:r>
              <a:rPr lang="en-US" altLang="zh-CN" b="1" dirty="0"/>
              <a:t>2012</a:t>
            </a:r>
            <a:r>
              <a:rPr lang="zh-CN" altLang="en-US" b="1" dirty="0"/>
              <a:t>年</a:t>
            </a:r>
            <a:r>
              <a:rPr lang="en-US" altLang="zh-CN" b="1" dirty="0"/>
              <a:t>6</a:t>
            </a:r>
            <a:r>
              <a:rPr lang="zh-CN" altLang="en-US" b="1" dirty="0"/>
              <a:t>月</a:t>
            </a:r>
            <a:r>
              <a:rPr lang="en-US" altLang="zh-CN" b="1" dirty="0"/>
              <a:t>18</a:t>
            </a:r>
            <a:r>
              <a:rPr lang="zh-CN" altLang="en-US" b="1" dirty="0"/>
              <a:t>日，随着众议院全票口头表决通过，美国正式以立法形式就</a:t>
            </a:r>
            <a:r>
              <a:rPr lang="en-US" altLang="zh-CN" b="1" dirty="0">
                <a:solidFill>
                  <a:srgbClr val="C00000"/>
                </a:solidFill>
              </a:rPr>
              <a:t>1882</a:t>
            </a:r>
            <a:r>
              <a:rPr lang="zh-CN" altLang="en-US" b="1" dirty="0">
                <a:solidFill>
                  <a:srgbClr val="C00000"/>
                </a:solidFill>
              </a:rPr>
              <a:t>年</a:t>
            </a:r>
            <a:r>
              <a:rPr lang="zh-CN" altLang="en-US" b="1" dirty="0"/>
              <a:t>通过的</a:t>
            </a:r>
            <a:r>
              <a:rPr lang="en-US" altLang="zh-CN" b="1" dirty="0">
                <a:solidFill>
                  <a:srgbClr val="C00000"/>
                </a:solidFill>
              </a:rPr>
              <a:t>《</a:t>
            </a:r>
            <a:r>
              <a:rPr lang="zh-CN" altLang="en-US" b="1" dirty="0">
                <a:solidFill>
                  <a:srgbClr val="C00000"/>
                </a:solidFill>
              </a:rPr>
              <a:t>排华法案</a:t>
            </a:r>
            <a:r>
              <a:rPr lang="en-US" altLang="zh-CN" b="1" dirty="0">
                <a:solidFill>
                  <a:srgbClr val="C00000"/>
                </a:solidFill>
              </a:rPr>
              <a:t>》</a:t>
            </a:r>
            <a:r>
              <a:rPr lang="zh-CN" altLang="en-US" b="1" dirty="0"/>
              <a:t>道歉，美国华人历史掀开新篇章。</a:t>
            </a:r>
            <a:endParaRPr lang="zh-CN" altLang="en-US" b="1" dirty="0"/>
          </a:p>
        </p:txBody>
      </p:sp>
      <p:pic>
        <p:nvPicPr>
          <p:cNvPr id="260102" name="Picture 6" descr="http://opinion.china.com.cn/pic/event/1439/event_1439_o.jpg"/>
          <p:cNvPicPr>
            <a:picLocks noChangeAspect="1" noChangeArrowheads="1"/>
          </p:cNvPicPr>
          <p:nvPr/>
        </p:nvPicPr>
        <p:blipFill>
          <a:blip r:embed="rId4" cstate="print"/>
          <a:srcRect/>
          <a:stretch>
            <a:fillRect/>
          </a:stretch>
        </p:blipFill>
        <p:spPr bwMode="auto">
          <a:xfrm>
            <a:off x="285720" y="214290"/>
            <a:ext cx="3630772" cy="4572032"/>
          </a:xfrm>
          <a:prstGeom prst="rect">
            <a:avLst/>
          </a:prstGeom>
          <a:noFill/>
        </p:spPr>
      </p:pic>
      <p:grpSp>
        <p:nvGrpSpPr>
          <p:cNvPr id="11" name="组合 10"/>
          <p:cNvGrpSpPr/>
          <p:nvPr/>
        </p:nvGrpSpPr>
        <p:grpSpPr>
          <a:xfrm>
            <a:off x="4500562" y="428604"/>
            <a:ext cx="3748206" cy="2500127"/>
            <a:chOff x="4860032" y="2348880"/>
            <a:chExt cx="3748206" cy="3071631"/>
          </a:xfrm>
        </p:grpSpPr>
        <p:pic>
          <p:nvPicPr>
            <p:cNvPr id="12" name="Picture 2" descr="http://p3.img.cctvpic.com/nettv/news/special/uncommon/20111008/images/109436_7982_1318158340261.jpg"/>
            <p:cNvPicPr>
              <a:picLocks noChangeAspect="1" noChangeArrowheads="1"/>
            </p:cNvPicPr>
            <p:nvPr/>
          </p:nvPicPr>
          <p:blipFill>
            <a:blip r:embed="rId5" cstate="print"/>
            <a:srcRect/>
            <a:stretch>
              <a:fillRect/>
            </a:stretch>
          </p:blipFill>
          <p:spPr bwMode="auto">
            <a:xfrm>
              <a:off x="4860032" y="2348880"/>
              <a:ext cx="3748206" cy="2792781"/>
            </a:xfrm>
            <a:prstGeom prst="rect">
              <a:avLst/>
            </a:prstGeom>
            <a:noFill/>
          </p:spPr>
        </p:pic>
        <p:sp>
          <p:nvSpPr>
            <p:cNvPr id="13" name="矩形 12"/>
            <p:cNvSpPr/>
            <p:nvPr/>
          </p:nvSpPr>
          <p:spPr>
            <a:xfrm>
              <a:off x="5715008" y="5143512"/>
              <a:ext cx="2143140" cy="276999"/>
            </a:xfrm>
            <a:prstGeom prst="rect">
              <a:avLst/>
            </a:prstGeom>
          </p:spPr>
          <p:txBody>
            <a:bodyPr wrap="square">
              <a:spAutoFit/>
            </a:bodyPr>
            <a:lstStyle/>
            <a:p>
              <a:r>
                <a:rPr lang="zh-CN" altLang="en-US" sz="1200" b="1" dirty="0"/>
                <a:t>漫画：中国人必须离开美国</a:t>
              </a:r>
              <a:endParaRPr lang="zh-CN" altLang="en-US" sz="1200" b="1"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sz="quarter" idx="1"/>
          </p:nvPr>
        </p:nvSpPr>
        <p:spPr>
          <a:xfrm>
            <a:off x="285720" y="1428736"/>
            <a:ext cx="8572560" cy="2357454"/>
          </a:xfrm>
          <a:solidFill>
            <a:schemeClr val="bg1"/>
          </a:solidFill>
        </p:spPr>
        <p:txBody>
          <a:bodyPr>
            <a:normAutofit lnSpcReduction="10000"/>
          </a:bodyPr>
          <a:lstStyle/>
          <a:p>
            <a:pPr eaLnBrk="1" hangingPunct="1">
              <a:lnSpc>
                <a:spcPct val="80000"/>
              </a:lnSpc>
            </a:pPr>
            <a:r>
              <a:rPr lang="zh-CN" altLang="en-US" sz="2400" b="1" dirty="0">
                <a:latin typeface="华文新魏" pitchFamily="2" charset="-122"/>
                <a:ea typeface="华文新魏" pitchFamily="2" charset="-122"/>
              </a:rPr>
              <a:t>尸体抬了一个多月才抬完。抬到花沟张家窑的尸体，堆积如山。日本人浇上汽油，烧了十多天才烧完。烧成的骨灰，装了四口大棺材，埋在白玉山东麓的安葬岗，被称为</a:t>
            </a:r>
            <a:r>
              <a:rPr lang="zh-CN" altLang="en-US" sz="2400" b="1" dirty="0">
                <a:ea typeface="华文新魏" pitchFamily="2" charset="-122"/>
              </a:rPr>
              <a:t>“</a:t>
            </a:r>
            <a:r>
              <a:rPr lang="zh-CN" altLang="en-US" sz="2400" b="1" dirty="0">
                <a:latin typeface="华文新魏" pitchFamily="2" charset="-122"/>
                <a:ea typeface="华文新魏" pitchFamily="2" charset="-122"/>
              </a:rPr>
              <a:t>万忠墓</a:t>
            </a:r>
            <a:r>
              <a:rPr lang="zh-CN" altLang="en-US" sz="2400" b="1" dirty="0">
                <a:ea typeface="华文新魏" pitchFamily="2" charset="-122"/>
              </a:rPr>
              <a:t>”</a:t>
            </a: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1895</a:t>
            </a:r>
            <a:r>
              <a:rPr lang="zh-CN" altLang="en-US" sz="2400" b="1" dirty="0">
                <a:latin typeface="华文新魏" pitchFamily="2" charset="-122"/>
                <a:ea typeface="华文新魏" pitchFamily="2" charset="-122"/>
              </a:rPr>
              <a:t>年在旅顺建立的</a:t>
            </a:r>
            <a:r>
              <a:rPr lang="zh-CN" altLang="en-US" sz="2400" b="1" dirty="0">
                <a:ea typeface="华文新魏" pitchFamily="2" charset="-122"/>
              </a:rPr>
              <a:t>“</a:t>
            </a:r>
            <a:r>
              <a:rPr lang="zh-CN" altLang="en-US" sz="2400" b="1" dirty="0">
                <a:latin typeface="华文新魏" pitchFamily="2" charset="-122"/>
                <a:ea typeface="华文新魏" pitchFamily="2" charset="-122"/>
              </a:rPr>
              <a:t>万忠墓</a:t>
            </a:r>
            <a:r>
              <a:rPr lang="zh-CN" altLang="en-US" sz="2400" b="1" dirty="0">
                <a:ea typeface="华文新魏" pitchFamily="2" charset="-122"/>
              </a:rPr>
              <a:t>”</a:t>
            </a:r>
            <a:r>
              <a:rPr lang="zh-CN" altLang="en-US" sz="2400" b="1" dirty="0">
                <a:latin typeface="华文新魏" pitchFamily="2" charset="-122"/>
                <a:ea typeface="华文新魏" pitchFamily="2" charset="-122"/>
              </a:rPr>
              <a:t>碑文记下了日军的这场暴行：</a:t>
            </a:r>
            <a:r>
              <a:rPr lang="zh-CN" altLang="en-US" sz="2400" b="1" dirty="0">
                <a:ea typeface="华文新魏" pitchFamily="2" charset="-122"/>
              </a:rPr>
              <a:t>“</a:t>
            </a:r>
            <a:r>
              <a:rPr lang="zh-CN" altLang="en-US" sz="2400" b="1" dirty="0">
                <a:latin typeface="华文新魏" pitchFamily="2" charset="-122"/>
                <a:ea typeface="华文新魏" pitchFamily="2" charset="-122"/>
              </a:rPr>
              <a:t>光绪甲午十月（</a:t>
            </a:r>
            <a:r>
              <a:rPr lang="en-US" altLang="zh-CN" sz="2400" b="1" dirty="0">
                <a:latin typeface="华文新魏" pitchFamily="2" charset="-122"/>
                <a:ea typeface="华文新魏" pitchFamily="2" charset="-122"/>
              </a:rPr>
              <a:t>1894</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11</a:t>
            </a:r>
            <a:r>
              <a:rPr lang="zh-CN" altLang="en-US" sz="2400" b="1" dirty="0">
                <a:latin typeface="华文新魏" pitchFamily="2" charset="-122"/>
                <a:ea typeface="华文新魏" pitchFamily="2" charset="-122"/>
              </a:rPr>
              <a:t>月）日本败盟，旅顺不守，官当商民男妇被难者计一万八千余名，忠骸火化，骨灰丛葬于此。</a:t>
            </a:r>
            <a:r>
              <a:rPr lang="zh-CN" altLang="en-US" sz="2400" b="1" dirty="0">
                <a:ea typeface="华文新魏" pitchFamily="2" charset="-122"/>
              </a:rPr>
              <a:t>”</a:t>
            </a:r>
            <a:r>
              <a:rPr lang="zh-CN" altLang="en-US" sz="2400" b="1" dirty="0">
                <a:latin typeface="华文新魏" pitchFamily="2" charset="-122"/>
                <a:ea typeface="华文新魏" pitchFamily="2" charset="-122"/>
              </a:rPr>
              <a:t> </a:t>
            </a:r>
            <a:endParaRPr lang="zh-CN" altLang="en-US" sz="2400" b="1" dirty="0">
              <a:latin typeface="华文新魏" pitchFamily="2" charset="-122"/>
              <a:ea typeface="华文新魏" pitchFamily="2" charset="-122"/>
            </a:endParaRPr>
          </a:p>
          <a:p>
            <a:pPr>
              <a:lnSpc>
                <a:spcPct val="80000"/>
              </a:lnSpc>
            </a:pPr>
            <a:r>
              <a:rPr lang="zh-CN" altLang="en-US" sz="2400" b="1" dirty="0">
                <a:latin typeface="华文新魏" pitchFamily="2" charset="-122"/>
                <a:ea typeface="华文新魏" pitchFamily="2" charset="-122"/>
              </a:rPr>
              <a:t>                                         </a:t>
            </a:r>
            <a:r>
              <a:rPr lang="en-US" altLang="zh-CN" sz="2400" b="1" dirty="0">
                <a:latin typeface="华文新魏" pitchFamily="2" charset="-122"/>
                <a:ea typeface="华文新魏" pitchFamily="2" charset="-122"/>
              </a:rPr>
              <a:t>----</a:t>
            </a:r>
            <a:r>
              <a:rPr lang="zh-CN" altLang="en-US" sz="2400" dirty="0"/>
              <a:t>董志正</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旅大史话</a:t>
            </a:r>
            <a:r>
              <a:rPr lang="en-US" altLang="zh-CN" sz="2400" b="1" dirty="0">
                <a:latin typeface="华文新魏" pitchFamily="2" charset="-122"/>
                <a:ea typeface="华文新魏" pitchFamily="2" charset="-122"/>
              </a:rPr>
              <a:t>》</a:t>
            </a:r>
            <a:endParaRPr lang="en-US" altLang="zh-CN" sz="2400" b="1" dirty="0">
              <a:latin typeface="华文新魏" pitchFamily="2" charset="-122"/>
              <a:ea typeface="华文新魏" pitchFamily="2" charset="-122"/>
            </a:endParaRPr>
          </a:p>
        </p:txBody>
      </p:sp>
      <p:grpSp>
        <p:nvGrpSpPr>
          <p:cNvPr id="2" name="组合 5"/>
          <p:cNvGrpSpPr/>
          <p:nvPr/>
        </p:nvGrpSpPr>
        <p:grpSpPr>
          <a:xfrm>
            <a:off x="251520" y="260648"/>
            <a:ext cx="1681421" cy="1080120"/>
            <a:chOff x="251520" y="260648"/>
            <a:chExt cx="1681421" cy="1080120"/>
          </a:xfrm>
        </p:grpSpPr>
        <p:pic>
          <p:nvPicPr>
            <p:cNvPr id="21509" name="Picture 4" descr="练习1"/>
            <p:cNvPicPr>
              <a:picLocks noChangeAspect="1" noChangeArrowheads="1"/>
            </p:cNvPicPr>
            <p:nvPr/>
          </p:nvPicPr>
          <p:blipFill>
            <a:blip r:embed="rId1" cstate="print"/>
            <a:srcRect/>
            <a:stretch>
              <a:fillRect/>
            </a:stretch>
          </p:blipFill>
          <p:spPr bwMode="auto">
            <a:xfrm>
              <a:off x="251520" y="260648"/>
              <a:ext cx="1681421" cy="1080120"/>
            </a:xfrm>
            <a:prstGeom prst="rect">
              <a:avLst/>
            </a:prstGeom>
            <a:noFill/>
            <a:ln w="9525">
              <a:noFill/>
              <a:miter lim="800000"/>
              <a:headEnd/>
              <a:tailEnd/>
            </a:ln>
          </p:spPr>
        </p:pic>
        <p:sp>
          <p:nvSpPr>
            <p:cNvPr id="17413" name="Rectangle 5" descr="信纸"/>
            <p:cNvSpPr>
              <a:spLocks noChangeArrowheads="1"/>
            </p:cNvSpPr>
            <p:nvPr/>
          </p:nvSpPr>
          <p:spPr bwMode="auto">
            <a:xfrm>
              <a:off x="611560" y="404664"/>
              <a:ext cx="936104" cy="461665"/>
            </a:xfrm>
            <a:prstGeom prst="rect">
              <a:avLst/>
            </a:prstGeom>
            <a:noFill/>
            <a:ln w="9525">
              <a:noFill/>
              <a:miter lim="800000"/>
            </a:ln>
            <a:effectLst/>
          </p:spPr>
          <p:txBody>
            <a:bodyPr wrap="square">
              <a:spAutoFit/>
            </a:bodyPr>
            <a:lstStyle/>
            <a:p>
              <a:pPr algn="ctr">
                <a:buFont typeface="Arial" panose="020B0604020202020204" pitchFamily="34" charset="0"/>
                <a:buNone/>
                <a:defRPr/>
              </a:pPr>
              <a:r>
                <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rPr>
                <a:t>材料</a:t>
              </a:r>
              <a:endPar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endParaRPr>
            </a:p>
          </p:txBody>
        </p:sp>
      </p:grpSp>
      <p:pic>
        <p:nvPicPr>
          <p:cNvPr id="160770" name="Picture 2" descr="旅大史话"/>
          <p:cNvPicPr>
            <a:picLocks noChangeAspect="1" noChangeArrowheads="1"/>
          </p:cNvPicPr>
          <p:nvPr/>
        </p:nvPicPr>
        <p:blipFill>
          <a:blip r:embed="rId2" cstate="print"/>
          <a:srcRect/>
          <a:stretch>
            <a:fillRect/>
          </a:stretch>
        </p:blipFill>
        <p:spPr bwMode="auto">
          <a:xfrm>
            <a:off x="6357950" y="3643314"/>
            <a:ext cx="2447228" cy="3071834"/>
          </a:xfrm>
          <a:prstGeom prst="rect">
            <a:avLst/>
          </a:prstGeom>
          <a:noFill/>
        </p:spPr>
      </p:pic>
      <p:pic>
        <p:nvPicPr>
          <p:cNvPr id="7" name="Picture 3" descr="1_01_3"/>
          <p:cNvPicPr>
            <a:picLocks noChangeAspect="1" noChangeArrowheads="1"/>
          </p:cNvPicPr>
          <p:nvPr/>
        </p:nvPicPr>
        <p:blipFill>
          <a:blip r:embed="rId3" cstate="print"/>
          <a:srcRect/>
          <a:stretch>
            <a:fillRect/>
          </a:stretch>
        </p:blipFill>
        <p:spPr bwMode="auto">
          <a:xfrm>
            <a:off x="1214414" y="4000504"/>
            <a:ext cx="3962400" cy="25511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3132138" y="1916113"/>
            <a:ext cx="914400" cy="1584325"/>
          </a:xfrm>
          <a:prstGeom prst="rect">
            <a:avLst/>
          </a:prstGeom>
          <a:noFill/>
          <a:ln w="9525">
            <a:noFill/>
            <a:miter lim="800000"/>
          </a:ln>
        </p:spPr>
        <p:txBody>
          <a:bodyPr vert="eaVert">
            <a:spAutoFit/>
          </a:bodyPr>
          <a:lstStyle/>
          <a:p>
            <a:pPr algn="dist">
              <a:lnSpc>
                <a:spcPct val="120000"/>
              </a:lnSpc>
            </a:pPr>
            <a:r>
              <a:rPr lang="zh-CN" altLang="en-US" sz="2000" b="1">
                <a:solidFill>
                  <a:srgbClr val="B80023"/>
                </a:solidFill>
                <a:latin typeface="Times New Roman" panose="02020603050405020304" pitchFamily="18" charset="0"/>
                <a:ea typeface="华文琥珀" pitchFamily="2" charset="-122"/>
              </a:rPr>
              <a:t>对中国社会的双重影响</a:t>
            </a:r>
            <a:endParaRPr lang="zh-CN" altLang="en-US" sz="2000" b="1">
              <a:solidFill>
                <a:srgbClr val="B80023"/>
              </a:solidFill>
              <a:latin typeface="Times New Roman" panose="02020603050405020304" pitchFamily="18" charset="0"/>
              <a:ea typeface="华文琥珀" pitchFamily="2" charset="-122"/>
            </a:endParaRPr>
          </a:p>
        </p:txBody>
      </p:sp>
      <p:sp>
        <p:nvSpPr>
          <p:cNvPr id="88068" name="Rectangle 4"/>
          <p:cNvSpPr>
            <a:spLocks noChangeArrowheads="1"/>
          </p:cNvSpPr>
          <p:nvPr/>
        </p:nvSpPr>
        <p:spPr bwMode="auto">
          <a:xfrm>
            <a:off x="4860032" y="3284984"/>
            <a:ext cx="1606550" cy="519112"/>
          </a:xfrm>
          <a:prstGeom prst="rect">
            <a:avLst/>
          </a:prstGeom>
          <a:noFill/>
          <a:ln w="9525">
            <a:noFill/>
            <a:miter lim="800000"/>
          </a:ln>
        </p:spPr>
        <p:txBody>
          <a:bodyPr wrap="none">
            <a:spAutoFit/>
          </a:bodyPr>
          <a:lstStyle/>
          <a:p>
            <a:pPr>
              <a:spcBef>
                <a:spcPct val="20000"/>
              </a:spcBef>
            </a:pPr>
            <a:r>
              <a:rPr lang="zh-CN" altLang="en-US" sz="2800" b="1" dirty="0">
                <a:latin typeface="华文新魏" pitchFamily="2" charset="-122"/>
                <a:ea typeface="华文新魏" pitchFamily="2" charset="-122"/>
              </a:rPr>
              <a:t>半殖民地</a:t>
            </a:r>
            <a:endParaRPr lang="zh-CN" altLang="en-US" sz="2800" b="1" dirty="0">
              <a:latin typeface="华文新魏" pitchFamily="2" charset="-122"/>
              <a:ea typeface="华文新魏" pitchFamily="2" charset="-122"/>
            </a:endParaRPr>
          </a:p>
        </p:txBody>
      </p:sp>
      <p:sp>
        <p:nvSpPr>
          <p:cNvPr id="88069" name="Rectangle 5"/>
          <p:cNvSpPr>
            <a:spLocks noChangeArrowheads="1"/>
          </p:cNvSpPr>
          <p:nvPr/>
        </p:nvSpPr>
        <p:spPr bwMode="auto">
          <a:xfrm>
            <a:off x="5148064" y="5805264"/>
            <a:ext cx="1250950" cy="519112"/>
          </a:xfrm>
          <a:prstGeom prst="rect">
            <a:avLst/>
          </a:prstGeom>
          <a:noFill/>
          <a:ln w="9525">
            <a:noFill/>
            <a:miter lim="800000"/>
          </a:ln>
        </p:spPr>
        <p:txBody>
          <a:bodyPr wrap="none">
            <a:spAutoFit/>
          </a:bodyPr>
          <a:lstStyle/>
          <a:p>
            <a:pPr>
              <a:spcBef>
                <a:spcPct val="20000"/>
              </a:spcBef>
            </a:pPr>
            <a:r>
              <a:rPr lang="zh-CN" altLang="en-US" sz="2800" b="1" dirty="0">
                <a:latin typeface="华文新魏" pitchFamily="2" charset="-122"/>
                <a:ea typeface="华文新魏" pitchFamily="2" charset="-122"/>
              </a:rPr>
              <a:t>半封建</a:t>
            </a:r>
            <a:endParaRPr lang="zh-CN" altLang="en-US" sz="2800" b="1" dirty="0">
              <a:latin typeface="华文新魏" pitchFamily="2" charset="-122"/>
              <a:ea typeface="华文新魏" pitchFamily="2" charset="-122"/>
            </a:endParaRPr>
          </a:p>
        </p:txBody>
      </p:sp>
      <p:sp>
        <p:nvSpPr>
          <p:cNvPr id="88070" name="Rectangle 6"/>
          <p:cNvSpPr>
            <a:spLocks noChangeArrowheads="1"/>
          </p:cNvSpPr>
          <p:nvPr/>
        </p:nvSpPr>
        <p:spPr bwMode="auto">
          <a:xfrm>
            <a:off x="6660232" y="476672"/>
            <a:ext cx="2159000" cy="1946275"/>
          </a:xfrm>
          <a:prstGeom prst="rect">
            <a:avLst/>
          </a:prstGeom>
          <a:solidFill>
            <a:srgbClr val="CCFFFF"/>
          </a:solidFill>
          <a:ln w="9525">
            <a:noFill/>
            <a:miter lim="800000"/>
          </a:ln>
        </p:spPr>
        <p:txBody>
          <a:bodyPr>
            <a:spAutoFit/>
          </a:bodyPr>
          <a:lstStyle/>
          <a:p>
            <a:pPr indent="152400" algn="just">
              <a:lnSpc>
                <a:spcPct val="95000"/>
              </a:lnSpc>
            </a:pPr>
            <a:r>
              <a:rPr lang="zh-CN" altLang="en-US" sz="3200" b="1" dirty="0">
                <a:latin typeface="华文新魏" pitchFamily="2" charset="-122"/>
                <a:ea typeface="华文新魏" pitchFamily="2" charset="-122"/>
              </a:rPr>
              <a:t>军事侵略</a:t>
            </a:r>
            <a:endParaRPr lang="zh-CN" altLang="en-US" sz="3200" b="1" dirty="0">
              <a:latin typeface="华文新魏" pitchFamily="2" charset="-122"/>
              <a:ea typeface="华文新魏" pitchFamily="2" charset="-122"/>
            </a:endParaRPr>
          </a:p>
          <a:p>
            <a:pPr indent="152400" algn="just" eaLnBrk="0" hangingPunct="0">
              <a:lnSpc>
                <a:spcPct val="95000"/>
              </a:lnSpc>
            </a:pPr>
            <a:r>
              <a:rPr lang="zh-CN" altLang="en-US" sz="3200" b="1" dirty="0">
                <a:latin typeface="华文新魏" pitchFamily="2" charset="-122"/>
                <a:ea typeface="华文新魏" pitchFamily="2" charset="-122"/>
              </a:rPr>
              <a:t>政治控制</a:t>
            </a:r>
            <a:endParaRPr lang="zh-CN" altLang="en-US" sz="3200" b="1" dirty="0">
              <a:latin typeface="华文新魏" pitchFamily="2" charset="-122"/>
              <a:ea typeface="华文新魏" pitchFamily="2" charset="-122"/>
            </a:endParaRPr>
          </a:p>
          <a:p>
            <a:pPr indent="152400" algn="just" eaLnBrk="0" hangingPunct="0">
              <a:lnSpc>
                <a:spcPct val="95000"/>
              </a:lnSpc>
            </a:pPr>
            <a:r>
              <a:rPr lang="zh-CN" altLang="en-US" sz="3200" b="1" dirty="0">
                <a:latin typeface="华文新魏" pitchFamily="2" charset="-122"/>
                <a:ea typeface="华文新魏" pitchFamily="2" charset="-122"/>
              </a:rPr>
              <a:t>经济掠夺</a:t>
            </a:r>
            <a:endParaRPr lang="zh-CN" altLang="en-US" sz="3200" b="1" dirty="0">
              <a:latin typeface="华文新魏" pitchFamily="2" charset="-122"/>
              <a:ea typeface="华文新魏" pitchFamily="2" charset="-122"/>
            </a:endParaRPr>
          </a:p>
          <a:p>
            <a:pPr indent="152400" eaLnBrk="0" hangingPunct="0">
              <a:lnSpc>
                <a:spcPct val="95000"/>
              </a:lnSpc>
            </a:pPr>
            <a:r>
              <a:rPr lang="zh-CN" altLang="en-US" sz="3200" b="1" dirty="0">
                <a:latin typeface="华文新魏" pitchFamily="2" charset="-122"/>
                <a:ea typeface="华文新魏" pitchFamily="2" charset="-122"/>
              </a:rPr>
              <a:t>文化渗透 </a:t>
            </a:r>
            <a:endParaRPr lang="zh-CN" altLang="en-US" sz="3200" b="1" dirty="0">
              <a:latin typeface="华文新魏" pitchFamily="2" charset="-122"/>
              <a:ea typeface="华文新魏" pitchFamily="2" charset="-122"/>
            </a:endParaRPr>
          </a:p>
        </p:txBody>
      </p:sp>
      <p:sp>
        <p:nvSpPr>
          <p:cNvPr id="88071" name="Rectangle 7"/>
          <p:cNvSpPr>
            <a:spLocks noChangeArrowheads="1"/>
          </p:cNvSpPr>
          <p:nvPr/>
        </p:nvSpPr>
        <p:spPr bwMode="auto">
          <a:xfrm>
            <a:off x="1331640" y="4221088"/>
            <a:ext cx="4103688" cy="1235075"/>
          </a:xfrm>
          <a:prstGeom prst="rect">
            <a:avLst/>
          </a:prstGeom>
          <a:noFill/>
          <a:ln w="9525">
            <a:noFill/>
            <a:miter lim="800000"/>
          </a:ln>
        </p:spPr>
        <p:txBody>
          <a:bodyPr>
            <a:spAutoFit/>
          </a:bodyPr>
          <a:lstStyle/>
          <a:p>
            <a:pPr marL="342900" indent="-342900">
              <a:lnSpc>
                <a:spcPct val="115000"/>
              </a:lnSpc>
            </a:pPr>
            <a:r>
              <a:rPr lang="zh-CN" altLang="en-US" sz="3000" b="1" dirty="0">
                <a:latin typeface="华文新魏" pitchFamily="2" charset="-122"/>
                <a:ea typeface="华文新魏" pitchFamily="2" charset="-122"/>
                <a:sym typeface="Symbol" panose="05050102010706020507" pitchFamily="18" charset="2"/>
              </a:rPr>
              <a:t>严重</a:t>
            </a:r>
            <a:r>
              <a:rPr lang="zh-CN" altLang="en-US" sz="3000" b="1" dirty="0">
                <a:latin typeface="华文新魏" pitchFamily="2" charset="-122"/>
                <a:ea typeface="华文新魏" pitchFamily="2" charset="-122"/>
              </a:rPr>
              <a:t>侵犯了中国的主权</a:t>
            </a:r>
            <a:endParaRPr lang="zh-CN" altLang="en-US" sz="3000" b="1" dirty="0">
              <a:latin typeface="华文新魏" pitchFamily="2" charset="-122"/>
              <a:ea typeface="华文新魏" pitchFamily="2" charset="-122"/>
            </a:endParaRPr>
          </a:p>
          <a:p>
            <a:pPr marL="342900" indent="-342900">
              <a:lnSpc>
                <a:spcPct val="135000"/>
              </a:lnSpc>
            </a:pPr>
            <a:r>
              <a:rPr lang="zh-CN" altLang="en-US" sz="3000" b="1" dirty="0">
                <a:latin typeface="华文新魏" pitchFamily="2" charset="-122"/>
                <a:ea typeface="华文新魏" pitchFamily="2" charset="-122"/>
              </a:rPr>
              <a:t>促进中国发生资本主义</a:t>
            </a:r>
            <a:endParaRPr lang="zh-CN" altLang="en-US" sz="3000" b="1" dirty="0">
              <a:latin typeface="华文新魏" pitchFamily="2" charset="-122"/>
              <a:ea typeface="华文新魏" pitchFamily="2" charset="-122"/>
            </a:endParaRPr>
          </a:p>
        </p:txBody>
      </p:sp>
      <p:sp>
        <p:nvSpPr>
          <p:cNvPr id="88072" name="Line 8"/>
          <p:cNvSpPr>
            <a:spLocks noChangeShapeType="1"/>
          </p:cNvSpPr>
          <p:nvPr/>
        </p:nvSpPr>
        <p:spPr bwMode="auto">
          <a:xfrm>
            <a:off x="6516216" y="3429000"/>
            <a:ext cx="1081087" cy="0"/>
          </a:xfrm>
          <a:prstGeom prst="line">
            <a:avLst/>
          </a:prstGeom>
          <a:noFill/>
          <a:ln w="57150">
            <a:solidFill>
              <a:srgbClr val="000066"/>
            </a:solidFill>
            <a:round/>
          </a:ln>
        </p:spPr>
        <p:txBody>
          <a:bodyPr>
            <a:spAutoFit/>
          </a:bodyPr>
          <a:lstStyle/>
          <a:p>
            <a:endParaRPr lang="zh-CN" altLang="en-US"/>
          </a:p>
        </p:txBody>
      </p:sp>
      <p:sp>
        <p:nvSpPr>
          <p:cNvPr id="88073" name="Line 9"/>
          <p:cNvSpPr>
            <a:spLocks noChangeShapeType="1"/>
          </p:cNvSpPr>
          <p:nvPr/>
        </p:nvSpPr>
        <p:spPr bwMode="auto">
          <a:xfrm>
            <a:off x="7596336" y="3429000"/>
            <a:ext cx="0" cy="647700"/>
          </a:xfrm>
          <a:prstGeom prst="line">
            <a:avLst/>
          </a:prstGeom>
          <a:noFill/>
          <a:ln w="57150">
            <a:solidFill>
              <a:srgbClr val="000066"/>
            </a:solidFill>
            <a:round/>
            <a:tailEnd type="triangle" w="med" len="med"/>
          </a:ln>
        </p:spPr>
        <p:txBody>
          <a:bodyPr wrap="none">
            <a:spAutoFit/>
          </a:bodyPr>
          <a:lstStyle/>
          <a:p>
            <a:endParaRPr lang="zh-CN" altLang="en-US"/>
          </a:p>
        </p:txBody>
      </p:sp>
      <p:sp>
        <p:nvSpPr>
          <p:cNvPr id="88074" name="Line 10"/>
          <p:cNvSpPr>
            <a:spLocks noChangeShapeType="1"/>
          </p:cNvSpPr>
          <p:nvPr/>
        </p:nvSpPr>
        <p:spPr bwMode="auto">
          <a:xfrm>
            <a:off x="6444208" y="6021288"/>
            <a:ext cx="1223963" cy="0"/>
          </a:xfrm>
          <a:prstGeom prst="line">
            <a:avLst/>
          </a:prstGeom>
          <a:noFill/>
          <a:ln w="57150">
            <a:solidFill>
              <a:srgbClr val="000066"/>
            </a:solidFill>
            <a:round/>
          </a:ln>
        </p:spPr>
        <p:txBody>
          <a:bodyPr>
            <a:spAutoFit/>
          </a:bodyPr>
          <a:lstStyle/>
          <a:p>
            <a:endParaRPr lang="zh-CN" altLang="en-US"/>
          </a:p>
        </p:txBody>
      </p:sp>
      <p:sp>
        <p:nvSpPr>
          <p:cNvPr id="88075" name="Line 11"/>
          <p:cNvSpPr>
            <a:spLocks noChangeShapeType="1"/>
          </p:cNvSpPr>
          <p:nvPr/>
        </p:nvSpPr>
        <p:spPr bwMode="auto">
          <a:xfrm flipV="1">
            <a:off x="7668344" y="5373216"/>
            <a:ext cx="0" cy="647700"/>
          </a:xfrm>
          <a:prstGeom prst="line">
            <a:avLst/>
          </a:prstGeom>
          <a:noFill/>
          <a:ln w="57150">
            <a:solidFill>
              <a:srgbClr val="000066"/>
            </a:solidFill>
            <a:round/>
            <a:tailEnd type="triangle" w="med" len="med"/>
          </a:ln>
        </p:spPr>
        <p:txBody>
          <a:bodyPr>
            <a:spAutoFit/>
          </a:bodyPr>
          <a:lstStyle/>
          <a:p>
            <a:endParaRPr lang="zh-CN" altLang="en-US"/>
          </a:p>
        </p:txBody>
      </p:sp>
      <p:sp>
        <p:nvSpPr>
          <p:cNvPr id="88076" name="AutoShape 12"/>
          <p:cNvSpPr>
            <a:spLocks noChangeArrowheads="1"/>
          </p:cNvSpPr>
          <p:nvPr/>
        </p:nvSpPr>
        <p:spPr bwMode="auto">
          <a:xfrm>
            <a:off x="6660232" y="3645024"/>
            <a:ext cx="2016125" cy="2162175"/>
          </a:xfrm>
          <a:prstGeom prst="irregularSeal1">
            <a:avLst/>
          </a:prstGeom>
          <a:gradFill rotWithShape="1">
            <a:gsLst>
              <a:gs pos="0">
                <a:srgbClr val="006699"/>
              </a:gs>
              <a:gs pos="9500">
                <a:srgbClr val="1170FF"/>
              </a:gs>
              <a:gs pos="14499">
                <a:srgbClr val="3333CC"/>
              </a:gs>
              <a:gs pos="20000">
                <a:srgbClr val="2E6792"/>
              </a:gs>
              <a:gs pos="26500">
                <a:srgbClr val="9999FF"/>
              </a:gs>
              <a:gs pos="42000">
                <a:srgbClr val="00CCCC"/>
              </a:gs>
              <a:gs pos="50000">
                <a:srgbClr val="3399FF"/>
              </a:gs>
              <a:gs pos="58000">
                <a:srgbClr val="00CCCC"/>
              </a:gs>
              <a:gs pos="73500">
                <a:srgbClr val="9999FF"/>
              </a:gs>
              <a:gs pos="80000">
                <a:srgbClr val="2E6792"/>
              </a:gs>
              <a:gs pos="85501">
                <a:srgbClr val="3333CC"/>
              </a:gs>
              <a:gs pos="90500">
                <a:srgbClr val="1170FF"/>
              </a:gs>
              <a:gs pos="100000">
                <a:srgbClr val="006699"/>
              </a:gs>
            </a:gsLst>
            <a:lin ang="5400000" scaled="1"/>
          </a:gradFill>
          <a:ln w="9525">
            <a:noFill/>
            <a:miter lim="800000"/>
          </a:ln>
        </p:spPr>
        <p:txBody>
          <a:bodyPr anchor="ctr">
            <a:spAutoFit/>
          </a:bodyPr>
          <a:lstStyle/>
          <a:p>
            <a:pPr marL="342900" indent="-342900" algn="ctr"/>
            <a:r>
              <a:rPr lang="zh-CN" altLang="en-US" sz="2400" b="1">
                <a:solidFill>
                  <a:srgbClr val="FF0000"/>
                </a:solidFill>
                <a:latin typeface="宋体" panose="02010600030101010101" pitchFamily="2" charset="-122"/>
                <a:ea typeface="华文琥珀" pitchFamily="2" charset="-122"/>
              </a:rPr>
              <a:t>社会性</a:t>
            </a:r>
            <a:endParaRPr lang="zh-CN" altLang="en-US" sz="2400" b="1">
              <a:solidFill>
                <a:srgbClr val="FF0000"/>
              </a:solidFill>
              <a:latin typeface="宋体" panose="02010600030101010101" pitchFamily="2" charset="-122"/>
              <a:ea typeface="华文琥珀" pitchFamily="2" charset="-122"/>
            </a:endParaRPr>
          </a:p>
          <a:p>
            <a:pPr marL="342900" indent="-342900" algn="ctr"/>
            <a:r>
              <a:rPr lang="zh-CN" altLang="en-US" sz="2400" b="1">
                <a:solidFill>
                  <a:srgbClr val="FF0000"/>
                </a:solidFill>
                <a:latin typeface="宋体" panose="02010600030101010101" pitchFamily="2" charset="-122"/>
                <a:ea typeface="华文琥珀" pitchFamily="2" charset="-122"/>
              </a:rPr>
              <a:t>质变化</a:t>
            </a:r>
            <a:endParaRPr lang="zh-CN" altLang="en-US" sz="2400" b="1">
              <a:solidFill>
                <a:srgbClr val="FF0000"/>
              </a:solidFill>
              <a:latin typeface="宋体" panose="02010600030101010101" pitchFamily="2" charset="-122"/>
              <a:ea typeface="华文琥珀" pitchFamily="2" charset="-122"/>
            </a:endParaRPr>
          </a:p>
        </p:txBody>
      </p:sp>
      <p:sp>
        <p:nvSpPr>
          <p:cNvPr id="88077" name="AutoShape 13"/>
          <p:cNvSpPr>
            <a:spLocks noChangeArrowheads="1"/>
          </p:cNvSpPr>
          <p:nvPr/>
        </p:nvSpPr>
        <p:spPr bwMode="auto">
          <a:xfrm>
            <a:off x="5364088" y="1484784"/>
            <a:ext cx="1081088" cy="287338"/>
          </a:xfrm>
          <a:prstGeom prst="notchedRightArrow">
            <a:avLst>
              <a:gd name="adj1" fmla="val 50000"/>
              <a:gd name="adj2" fmla="val 94061"/>
            </a:avLst>
          </a:prstGeom>
          <a:solidFill>
            <a:srgbClr val="000066"/>
          </a:solidFill>
          <a:ln w="9525">
            <a:noFill/>
            <a:miter lim="800000"/>
          </a:ln>
        </p:spPr>
        <p:txBody>
          <a:bodyPr anchor="ctr">
            <a:spAutoFit/>
          </a:bodyPr>
          <a:lstStyle/>
          <a:p>
            <a:endParaRPr lang="zh-CN" altLang="en-US"/>
          </a:p>
        </p:txBody>
      </p:sp>
      <p:sp>
        <p:nvSpPr>
          <p:cNvPr id="88078" name="Line 14"/>
          <p:cNvSpPr>
            <a:spLocks noChangeShapeType="1"/>
          </p:cNvSpPr>
          <p:nvPr/>
        </p:nvSpPr>
        <p:spPr bwMode="auto">
          <a:xfrm>
            <a:off x="3563938" y="1844675"/>
            <a:ext cx="0" cy="2232025"/>
          </a:xfrm>
          <a:prstGeom prst="line">
            <a:avLst/>
          </a:prstGeom>
          <a:noFill/>
          <a:ln w="76200">
            <a:solidFill>
              <a:srgbClr val="000066"/>
            </a:solidFill>
            <a:round/>
            <a:tailEnd type="triangle" w="med" len="med"/>
          </a:ln>
        </p:spPr>
        <p:txBody>
          <a:bodyPr/>
          <a:lstStyle/>
          <a:p>
            <a:endParaRPr lang="zh-CN" altLang="en-US"/>
          </a:p>
        </p:txBody>
      </p:sp>
      <p:sp>
        <p:nvSpPr>
          <p:cNvPr id="88079" name="AutoShape 15"/>
          <p:cNvSpPr>
            <a:spLocks noChangeArrowheads="1"/>
          </p:cNvSpPr>
          <p:nvPr/>
        </p:nvSpPr>
        <p:spPr bwMode="auto">
          <a:xfrm>
            <a:off x="971600" y="1268760"/>
            <a:ext cx="4267200" cy="576263"/>
          </a:xfrm>
          <a:prstGeom prst="plaque">
            <a:avLst>
              <a:gd name="adj" fmla="val 16667"/>
            </a:avLst>
          </a:prstGeom>
          <a:noFill/>
          <a:ln w="38100">
            <a:solidFill>
              <a:srgbClr val="B80023"/>
            </a:solidFill>
            <a:miter lim="800000"/>
          </a:ln>
        </p:spPr>
        <p:txBody>
          <a:bodyPr wrap="none" anchor="ctr"/>
          <a:lstStyle/>
          <a:p>
            <a:endParaRPr lang="zh-CN" altLang="en-US" sz="2000">
              <a:latin typeface="Times New Roman" panose="02020603050405020304" pitchFamily="18" charset="0"/>
              <a:ea typeface="宋体" panose="02010600030101010101" pitchFamily="2" charset="-122"/>
            </a:endParaRPr>
          </a:p>
        </p:txBody>
      </p:sp>
      <p:grpSp>
        <p:nvGrpSpPr>
          <p:cNvPr id="2" name="Group 16"/>
          <p:cNvGrpSpPr/>
          <p:nvPr/>
        </p:nvGrpSpPr>
        <p:grpSpPr bwMode="auto">
          <a:xfrm>
            <a:off x="5508104" y="3861048"/>
            <a:ext cx="649287" cy="936625"/>
            <a:chOff x="0" y="0"/>
            <a:chExt cx="409" cy="590"/>
          </a:xfrm>
        </p:grpSpPr>
        <p:sp>
          <p:nvSpPr>
            <p:cNvPr id="85013" name="AutoShape 17"/>
            <p:cNvSpPr>
              <a:spLocks noChangeArrowheads="1"/>
            </p:cNvSpPr>
            <p:nvPr/>
          </p:nvSpPr>
          <p:spPr bwMode="auto">
            <a:xfrm>
              <a:off x="0" y="0"/>
              <a:ext cx="409" cy="499"/>
            </a:xfrm>
            <a:custGeom>
              <a:avLst/>
              <a:gdLst>
                <a:gd name="T0" fmla="*/ 310 w 21600"/>
                <a:gd name="T1" fmla="*/ 0 h 21600"/>
                <a:gd name="T2" fmla="*/ 211 w 21600"/>
                <a:gd name="T3" fmla="*/ 111 h 21600"/>
                <a:gd name="T4" fmla="*/ 0 w 21600"/>
                <a:gd name="T5" fmla="*/ 442 h 21600"/>
                <a:gd name="T6" fmla="*/ 175 w 21600"/>
                <a:gd name="T7" fmla="*/ 499 h 21600"/>
                <a:gd name="T8" fmla="*/ 350 w 21600"/>
                <a:gd name="T9" fmla="*/ 314 h 21600"/>
                <a:gd name="T10" fmla="*/ 409 w 21600"/>
                <a:gd name="T11" fmla="*/ 111 h 21600"/>
                <a:gd name="T12" fmla="*/ 17694720 60000 65536"/>
                <a:gd name="T13" fmla="*/ 11796480 60000 65536"/>
                <a:gd name="T14" fmla="*/ 11796480 60000 65536"/>
                <a:gd name="T15" fmla="*/ 5898240 60000 65536"/>
                <a:gd name="T16" fmla="*/ 0 60000 65536"/>
                <a:gd name="T17" fmla="*/ 0 60000 65536"/>
                <a:gd name="T18" fmla="*/ 0 w 21600"/>
                <a:gd name="T19" fmla="*/ 16665 h 21600"/>
                <a:gd name="T20" fmla="*/ 1848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72" y="0"/>
                  </a:moveTo>
                  <a:lnTo>
                    <a:pt x="11143" y="4805"/>
                  </a:lnTo>
                  <a:lnTo>
                    <a:pt x="14259" y="4805"/>
                  </a:lnTo>
                  <a:lnTo>
                    <a:pt x="14259" y="16663"/>
                  </a:lnTo>
                  <a:lnTo>
                    <a:pt x="0" y="16663"/>
                  </a:lnTo>
                  <a:lnTo>
                    <a:pt x="0" y="21600"/>
                  </a:lnTo>
                  <a:lnTo>
                    <a:pt x="18484" y="21600"/>
                  </a:lnTo>
                  <a:lnTo>
                    <a:pt x="18484" y="4805"/>
                  </a:lnTo>
                  <a:lnTo>
                    <a:pt x="21600" y="4805"/>
                  </a:lnTo>
                  <a:close/>
                </a:path>
              </a:pathLst>
            </a:custGeom>
            <a:solidFill>
              <a:srgbClr val="000066"/>
            </a:solidFill>
            <a:ln w="9525">
              <a:noFill/>
              <a:miter lim="800000"/>
            </a:ln>
          </p:spPr>
          <p:txBody>
            <a:bodyPr wrap="none" anchor="ctr"/>
            <a:lstStyle/>
            <a:p>
              <a:endParaRPr lang="zh-CN" altLang="en-US"/>
            </a:p>
          </p:txBody>
        </p:sp>
        <p:sp>
          <p:nvSpPr>
            <p:cNvPr id="85014" name="Rectangle 18"/>
            <p:cNvSpPr>
              <a:spLocks noChangeArrowheads="1"/>
            </p:cNvSpPr>
            <p:nvPr/>
          </p:nvSpPr>
          <p:spPr bwMode="auto">
            <a:xfrm>
              <a:off x="0" y="454"/>
              <a:ext cx="363" cy="136"/>
            </a:xfrm>
            <a:prstGeom prst="rect">
              <a:avLst/>
            </a:prstGeom>
            <a:solidFill>
              <a:schemeClr val="bg1"/>
            </a:solidFill>
            <a:ln w="9525">
              <a:noFill/>
              <a:miter lim="800000"/>
            </a:ln>
          </p:spPr>
          <p:txBody>
            <a:bodyPr wrap="none" anchor="ctr"/>
            <a:lstStyle/>
            <a:p>
              <a:endParaRPr lang="zh-CN" altLang="en-US"/>
            </a:p>
          </p:txBody>
        </p:sp>
      </p:grpSp>
      <p:grpSp>
        <p:nvGrpSpPr>
          <p:cNvPr id="3" name="Group 19"/>
          <p:cNvGrpSpPr/>
          <p:nvPr/>
        </p:nvGrpSpPr>
        <p:grpSpPr bwMode="auto">
          <a:xfrm flipV="1">
            <a:off x="5724128" y="4869160"/>
            <a:ext cx="649287" cy="936625"/>
            <a:chOff x="0" y="0"/>
            <a:chExt cx="409" cy="590"/>
          </a:xfrm>
        </p:grpSpPr>
        <p:sp>
          <p:nvSpPr>
            <p:cNvPr id="85011" name="AutoShape 20"/>
            <p:cNvSpPr>
              <a:spLocks noChangeArrowheads="1"/>
            </p:cNvSpPr>
            <p:nvPr/>
          </p:nvSpPr>
          <p:spPr bwMode="auto">
            <a:xfrm>
              <a:off x="0" y="0"/>
              <a:ext cx="409" cy="499"/>
            </a:xfrm>
            <a:custGeom>
              <a:avLst/>
              <a:gdLst>
                <a:gd name="T0" fmla="*/ 310 w 21600"/>
                <a:gd name="T1" fmla="*/ 0 h 21600"/>
                <a:gd name="T2" fmla="*/ 211 w 21600"/>
                <a:gd name="T3" fmla="*/ 111 h 21600"/>
                <a:gd name="T4" fmla="*/ 0 w 21600"/>
                <a:gd name="T5" fmla="*/ 442 h 21600"/>
                <a:gd name="T6" fmla="*/ 175 w 21600"/>
                <a:gd name="T7" fmla="*/ 499 h 21600"/>
                <a:gd name="T8" fmla="*/ 350 w 21600"/>
                <a:gd name="T9" fmla="*/ 314 h 21600"/>
                <a:gd name="T10" fmla="*/ 409 w 21600"/>
                <a:gd name="T11" fmla="*/ 111 h 21600"/>
                <a:gd name="T12" fmla="*/ 17694720 60000 65536"/>
                <a:gd name="T13" fmla="*/ 11796480 60000 65536"/>
                <a:gd name="T14" fmla="*/ 11796480 60000 65536"/>
                <a:gd name="T15" fmla="*/ 5898240 60000 65536"/>
                <a:gd name="T16" fmla="*/ 0 60000 65536"/>
                <a:gd name="T17" fmla="*/ 0 60000 65536"/>
                <a:gd name="T18" fmla="*/ 0 w 21600"/>
                <a:gd name="T19" fmla="*/ 16665 h 21600"/>
                <a:gd name="T20" fmla="*/ 1848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72" y="0"/>
                  </a:moveTo>
                  <a:lnTo>
                    <a:pt x="11143" y="4805"/>
                  </a:lnTo>
                  <a:lnTo>
                    <a:pt x="14259" y="4805"/>
                  </a:lnTo>
                  <a:lnTo>
                    <a:pt x="14259" y="16663"/>
                  </a:lnTo>
                  <a:lnTo>
                    <a:pt x="0" y="16663"/>
                  </a:lnTo>
                  <a:lnTo>
                    <a:pt x="0" y="21600"/>
                  </a:lnTo>
                  <a:lnTo>
                    <a:pt x="18484" y="21600"/>
                  </a:lnTo>
                  <a:lnTo>
                    <a:pt x="18484" y="4805"/>
                  </a:lnTo>
                  <a:lnTo>
                    <a:pt x="21600" y="4805"/>
                  </a:lnTo>
                  <a:close/>
                </a:path>
              </a:pathLst>
            </a:custGeom>
            <a:solidFill>
              <a:srgbClr val="000066"/>
            </a:solidFill>
            <a:ln w="9525">
              <a:noFill/>
              <a:miter lim="800000"/>
            </a:ln>
          </p:spPr>
          <p:txBody>
            <a:bodyPr wrap="none" anchor="ctr"/>
            <a:lstStyle/>
            <a:p>
              <a:endParaRPr lang="zh-CN" altLang="en-US"/>
            </a:p>
          </p:txBody>
        </p:sp>
        <p:sp>
          <p:nvSpPr>
            <p:cNvPr id="85012" name="Rectangle 21"/>
            <p:cNvSpPr>
              <a:spLocks noChangeArrowheads="1"/>
            </p:cNvSpPr>
            <p:nvPr/>
          </p:nvSpPr>
          <p:spPr bwMode="auto">
            <a:xfrm>
              <a:off x="0" y="454"/>
              <a:ext cx="363" cy="136"/>
            </a:xfrm>
            <a:prstGeom prst="rect">
              <a:avLst/>
            </a:prstGeom>
            <a:solidFill>
              <a:schemeClr val="bg1"/>
            </a:solidFill>
            <a:ln w="9525">
              <a:noFill/>
              <a:miter lim="800000"/>
            </a:ln>
          </p:spPr>
          <p:txBody>
            <a:bodyPr wrap="none" anchor="ctr"/>
            <a:lstStyle/>
            <a:p>
              <a:endParaRPr lang="zh-CN" altLang="en-US"/>
            </a:p>
          </p:txBody>
        </p:sp>
      </p:grpSp>
      <p:sp>
        <p:nvSpPr>
          <p:cNvPr id="25" name="矩形 24"/>
          <p:cNvSpPr/>
          <p:nvPr/>
        </p:nvSpPr>
        <p:spPr>
          <a:xfrm>
            <a:off x="971600" y="1196752"/>
            <a:ext cx="4176464" cy="584775"/>
          </a:xfrm>
          <a:prstGeom prst="rect">
            <a:avLst/>
          </a:prstGeom>
        </p:spPr>
        <p:txBody>
          <a:bodyPr wrap="square">
            <a:spAutoFit/>
          </a:bodyPr>
          <a:lstStyle/>
          <a:p>
            <a:pPr lvl="0">
              <a:spcBef>
                <a:spcPct val="0"/>
              </a:spcBef>
            </a:pPr>
            <a:r>
              <a:rPr lang="zh-CN" altLang="en-US" sz="3200" b="1" dirty="0">
                <a:solidFill>
                  <a:srgbClr val="000066"/>
                </a:solidFill>
                <a:effectLst>
                  <a:outerShdw blurRad="50000" dist="30000" dir="5400000" algn="tl" rotWithShape="0">
                    <a:srgbClr val="000000">
                      <a:alpha val="30000"/>
                    </a:srgbClr>
                  </a:outerShdw>
                </a:effectLst>
                <a:latin typeface="隶书" pitchFamily="49" charset="-122"/>
                <a:ea typeface="隶书" pitchFamily="49" charset="-122"/>
              </a:rPr>
              <a:t>资本</a:t>
            </a:r>
            <a:r>
              <a:rPr lang="en-US" altLang="zh-CN" sz="3200" b="1" dirty="0">
                <a:solidFill>
                  <a:srgbClr val="000066"/>
                </a:solidFill>
                <a:effectLst>
                  <a:outerShdw blurRad="50000" dist="30000" dir="5400000" algn="tl" rotWithShape="0">
                    <a:srgbClr val="000000">
                      <a:alpha val="30000"/>
                    </a:srgbClr>
                  </a:outerShdw>
                </a:effectLst>
                <a:latin typeface="隶书" pitchFamily="49" charset="-122"/>
                <a:ea typeface="隶书" pitchFamily="49" charset="-122"/>
              </a:rPr>
              <a:t>--</a:t>
            </a:r>
            <a:r>
              <a:rPr lang="zh-CN" altLang="en-US" sz="3200" b="1" dirty="0">
                <a:solidFill>
                  <a:srgbClr val="000066"/>
                </a:solidFill>
                <a:effectLst>
                  <a:outerShdw blurRad="50000" dist="30000" dir="5400000" algn="tl" rotWithShape="0">
                    <a:srgbClr val="000000">
                      <a:alpha val="30000"/>
                    </a:srgbClr>
                  </a:outerShdw>
                </a:effectLst>
                <a:latin typeface="隶书" pitchFamily="49" charset="-122"/>
                <a:ea typeface="隶书" pitchFamily="49" charset="-122"/>
              </a:rPr>
              <a:t>帝国主义</a:t>
            </a:r>
            <a:r>
              <a:rPr lang="zh-CN" altLang="en-US" sz="3200" b="1" dirty="0">
                <a:solidFill>
                  <a:srgbClr val="000066"/>
                </a:solidFill>
                <a:effectLst>
                  <a:outerShdw blurRad="50000" dist="30000" dir="5400000" algn="tl" rotWithShape="0">
                    <a:srgbClr val="000000">
                      <a:alpha val="30000"/>
                    </a:srgbClr>
                  </a:outerShdw>
                </a:effectLst>
                <a:latin typeface="Arial Narrow" pitchFamily="34" charset="0"/>
                <a:ea typeface="隶书" pitchFamily="49" charset="-122"/>
              </a:rPr>
              <a:t> </a:t>
            </a:r>
            <a:r>
              <a:rPr lang="zh-CN" altLang="en-US" sz="3200" b="1" dirty="0">
                <a:solidFill>
                  <a:srgbClr val="000066"/>
                </a:solidFill>
                <a:effectLst>
                  <a:outerShdw blurRad="50000" dist="30000" dir="5400000" algn="tl" rotWithShape="0">
                    <a:srgbClr val="000000">
                      <a:alpha val="30000"/>
                    </a:srgbClr>
                  </a:outerShdw>
                </a:effectLst>
                <a:latin typeface="隶书" pitchFamily="49" charset="-122"/>
                <a:ea typeface="隶书" pitchFamily="49" charset="-122"/>
              </a:rPr>
              <a:t>侵略</a:t>
            </a:r>
            <a:endParaRPr lang="zh-CN" altLang="en-US" sz="3200" b="1" dirty="0">
              <a:solidFill>
                <a:srgbClr val="000066"/>
              </a:solidFill>
              <a:effectLst>
                <a:outerShdw blurRad="50000" dist="30000" dir="5400000" algn="tl" rotWithShape="0">
                  <a:srgbClr val="000000">
                    <a:alpha val="30000"/>
                  </a:srgbClr>
                </a:outerShdw>
              </a:effectLst>
              <a:latin typeface="隶书" pitchFamily="49" charset="-122"/>
              <a:ea typeface="隶书" pitchFamily="49"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88078"/>
                                        </p:tgtEl>
                                        <p:attrNameLst>
                                          <p:attrName>style.visibility</p:attrName>
                                        </p:attrNameLst>
                                      </p:cBhvr>
                                      <p:to>
                                        <p:strVal val="visible"/>
                                      </p:to>
                                    </p:set>
                                    <p:anim calcmode="lin" valueType="num">
                                      <p:cBhvr>
                                        <p:cTn id="7" dur="500" fill="hold"/>
                                        <p:tgtEl>
                                          <p:spTgt spid="88078"/>
                                        </p:tgtEl>
                                        <p:attrNameLst>
                                          <p:attrName>ppt_x</p:attrName>
                                        </p:attrNameLst>
                                      </p:cBhvr>
                                      <p:tavLst>
                                        <p:tav tm="0">
                                          <p:val>
                                            <p:strVal val="#ppt_x"/>
                                          </p:val>
                                        </p:tav>
                                        <p:tav tm="100000">
                                          <p:val>
                                            <p:strVal val="#ppt_x"/>
                                          </p:val>
                                        </p:tav>
                                      </p:tavLst>
                                    </p:anim>
                                    <p:anim calcmode="lin" valueType="num">
                                      <p:cBhvr>
                                        <p:cTn id="8" dur="500" fill="hold"/>
                                        <p:tgtEl>
                                          <p:spTgt spid="88078"/>
                                        </p:tgtEl>
                                        <p:attrNameLst>
                                          <p:attrName>ppt_y</p:attrName>
                                        </p:attrNameLst>
                                      </p:cBhvr>
                                      <p:tavLst>
                                        <p:tav tm="0">
                                          <p:val>
                                            <p:strVal val="#ppt_y-#ppt_h/2"/>
                                          </p:val>
                                        </p:tav>
                                        <p:tav tm="100000">
                                          <p:val>
                                            <p:strVal val="#ppt_y"/>
                                          </p:val>
                                        </p:tav>
                                      </p:tavLst>
                                    </p:anim>
                                    <p:anim calcmode="lin" valueType="num">
                                      <p:cBhvr>
                                        <p:cTn id="9" dur="500" fill="hold"/>
                                        <p:tgtEl>
                                          <p:spTgt spid="88078"/>
                                        </p:tgtEl>
                                        <p:attrNameLst>
                                          <p:attrName>ppt_w</p:attrName>
                                        </p:attrNameLst>
                                      </p:cBhvr>
                                      <p:tavLst>
                                        <p:tav tm="0">
                                          <p:val>
                                            <p:strVal val="#ppt_w"/>
                                          </p:val>
                                        </p:tav>
                                        <p:tav tm="100000">
                                          <p:val>
                                            <p:strVal val="#ppt_w"/>
                                          </p:val>
                                        </p:tav>
                                      </p:tavLst>
                                    </p:anim>
                                    <p:anim calcmode="lin" valueType="num">
                                      <p:cBhvr>
                                        <p:cTn id="10" dur="500" fill="hold"/>
                                        <p:tgtEl>
                                          <p:spTgt spid="88078"/>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7" presetClass="entr" presetSubtype="10" fill="hold" grpId="0" nodeType="afterEffect">
                                  <p:stCondLst>
                                    <p:cond delay="0"/>
                                  </p:stCondLst>
                                  <p:childTnLst>
                                    <p:set>
                                      <p:cBhvr>
                                        <p:cTn id="13" dur="1" fill="hold">
                                          <p:stCondLst>
                                            <p:cond delay="0"/>
                                          </p:stCondLst>
                                        </p:cTn>
                                        <p:tgtEl>
                                          <p:spTgt spid="88066"/>
                                        </p:tgtEl>
                                        <p:attrNameLst>
                                          <p:attrName>style.visibility</p:attrName>
                                        </p:attrNameLst>
                                      </p:cBhvr>
                                      <p:to>
                                        <p:strVal val="visible"/>
                                      </p:to>
                                    </p:set>
                                    <p:anim calcmode="lin" valueType="num">
                                      <p:cBhvr>
                                        <p:cTn id="14" dur="500" fill="hold"/>
                                        <p:tgtEl>
                                          <p:spTgt spid="88066"/>
                                        </p:tgtEl>
                                        <p:attrNameLst>
                                          <p:attrName>ppt_w</p:attrName>
                                        </p:attrNameLst>
                                      </p:cBhvr>
                                      <p:tavLst>
                                        <p:tav tm="0">
                                          <p:val>
                                            <p:fltVal val="0"/>
                                          </p:val>
                                        </p:tav>
                                        <p:tav tm="100000">
                                          <p:val>
                                            <p:strVal val="#ppt_w"/>
                                          </p:val>
                                        </p:tav>
                                      </p:tavLst>
                                    </p:anim>
                                    <p:anim calcmode="lin" valueType="num">
                                      <p:cBhvr>
                                        <p:cTn id="15" dur="500" fill="hold"/>
                                        <p:tgtEl>
                                          <p:spTgt spid="88066"/>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88071"/>
                                        </p:tgtEl>
                                        <p:attrNameLst>
                                          <p:attrName>style.visibility</p:attrName>
                                        </p:attrNameLst>
                                      </p:cBhvr>
                                      <p:to>
                                        <p:strVal val="visible"/>
                                      </p:to>
                                    </p:set>
                                  </p:childTnLst>
                                </p:cTn>
                              </p:par>
                            </p:childTnLst>
                          </p:cTn>
                        </p:par>
                        <p:par>
                          <p:cTn id="19" fill="hold">
                            <p:stCondLst>
                              <p:cond delay="1000"/>
                            </p:stCondLst>
                            <p:childTnLst>
                              <p:par>
                                <p:cTn id="20" presetID="17" presetClass="entr" presetSubtype="4"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ppt_h/2"/>
                                          </p:val>
                                        </p:tav>
                                        <p:tav tm="100000">
                                          <p:val>
                                            <p:strVal val="#ppt_y"/>
                                          </p:val>
                                        </p:tav>
                                      </p:tavLst>
                                    </p:anim>
                                    <p:anim calcmode="lin" valueType="num">
                                      <p:cBhvr>
                                        <p:cTn id="24" dur="500" fill="hold"/>
                                        <p:tgtEl>
                                          <p:spTgt spid="2"/>
                                        </p:tgtEl>
                                        <p:attrNameLst>
                                          <p:attrName>ppt_w</p:attrName>
                                        </p:attrNameLst>
                                      </p:cBhvr>
                                      <p:tavLst>
                                        <p:tav tm="0">
                                          <p:val>
                                            <p:strVal val="#ppt_w"/>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childTnLst>
                                </p:cTn>
                              </p:par>
                            </p:childTnLst>
                          </p:cTn>
                        </p:par>
                        <p:par>
                          <p:cTn id="26" fill="hold">
                            <p:stCondLst>
                              <p:cond delay="1500"/>
                            </p:stCondLst>
                            <p:childTnLst>
                              <p:par>
                                <p:cTn id="27" presetID="9" presetClass="entr" presetSubtype="0" fill="hold" grpId="0" nodeType="afterEffect">
                                  <p:stCondLst>
                                    <p:cond delay="0"/>
                                  </p:stCondLst>
                                  <p:childTnLst>
                                    <p:set>
                                      <p:cBhvr>
                                        <p:cTn id="28" dur="1" fill="hold">
                                          <p:stCondLst>
                                            <p:cond delay="0"/>
                                          </p:stCondLst>
                                        </p:cTn>
                                        <p:tgtEl>
                                          <p:spTgt spid="88068"/>
                                        </p:tgtEl>
                                        <p:attrNameLst>
                                          <p:attrName>style.visibility</p:attrName>
                                        </p:attrNameLst>
                                      </p:cBhvr>
                                      <p:to>
                                        <p:strVal val="visible"/>
                                      </p:to>
                                    </p:set>
                                    <p:animEffect transition="in" filter="dissolve">
                                      <p:cBhvr>
                                        <p:cTn id="29" dur="500"/>
                                        <p:tgtEl>
                                          <p:spTgt spid="88068"/>
                                        </p:tgtEl>
                                      </p:cBhvr>
                                    </p:animEffect>
                                  </p:childTnLst>
                                </p:cTn>
                              </p:par>
                            </p:childTnLst>
                          </p:cTn>
                        </p:par>
                        <p:par>
                          <p:cTn id="30" fill="hold">
                            <p:stCondLst>
                              <p:cond delay="2000"/>
                            </p:stCondLst>
                            <p:childTnLst>
                              <p:par>
                                <p:cTn id="31" presetID="17" presetClass="entr" presetSubtype="1"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ppt_x</p:attrName>
                                        </p:attrNameLst>
                                      </p:cBhvr>
                                      <p:tavLst>
                                        <p:tav tm="0">
                                          <p:val>
                                            <p:strVal val="#ppt_x"/>
                                          </p:val>
                                        </p:tav>
                                        <p:tav tm="100000">
                                          <p:val>
                                            <p:strVal val="#ppt_x"/>
                                          </p:val>
                                        </p:tav>
                                      </p:tavLst>
                                    </p:anim>
                                    <p:anim calcmode="lin" valueType="num">
                                      <p:cBhvr>
                                        <p:cTn id="34" dur="500" fill="hold"/>
                                        <p:tgtEl>
                                          <p:spTgt spid="3"/>
                                        </p:tgtEl>
                                        <p:attrNameLst>
                                          <p:attrName>ppt_y</p:attrName>
                                        </p:attrNameLst>
                                      </p:cBhvr>
                                      <p:tavLst>
                                        <p:tav tm="0">
                                          <p:val>
                                            <p:strVal val="#ppt_y-#ppt_h/2"/>
                                          </p:val>
                                        </p:tav>
                                        <p:tav tm="100000">
                                          <p:val>
                                            <p:strVal val="#ppt_y"/>
                                          </p:val>
                                        </p:tav>
                                      </p:tavLst>
                                    </p:anim>
                                    <p:anim calcmode="lin" valueType="num">
                                      <p:cBhvr>
                                        <p:cTn id="35" dur="500" fill="hold"/>
                                        <p:tgtEl>
                                          <p:spTgt spid="3"/>
                                        </p:tgtEl>
                                        <p:attrNameLst>
                                          <p:attrName>ppt_w</p:attrName>
                                        </p:attrNameLst>
                                      </p:cBhvr>
                                      <p:tavLst>
                                        <p:tav tm="0">
                                          <p:val>
                                            <p:strVal val="#ppt_w"/>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childTnLst>
                                </p:cTn>
                              </p:par>
                            </p:childTnLst>
                          </p:cTn>
                        </p:par>
                        <p:par>
                          <p:cTn id="37" fill="hold">
                            <p:stCondLst>
                              <p:cond delay="2500"/>
                            </p:stCondLst>
                            <p:childTnLst>
                              <p:par>
                                <p:cTn id="38" presetID="9" presetClass="entr" presetSubtype="0" fill="hold" grpId="0" nodeType="afterEffect">
                                  <p:stCondLst>
                                    <p:cond delay="0"/>
                                  </p:stCondLst>
                                  <p:childTnLst>
                                    <p:set>
                                      <p:cBhvr>
                                        <p:cTn id="39" dur="1" fill="hold">
                                          <p:stCondLst>
                                            <p:cond delay="0"/>
                                          </p:stCondLst>
                                        </p:cTn>
                                        <p:tgtEl>
                                          <p:spTgt spid="88069"/>
                                        </p:tgtEl>
                                        <p:attrNameLst>
                                          <p:attrName>style.visibility</p:attrName>
                                        </p:attrNameLst>
                                      </p:cBhvr>
                                      <p:to>
                                        <p:strVal val="visible"/>
                                      </p:to>
                                    </p:set>
                                    <p:animEffect transition="in" filter="dissolve">
                                      <p:cBhvr>
                                        <p:cTn id="40" dur="500"/>
                                        <p:tgtEl>
                                          <p:spTgt spid="88069"/>
                                        </p:tgtEl>
                                      </p:cBhvr>
                                    </p:animEffect>
                                  </p:childTnLst>
                                </p:cTn>
                              </p:par>
                            </p:childTnLst>
                          </p:cTn>
                        </p:par>
                      </p:childTnLst>
                    </p:cTn>
                  </p:par>
                  <p:par>
                    <p:cTn id="41" fill="hold">
                      <p:stCondLst>
                        <p:cond delay="indefinite"/>
                      </p:stCondLst>
                      <p:childTnLst>
                        <p:par>
                          <p:cTn id="42" fill="hold">
                            <p:stCondLst>
                              <p:cond delay="0"/>
                            </p:stCondLst>
                            <p:childTnLst>
                              <p:par>
                                <p:cTn id="43" presetID="17" presetClass="entr" presetSubtype="8" fill="hold" grpId="0" nodeType="clickEffect">
                                  <p:stCondLst>
                                    <p:cond delay="0"/>
                                  </p:stCondLst>
                                  <p:childTnLst>
                                    <p:set>
                                      <p:cBhvr>
                                        <p:cTn id="44" dur="1" fill="hold">
                                          <p:stCondLst>
                                            <p:cond delay="0"/>
                                          </p:stCondLst>
                                        </p:cTn>
                                        <p:tgtEl>
                                          <p:spTgt spid="88072"/>
                                        </p:tgtEl>
                                        <p:attrNameLst>
                                          <p:attrName>style.visibility</p:attrName>
                                        </p:attrNameLst>
                                      </p:cBhvr>
                                      <p:to>
                                        <p:strVal val="visible"/>
                                      </p:to>
                                    </p:set>
                                    <p:anim calcmode="lin" valueType="num">
                                      <p:cBhvr>
                                        <p:cTn id="45" dur="500" fill="hold"/>
                                        <p:tgtEl>
                                          <p:spTgt spid="88072"/>
                                        </p:tgtEl>
                                        <p:attrNameLst>
                                          <p:attrName>ppt_x</p:attrName>
                                        </p:attrNameLst>
                                      </p:cBhvr>
                                      <p:tavLst>
                                        <p:tav tm="0">
                                          <p:val>
                                            <p:strVal val="#ppt_x-#ppt_w/2"/>
                                          </p:val>
                                        </p:tav>
                                        <p:tav tm="100000">
                                          <p:val>
                                            <p:strVal val="#ppt_x"/>
                                          </p:val>
                                        </p:tav>
                                      </p:tavLst>
                                    </p:anim>
                                    <p:anim calcmode="lin" valueType="num">
                                      <p:cBhvr>
                                        <p:cTn id="46" dur="500" fill="hold"/>
                                        <p:tgtEl>
                                          <p:spTgt spid="88072"/>
                                        </p:tgtEl>
                                        <p:attrNameLst>
                                          <p:attrName>ppt_y</p:attrName>
                                        </p:attrNameLst>
                                      </p:cBhvr>
                                      <p:tavLst>
                                        <p:tav tm="0">
                                          <p:val>
                                            <p:strVal val="#ppt_y"/>
                                          </p:val>
                                        </p:tav>
                                        <p:tav tm="100000">
                                          <p:val>
                                            <p:strVal val="#ppt_y"/>
                                          </p:val>
                                        </p:tav>
                                      </p:tavLst>
                                    </p:anim>
                                    <p:anim calcmode="lin" valueType="num">
                                      <p:cBhvr>
                                        <p:cTn id="47" dur="500" fill="hold"/>
                                        <p:tgtEl>
                                          <p:spTgt spid="88072"/>
                                        </p:tgtEl>
                                        <p:attrNameLst>
                                          <p:attrName>ppt_w</p:attrName>
                                        </p:attrNameLst>
                                      </p:cBhvr>
                                      <p:tavLst>
                                        <p:tav tm="0">
                                          <p:val>
                                            <p:fltVal val="0"/>
                                          </p:val>
                                        </p:tav>
                                        <p:tav tm="100000">
                                          <p:val>
                                            <p:strVal val="#ppt_w"/>
                                          </p:val>
                                        </p:tav>
                                      </p:tavLst>
                                    </p:anim>
                                    <p:anim calcmode="lin" valueType="num">
                                      <p:cBhvr>
                                        <p:cTn id="48" dur="500" fill="hold"/>
                                        <p:tgtEl>
                                          <p:spTgt spid="88072"/>
                                        </p:tgtEl>
                                        <p:attrNameLst>
                                          <p:attrName>ppt_h</p:attrName>
                                        </p:attrNameLst>
                                      </p:cBhvr>
                                      <p:tavLst>
                                        <p:tav tm="0">
                                          <p:val>
                                            <p:strVal val="#ppt_h"/>
                                          </p:val>
                                        </p:tav>
                                        <p:tav tm="100000">
                                          <p:val>
                                            <p:strVal val="#ppt_h"/>
                                          </p:val>
                                        </p:tav>
                                      </p:tavLst>
                                    </p:anim>
                                  </p:childTnLst>
                                </p:cTn>
                              </p:par>
                            </p:childTnLst>
                          </p:cTn>
                        </p:par>
                        <p:par>
                          <p:cTn id="49" fill="hold">
                            <p:stCondLst>
                              <p:cond delay="500"/>
                            </p:stCondLst>
                            <p:childTnLst>
                              <p:par>
                                <p:cTn id="50" presetID="17" presetClass="entr" presetSubtype="1" fill="hold" grpId="0" nodeType="afterEffect">
                                  <p:stCondLst>
                                    <p:cond delay="0"/>
                                  </p:stCondLst>
                                  <p:childTnLst>
                                    <p:set>
                                      <p:cBhvr>
                                        <p:cTn id="51" dur="1" fill="hold">
                                          <p:stCondLst>
                                            <p:cond delay="0"/>
                                          </p:stCondLst>
                                        </p:cTn>
                                        <p:tgtEl>
                                          <p:spTgt spid="88073"/>
                                        </p:tgtEl>
                                        <p:attrNameLst>
                                          <p:attrName>style.visibility</p:attrName>
                                        </p:attrNameLst>
                                      </p:cBhvr>
                                      <p:to>
                                        <p:strVal val="visible"/>
                                      </p:to>
                                    </p:set>
                                    <p:anim calcmode="lin" valueType="num">
                                      <p:cBhvr>
                                        <p:cTn id="52" dur="500" fill="hold"/>
                                        <p:tgtEl>
                                          <p:spTgt spid="88073"/>
                                        </p:tgtEl>
                                        <p:attrNameLst>
                                          <p:attrName>ppt_x</p:attrName>
                                        </p:attrNameLst>
                                      </p:cBhvr>
                                      <p:tavLst>
                                        <p:tav tm="0">
                                          <p:val>
                                            <p:strVal val="#ppt_x"/>
                                          </p:val>
                                        </p:tav>
                                        <p:tav tm="100000">
                                          <p:val>
                                            <p:strVal val="#ppt_x"/>
                                          </p:val>
                                        </p:tav>
                                      </p:tavLst>
                                    </p:anim>
                                    <p:anim calcmode="lin" valueType="num">
                                      <p:cBhvr>
                                        <p:cTn id="53" dur="500" fill="hold"/>
                                        <p:tgtEl>
                                          <p:spTgt spid="88073"/>
                                        </p:tgtEl>
                                        <p:attrNameLst>
                                          <p:attrName>ppt_y</p:attrName>
                                        </p:attrNameLst>
                                      </p:cBhvr>
                                      <p:tavLst>
                                        <p:tav tm="0">
                                          <p:val>
                                            <p:strVal val="#ppt_y-#ppt_h/2"/>
                                          </p:val>
                                        </p:tav>
                                        <p:tav tm="100000">
                                          <p:val>
                                            <p:strVal val="#ppt_y"/>
                                          </p:val>
                                        </p:tav>
                                      </p:tavLst>
                                    </p:anim>
                                    <p:anim calcmode="lin" valueType="num">
                                      <p:cBhvr>
                                        <p:cTn id="54" dur="500" fill="hold"/>
                                        <p:tgtEl>
                                          <p:spTgt spid="88073"/>
                                        </p:tgtEl>
                                        <p:attrNameLst>
                                          <p:attrName>ppt_w</p:attrName>
                                        </p:attrNameLst>
                                      </p:cBhvr>
                                      <p:tavLst>
                                        <p:tav tm="0">
                                          <p:val>
                                            <p:strVal val="#ppt_w"/>
                                          </p:val>
                                        </p:tav>
                                        <p:tav tm="100000">
                                          <p:val>
                                            <p:strVal val="#ppt_w"/>
                                          </p:val>
                                        </p:tav>
                                      </p:tavLst>
                                    </p:anim>
                                    <p:anim calcmode="lin" valueType="num">
                                      <p:cBhvr>
                                        <p:cTn id="55" dur="500" fill="hold"/>
                                        <p:tgtEl>
                                          <p:spTgt spid="88073"/>
                                        </p:tgtEl>
                                        <p:attrNameLst>
                                          <p:attrName>ppt_h</p:attrName>
                                        </p:attrNameLst>
                                      </p:cBhvr>
                                      <p:tavLst>
                                        <p:tav tm="0">
                                          <p:val>
                                            <p:fltVal val="0"/>
                                          </p:val>
                                        </p:tav>
                                        <p:tav tm="100000">
                                          <p:val>
                                            <p:strVal val="#ppt_h"/>
                                          </p:val>
                                        </p:tav>
                                      </p:tavLst>
                                    </p:anim>
                                  </p:childTnLst>
                                </p:cTn>
                              </p:par>
                            </p:childTnLst>
                          </p:cTn>
                        </p:par>
                        <p:par>
                          <p:cTn id="56" fill="hold">
                            <p:stCondLst>
                              <p:cond delay="1000"/>
                            </p:stCondLst>
                            <p:childTnLst>
                              <p:par>
                                <p:cTn id="57" presetID="17" presetClass="entr" presetSubtype="8" fill="hold" grpId="0" nodeType="afterEffect">
                                  <p:stCondLst>
                                    <p:cond delay="0"/>
                                  </p:stCondLst>
                                  <p:childTnLst>
                                    <p:set>
                                      <p:cBhvr>
                                        <p:cTn id="58" dur="1" fill="hold">
                                          <p:stCondLst>
                                            <p:cond delay="0"/>
                                          </p:stCondLst>
                                        </p:cTn>
                                        <p:tgtEl>
                                          <p:spTgt spid="88074"/>
                                        </p:tgtEl>
                                        <p:attrNameLst>
                                          <p:attrName>style.visibility</p:attrName>
                                        </p:attrNameLst>
                                      </p:cBhvr>
                                      <p:to>
                                        <p:strVal val="visible"/>
                                      </p:to>
                                    </p:set>
                                    <p:anim calcmode="lin" valueType="num">
                                      <p:cBhvr>
                                        <p:cTn id="59" dur="500" fill="hold"/>
                                        <p:tgtEl>
                                          <p:spTgt spid="88074"/>
                                        </p:tgtEl>
                                        <p:attrNameLst>
                                          <p:attrName>ppt_x</p:attrName>
                                        </p:attrNameLst>
                                      </p:cBhvr>
                                      <p:tavLst>
                                        <p:tav tm="0">
                                          <p:val>
                                            <p:strVal val="#ppt_x-#ppt_w/2"/>
                                          </p:val>
                                        </p:tav>
                                        <p:tav tm="100000">
                                          <p:val>
                                            <p:strVal val="#ppt_x"/>
                                          </p:val>
                                        </p:tav>
                                      </p:tavLst>
                                    </p:anim>
                                    <p:anim calcmode="lin" valueType="num">
                                      <p:cBhvr>
                                        <p:cTn id="60" dur="500" fill="hold"/>
                                        <p:tgtEl>
                                          <p:spTgt spid="88074"/>
                                        </p:tgtEl>
                                        <p:attrNameLst>
                                          <p:attrName>ppt_y</p:attrName>
                                        </p:attrNameLst>
                                      </p:cBhvr>
                                      <p:tavLst>
                                        <p:tav tm="0">
                                          <p:val>
                                            <p:strVal val="#ppt_y"/>
                                          </p:val>
                                        </p:tav>
                                        <p:tav tm="100000">
                                          <p:val>
                                            <p:strVal val="#ppt_y"/>
                                          </p:val>
                                        </p:tav>
                                      </p:tavLst>
                                    </p:anim>
                                    <p:anim calcmode="lin" valueType="num">
                                      <p:cBhvr>
                                        <p:cTn id="61" dur="500" fill="hold"/>
                                        <p:tgtEl>
                                          <p:spTgt spid="88074"/>
                                        </p:tgtEl>
                                        <p:attrNameLst>
                                          <p:attrName>ppt_w</p:attrName>
                                        </p:attrNameLst>
                                      </p:cBhvr>
                                      <p:tavLst>
                                        <p:tav tm="0">
                                          <p:val>
                                            <p:fltVal val="0"/>
                                          </p:val>
                                        </p:tav>
                                        <p:tav tm="100000">
                                          <p:val>
                                            <p:strVal val="#ppt_w"/>
                                          </p:val>
                                        </p:tav>
                                      </p:tavLst>
                                    </p:anim>
                                    <p:anim calcmode="lin" valueType="num">
                                      <p:cBhvr>
                                        <p:cTn id="62" dur="500" fill="hold"/>
                                        <p:tgtEl>
                                          <p:spTgt spid="88074"/>
                                        </p:tgtEl>
                                        <p:attrNameLst>
                                          <p:attrName>ppt_h</p:attrName>
                                        </p:attrNameLst>
                                      </p:cBhvr>
                                      <p:tavLst>
                                        <p:tav tm="0">
                                          <p:val>
                                            <p:strVal val="#ppt_h"/>
                                          </p:val>
                                        </p:tav>
                                        <p:tav tm="100000">
                                          <p:val>
                                            <p:strVal val="#ppt_h"/>
                                          </p:val>
                                        </p:tav>
                                      </p:tavLst>
                                    </p:anim>
                                  </p:childTnLst>
                                </p:cTn>
                              </p:par>
                            </p:childTnLst>
                          </p:cTn>
                        </p:par>
                        <p:par>
                          <p:cTn id="63" fill="hold">
                            <p:stCondLst>
                              <p:cond delay="1500"/>
                            </p:stCondLst>
                            <p:childTnLst>
                              <p:par>
                                <p:cTn id="64" presetID="17" presetClass="entr" presetSubtype="4" fill="hold" grpId="0" nodeType="afterEffect">
                                  <p:stCondLst>
                                    <p:cond delay="0"/>
                                  </p:stCondLst>
                                  <p:childTnLst>
                                    <p:set>
                                      <p:cBhvr>
                                        <p:cTn id="65" dur="1" fill="hold">
                                          <p:stCondLst>
                                            <p:cond delay="0"/>
                                          </p:stCondLst>
                                        </p:cTn>
                                        <p:tgtEl>
                                          <p:spTgt spid="88075"/>
                                        </p:tgtEl>
                                        <p:attrNameLst>
                                          <p:attrName>style.visibility</p:attrName>
                                        </p:attrNameLst>
                                      </p:cBhvr>
                                      <p:to>
                                        <p:strVal val="visible"/>
                                      </p:to>
                                    </p:set>
                                    <p:anim calcmode="lin" valueType="num">
                                      <p:cBhvr>
                                        <p:cTn id="66" dur="500" fill="hold"/>
                                        <p:tgtEl>
                                          <p:spTgt spid="88075"/>
                                        </p:tgtEl>
                                        <p:attrNameLst>
                                          <p:attrName>ppt_x</p:attrName>
                                        </p:attrNameLst>
                                      </p:cBhvr>
                                      <p:tavLst>
                                        <p:tav tm="0">
                                          <p:val>
                                            <p:strVal val="#ppt_x"/>
                                          </p:val>
                                        </p:tav>
                                        <p:tav tm="100000">
                                          <p:val>
                                            <p:strVal val="#ppt_x"/>
                                          </p:val>
                                        </p:tav>
                                      </p:tavLst>
                                    </p:anim>
                                    <p:anim calcmode="lin" valueType="num">
                                      <p:cBhvr>
                                        <p:cTn id="67" dur="500" fill="hold"/>
                                        <p:tgtEl>
                                          <p:spTgt spid="88075"/>
                                        </p:tgtEl>
                                        <p:attrNameLst>
                                          <p:attrName>ppt_y</p:attrName>
                                        </p:attrNameLst>
                                      </p:cBhvr>
                                      <p:tavLst>
                                        <p:tav tm="0">
                                          <p:val>
                                            <p:strVal val="#ppt_y+#ppt_h/2"/>
                                          </p:val>
                                        </p:tav>
                                        <p:tav tm="100000">
                                          <p:val>
                                            <p:strVal val="#ppt_y"/>
                                          </p:val>
                                        </p:tav>
                                      </p:tavLst>
                                    </p:anim>
                                    <p:anim calcmode="lin" valueType="num">
                                      <p:cBhvr>
                                        <p:cTn id="68" dur="500" fill="hold"/>
                                        <p:tgtEl>
                                          <p:spTgt spid="88075"/>
                                        </p:tgtEl>
                                        <p:attrNameLst>
                                          <p:attrName>ppt_w</p:attrName>
                                        </p:attrNameLst>
                                      </p:cBhvr>
                                      <p:tavLst>
                                        <p:tav tm="0">
                                          <p:val>
                                            <p:strVal val="#ppt_w"/>
                                          </p:val>
                                        </p:tav>
                                        <p:tav tm="100000">
                                          <p:val>
                                            <p:strVal val="#ppt_w"/>
                                          </p:val>
                                        </p:tav>
                                      </p:tavLst>
                                    </p:anim>
                                    <p:anim calcmode="lin" valueType="num">
                                      <p:cBhvr>
                                        <p:cTn id="69" dur="500" fill="hold"/>
                                        <p:tgtEl>
                                          <p:spTgt spid="88075"/>
                                        </p:tgtEl>
                                        <p:attrNameLst>
                                          <p:attrName>ppt_h</p:attrName>
                                        </p:attrNameLst>
                                      </p:cBhvr>
                                      <p:tavLst>
                                        <p:tav tm="0">
                                          <p:val>
                                            <p:fltVal val="0"/>
                                          </p:val>
                                        </p:tav>
                                        <p:tav tm="100000">
                                          <p:val>
                                            <p:strVal val="#ppt_h"/>
                                          </p:val>
                                        </p:tav>
                                      </p:tavLst>
                                    </p:anim>
                                  </p:childTnLst>
                                </p:cTn>
                              </p:par>
                            </p:childTnLst>
                          </p:cTn>
                        </p:par>
                        <p:par>
                          <p:cTn id="70" fill="hold">
                            <p:stCondLst>
                              <p:cond delay="2000"/>
                            </p:stCondLst>
                            <p:childTnLst>
                              <p:par>
                                <p:cTn id="71" presetID="6" presetClass="entr" presetSubtype="16" fill="hold" grpId="0" nodeType="afterEffect">
                                  <p:stCondLst>
                                    <p:cond delay="0"/>
                                  </p:stCondLst>
                                  <p:childTnLst>
                                    <p:set>
                                      <p:cBhvr>
                                        <p:cTn id="72" dur="1" fill="hold">
                                          <p:stCondLst>
                                            <p:cond delay="0"/>
                                          </p:stCondLst>
                                        </p:cTn>
                                        <p:tgtEl>
                                          <p:spTgt spid="88076"/>
                                        </p:tgtEl>
                                        <p:attrNameLst>
                                          <p:attrName>style.visibility</p:attrName>
                                        </p:attrNameLst>
                                      </p:cBhvr>
                                      <p:to>
                                        <p:strVal val="visible"/>
                                      </p:to>
                                    </p:set>
                                    <p:animEffect transition="in" filter="circle(in)">
                                      <p:cBhvr>
                                        <p:cTn id="73" dur="2000"/>
                                        <p:tgtEl>
                                          <p:spTgt spid="88076"/>
                                        </p:tgtEl>
                                      </p:cBhvr>
                                    </p:animEffect>
                                  </p:childTnLst>
                                </p:cTn>
                              </p:par>
                            </p:childTnLst>
                          </p:cTn>
                        </p:par>
                      </p:childTnLst>
                    </p:cTn>
                  </p:par>
                  <p:par>
                    <p:cTn id="74" fill="hold">
                      <p:stCondLst>
                        <p:cond delay="indefinite"/>
                      </p:stCondLst>
                      <p:childTnLst>
                        <p:par>
                          <p:cTn id="75" fill="hold">
                            <p:stCondLst>
                              <p:cond delay="0"/>
                            </p:stCondLst>
                            <p:childTnLst>
                              <p:par>
                                <p:cTn id="76" presetID="4" presetClass="entr" presetSubtype="16" fill="hold" grpId="0" nodeType="clickEffect">
                                  <p:stCondLst>
                                    <p:cond delay="0"/>
                                  </p:stCondLst>
                                  <p:childTnLst>
                                    <p:set>
                                      <p:cBhvr>
                                        <p:cTn id="77" dur="1" fill="hold">
                                          <p:stCondLst>
                                            <p:cond delay="0"/>
                                          </p:stCondLst>
                                        </p:cTn>
                                        <p:tgtEl>
                                          <p:spTgt spid="88079"/>
                                        </p:tgtEl>
                                        <p:attrNameLst>
                                          <p:attrName>style.visibility</p:attrName>
                                        </p:attrNameLst>
                                      </p:cBhvr>
                                      <p:to>
                                        <p:strVal val="visible"/>
                                      </p:to>
                                    </p:set>
                                    <p:animEffect transition="in" filter="box(in)">
                                      <p:cBhvr>
                                        <p:cTn id="78" dur="500"/>
                                        <p:tgtEl>
                                          <p:spTgt spid="88079"/>
                                        </p:tgtEl>
                                      </p:cBhvr>
                                    </p:animEffect>
                                  </p:childTnLst>
                                </p:cTn>
                              </p:par>
                            </p:childTnLst>
                          </p:cTn>
                        </p:par>
                      </p:childTnLst>
                    </p:cTn>
                  </p:par>
                  <p:par>
                    <p:cTn id="79" fill="hold">
                      <p:stCondLst>
                        <p:cond delay="indefinite"/>
                      </p:stCondLst>
                      <p:childTnLst>
                        <p:par>
                          <p:cTn id="80" fill="hold">
                            <p:stCondLst>
                              <p:cond delay="0"/>
                            </p:stCondLst>
                            <p:childTnLst>
                              <p:par>
                                <p:cTn id="81" presetID="17" presetClass="entr" presetSubtype="8" fill="hold" grpId="0" nodeType="clickEffect">
                                  <p:stCondLst>
                                    <p:cond delay="0"/>
                                  </p:stCondLst>
                                  <p:childTnLst>
                                    <p:set>
                                      <p:cBhvr>
                                        <p:cTn id="82" dur="1" fill="hold">
                                          <p:stCondLst>
                                            <p:cond delay="0"/>
                                          </p:stCondLst>
                                        </p:cTn>
                                        <p:tgtEl>
                                          <p:spTgt spid="88077"/>
                                        </p:tgtEl>
                                        <p:attrNameLst>
                                          <p:attrName>style.visibility</p:attrName>
                                        </p:attrNameLst>
                                      </p:cBhvr>
                                      <p:to>
                                        <p:strVal val="visible"/>
                                      </p:to>
                                    </p:set>
                                    <p:anim calcmode="lin" valueType="num">
                                      <p:cBhvr>
                                        <p:cTn id="83" dur="500" fill="hold"/>
                                        <p:tgtEl>
                                          <p:spTgt spid="88077"/>
                                        </p:tgtEl>
                                        <p:attrNameLst>
                                          <p:attrName>ppt_x</p:attrName>
                                        </p:attrNameLst>
                                      </p:cBhvr>
                                      <p:tavLst>
                                        <p:tav tm="0">
                                          <p:val>
                                            <p:strVal val="#ppt_x-#ppt_w/2"/>
                                          </p:val>
                                        </p:tav>
                                        <p:tav tm="100000">
                                          <p:val>
                                            <p:strVal val="#ppt_x"/>
                                          </p:val>
                                        </p:tav>
                                      </p:tavLst>
                                    </p:anim>
                                    <p:anim calcmode="lin" valueType="num">
                                      <p:cBhvr>
                                        <p:cTn id="84" dur="500" fill="hold"/>
                                        <p:tgtEl>
                                          <p:spTgt spid="88077"/>
                                        </p:tgtEl>
                                        <p:attrNameLst>
                                          <p:attrName>ppt_y</p:attrName>
                                        </p:attrNameLst>
                                      </p:cBhvr>
                                      <p:tavLst>
                                        <p:tav tm="0">
                                          <p:val>
                                            <p:strVal val="#ppt_y"/>
                                          </p:val>
                                        </p:tav>
                                        <p:tav tm="100000">
                                          <p:val>
                                            <p:strVal val="#ppt_y"/>
                                          </p:val>
                                        </p:tav>
                                      </p:tavLst>
                                    </p:anim>
                                    <p:anim calcmode="lin" valueType="num">
                                      <p:cBhvr>
                                        <p:cTn id="85" dur="500" fill="hold"/>
                                        <p:tgtEl>
                                          <p:spTgt spid="88077"/>
                                        </p:tgtEl>
                                        <p:attrNameLst>
                                          <p:attrName>ppt_w</p:attrName>
                                        </p:attrNameLst>
                                      </p:cBhvr>
                                      <p:tavLst>
                                        <p:tav tm="0">
                                          <p:val>
                                            <p:fltVal val="0"/>
                                          </p:val>
                                        </p:tav>
                                        <p:tav tm="100000">
                                          <p:val>
                                            <p:strVal val="#ppt_w"/>
                                          </p:val>
                                        </p:tav>
                                      </p:tavLst>
                                    </p:anim>
                                    <p:anim calcmode="lin" valueType="num">
                                      <p:cBhvr>
                                        <p:cTn id="86" dur="500" fill="hold"/>
                                        <p:tgtEl>
                                          <p:spTgt spid="88077"/>
                                        </p:tgtEl>
                                        <p:attrNameLst>
                                          <p:attrName>ppt_h</p:attrName>
                                        </p:attrNameLst>
                                      </p:cBhvr>
                                      <p:tavLst>
                                        <p:tav tm="0">
                                          <p:val>
                                            <p:strVal val="#ppt_h"/>
                                          </p:val>
                                        </p:tav>
                                        <p:tav tm="100000">
                                          <p:val>
                                            <p:strVal val="#ppt_h"/>
                                          </p:val>
                                        </p:tav>
                                      </p:tavLst>
                                    </p:anim>
                                  </p:childTnLst>
                                </p:cTn>
                              </p:par>
                            </p:childTnLst>
                          </p:cTn>
                        </p:par>
                        <p:par>
                          <p:cTn id="87" fill="hold">
                            <p:stCondLst>
                              <p:cond delay="500"/>
                            </p:stCondLst>
                            <p:childTnLst>
                              <p:par>
                                <p:cTn id="88" presetID="41" presetClass="entr" presetSubtype="0" fill="hold" grpId="0" nodeType="afterEffect">
                                  <p:stCondLst>
                                    <p:cond delay="0"/>
                                  </p:stCondLst>
                                  <p:iterate type="lt">
                                    <p:tmPct val="10000"/>
                                  </p:iterate>
                                  <p:childTnLst>
                                    <p:set>
                                      <p:cBhvr>
                                        <p:cTn id="89" dur="1" fill="hold">
                                          <p:stCondLst>
                                            <p:cond delay="0"/>
                                          </p:stCondLst>
                                        </p:cTn>
                                        <p:tgtEl>
                                          <p:spTgt spid="88070"/>
                                        </p:tgtEl>
                                        <p:attrNameLst>
                                          <p:attrName>style.visibility</p:attrName>
                                        </p:attrNameLst>
                                      </p:cBhvr>
                                      <p:to>
                                        <p:strVal val="visible"/>
                                      </p:to>
                                    </p:set>
                                    <p:anim calcmode="lin" valueType="num">
                                      <p:cBhvr>
                                        <p:cTn id="90" dur="500" fill="hold"/>
                                        <p:tgtEl>
                                          <p:spTgt spid="88070"/>
                                        </p:tgtEl>
                                        <p:attrNameLst>
                                          <p:attrName>ppt_x</p:attrName>
                                        </p:attrNameLst>
                                      </p:cBhvr>
                                      <p:tavLst>
                                        <p:tav tm="0">
                                          <p:val>
                                            <p:strVal val="#ppt_x"/>
                                          </p:val>
                                        </p:tav>
                                        <p:tav tm="50000">
                                          <p:val>
                                            <p:strVal val="#ppt_x+.1"/>
                                          </p:val>
                                        </p:tav>
                                        <p:tav tm="100000">
                                          <p:val>
                                            <p:strVal val="#ppt_x"/>
                                          </p:val>
                                        </p:tav>
                                      </p:tavLst>
                                    </p:anim>
                                    <p:anim calcmode="lin" valueType="num">
                                      <p:cBhvr>
                                        <p:cTn id="91" dur="500" fill="hold"/>
                                        <p:tgtEl>
                                          <p:spTgt spid="88070"/>
                                        </p:tgtEl>
                                        <p:attrNameLst>
                                          <p:attrName>ppt_y</p:attrName>
                                        </p:attrNameLst>
                                      </p:cBhvr>
                                      <p:tavLst>
                                        <p:tav tm="0">
                                          <p:val>
                                            <p:strVal val="#ppt_y"/>
                                          </p:val>
                                        </p:tav>
                                        <p:tav tm="100000">
                                          <p:val>
                                            <p:strVal val="#ppt_y"/>
                                          </p:val>
                                        </p:tav>
                                      </p:tavLst>
                                    </p:anim>
                                    <p:anim calcmode="lin" valueType="num">
                                      <p:cBhvr>
                                        <p:cTn id="92" dur="500" fill="hold"/>
                                        <p:tgtEl>
                                          <p:spTgt spid="88070"/>
                                        </p:tgtEl>
                                        <p:attrNameLst>
                                          <p:attrName>ppt_h</p:attrName>
                                        </p:attrNameLst>
                                      </p:cBhvr>
                                      <p:tavLst>
                                        <p:tav tm="0">
                                          <p:val>
                                            <p:strVal val="#ppt_h/10"/>
                                          </p:val>
                                        </p:tav>
                                        <p:tav tm="50000">
                                          <p:val>
                                            <p:strVal val="#ppt_h+.01"/>
                                          </p:val>
                                        </p:tav>
                                        <p:tav tm="100000">
                                          <p:val>
                                            <p:strVal val="#ppt_h"/>
                                          </p:val>
                                        </p:tav>
                                      </p:tavLst>
                                    </p:anim>
                                    <p:anim calcmode="lin" valueType="num">
                                      <p:cBhvr>
                                        <p:cTn id="93" dur="500" fill="hold"/>
                                        <p:tgtEl>
                                          <p:spTgt spid="88070"/>
                                        </p:tgtEl>
                                        <p:attrNameLst>
                                          <p:attrName>ppt_w</p:attrName>
                                        </p:attrNameLst>
                                      </p:cBhvr>
                                      <p:tavLst>
                                        <p:tav tm="0">
                                          <p:val>
                                            <p:strVal val="#ppt_w/10"/>
                                          </p:val>
                                        </p:tav>
                                        <p:tav tm="50000">
                                          <p:val>
                                            <p:strVal val="#ppt_w+.01"/>
                                          </p:val>
                                        </p:tav>
                                        <p:tav tm="100000">
                                          <p:val>
                                            <p:strVal val="#ppt_w"/>
                                          </p:val>
                                        </p:tav>
                                      </p:tavLst>
                                    </p:anim>
                                    <p:animEffect transition="in" filter="fade">
                                      <p:cBhvr>
                                        <p:cTn id="94" dur="500" tmFilter="0,0; .5, 1; 1, 1"/>
                                        <p:tgtEl>
                                          <p:spTgt spid="88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autoUpdateAnimBg="0"/>
      <p:bldP spid="88068" grpId="0" autoUpdateAnimBg="0"/>
      <p:bldP spid="88069" grpId="0" autoUpdateAnimBg="0"/>
      <p:bldP spid="88070" grpId="0" animBg="1" autoUpdateAnimBg="0"/>
      <p:bldP spid="88071" grpId="0" autoUpdateAnimBg="0"/>
      <p:bldP spid="88072" grpId="0" animBg="1"/>
      <p:bldP spid="88073" grpId="0" animBg="1"/>
      <p:bldP spid="88074" grpId="0" animBg="1"/>
      <p:bldP spid="88075" grpId="0" animBg="1"/>
      <p:bldP spid="88076" grpId="0" animBg="1" autoUpdateAnimBg="0"/>
      <p:bldP spid="88077" grpId="0" animBg="1"/>
      <p:bldP spid="88078" grpId="0" animBg="1"/>
      <p:bldP spid="88079" grpId="0" animBg="1"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67544" y="285211"/>
            <a:ext cx="8531454" cy="1398587"/>
          </a:xfrm>
        </p:spPr>
        <p:txBody>
          <a:bodyPr>
            <a:normAutofit fontScale="90000"/>
          </a:bodyPr>
          <a:lstStyle/>
          <a:p>
            <a:pPr eaLnBrk="1" hangingPunct="1"/>
            <a:r>
              <a:rPr lang="zh-CN" altLang="en-US" sz="4400" b="1" dirty="0">
                <a:latin typeface="+mn-ea"/>
                <a:ea typeface="+mn-ea"/>
              </a:rPr>
              <a:t>资本</a:t>
            </a:r>
            <a:r>
              <a:rPr lang="en-US" altLang="zh-CN" sz="4400" b="1" dirty="0">
                <a:latin typeface="+mn-ea"/>
                <a:ea typeface="+mn-ea"/>
              </a:rPr>
              <a:t>--</a:t>
            </a:r>
            <a:r>
              <a:rPr lang="zh-CN" altLang="en-US" sz="4400" b="1" dirty="0">
                <a:latin typeface="+mn-ea"/>
                <a:ea typeface="+mn-ea"/>
              </a:rPr>
              <a:t>帝国主义侵略究竟给中国带来了什么</a:t>
            </a:r>
            <a:endParaRPr lang="zh-CN" altLang="en-US" sz="4400" b="1" dirty="0">
              <a:latin typeface="+mn-ea"/>
              <a:ea typeface="+mn-ea"/>
            </a:endParaRPr>
          </a:p>
        </p:txBody>
      </p:sp>
      <p:sp>
        <p:nvSpPr>
          <p:cNvPr id="90115" name="WordArt 3"/>
          <p:cNvSpPr>
            <a:spLocks noChangeArrowheads="1" noChangeShapeType="1"/>
          </p:cNvSpPr>
          <p:nvPr/>
        </p:nvSpPr>
        <p:spPr bwMode="auto">
          <a:xfrm rot="-366689">
            <a:off x="5334000" y="1371600"/>
            <a:ext cx="2954338" cy="1279525"/>
          </a:xfrm>
          <a:prstGeom prst="rect">
            <a:avLst/>
          </a:prstGeom>
        </p:spPr>
        <p:txBody>
          <a:bodyPr wrap="none" fromWordArt="1">
            <a:prstTxWarp prst="textPlain">
              <a:avLst>
                <a:gd name="adj" fmla="val 30690"/>
              </a:avLst>
            </a:prstTxWarp>
          </a:bodyPr>
          <a:lstStyle/>
          <a:p>
            <a:pPr algn="ctr"/>
            <a:r>
              <a:rPr lang="en-US" altLang="zh-CN" sz="3600" kern="10">
                <a:ln w="9525">
                  <a:noFill/>
                  <a:round/>
                </a:ln>
                <a:solidFill>
                  <a:srgbClr val="FF0000"/>
                </a:solidFill>
                <a:effectLst>
                  <a:outerShdw dist="35921" dir="2700000" algn="ctr" rotWithShape="0">
                    <a:srgbClr val="C0C0C0">
                      <a:alpha val="75000"/>
                    </a:srgbClr>
                  </a:outerShdw>
                </a:effectLst>
                <a:latin typeface="宋体" panose="02010600030101010101" pitchFamily="2" charset="-122"/>
                <a:ea typeface="宋体" panose="02010600030101010101" pitchFamily="2" charset="-122"/>
              </a:rPr>
              <a:t>?</a:t>
            </a:r>
            <a:endParaRPr lang="zh-CN" altLang="en-US" sz="3600" kern="10">
              <a:ln w="9525">
                <a:noFill/>
                <a:round/>
              </a:ln>
              <a:solidFill>
                <a:srgbClr val="FF0000"/>
              </a:solidFill>
              <a:effectLst>
                <a:outerShdw dist="35921" dir="2700000" algn="ctr" rotWithShape="0">
                  <a:srgbClr val="C0C0C0">
                    <a:alpha val="75000"/>
                  </a:srgbClr>
                </a:outerShdw>
              </a:effectLst>
              <a:latin typeface="宋体" panose="02010600030101010101" pitchFamily="2" charset="-122"/>
              <a:ea typeface="宋体" panose="02010600030101010101" pitchFamily="2" charset="-122"/>
            </a:endParaRPr>
          </a:p>
        </p:txBody>
      </p:sp>
      <p:sp>
        <p:nvSpPr>
          <p:cNvPr id="86020" name="Rectangle 4"/>
          <p:cNvSpPr>
            <a:spLocks noChangeArrowheads="1"/>
          </p:cNvSpPr>
          <p:nvPr/>
        </p:nvSpPr>
        <p:spPr bwMode="auto">
          <a:xfrm>
            <a:off x="683568" y="3185754"/>
            <a:ext cx="8010630" cy="1258806"/>
          </a:xfrm>
          <a:prstGeom prst="rect">
            <a:avLst/>
          </a:prstGeom>
          <a:solidFill>
            <a:schemeClr val="bg1"/>
          </a:solidFill>
          <a:ln w="9525">
            <a:noFill/>
            <a:miter lim="800000"/>
          </a:ln>
        </p:spPr>
        <p:txBody>
          <a:bodyPr wrap="square">
            <a:spAutoFit/>
          </a:bodyPr>
          <a:lstStyle/>
          <a:p>
            <a:pPr>
              <a:lnSpc>
                <a:spcPct val="90000"/>
              </a:lnSpc>
              <a:spcBef>
                <a:spcPct val="20000"/>
              </a:spcBef>
              <a:buClr>
                <a:schemeClr val="accent1"/>
              </a:buClr>
              <a:buSzPct val="65000"/>
              <a:buFont typeface="Wingdings" panose="05000000000000000000" pitchFamily="2" charset="2"/>
              <a:buChar char="n"/>
            </a:pPr>
            <a:r>
              <a:rPr lang="zh-CN" altLang="en-US" sz="2800" b="1" dirty="0">
                <a:latin typeface="华文新魏" pitchFamily="2" charset="-122"/>
                <a:ea typeface="华文新魏" pitchFamily="2" charset="-122"/>
              </a:rPr>
              <a:t>资本</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帝国主义侵略打开了中国封闭的国门，开阔了人们的眼界；带来了先进的技术与设备，促进了商品经济的发展。</a:t>
            </a:r>
            <a:endParaRPr lang="zh-CN" altLang="en-US" sz="2800" b="1" dirty="0">
              <a:latin typeface="华文新魏" pitchFamily="2" charset="-122"/>
              <a:ea typeface="华文新魏" pitchFamily="2" charset="-122"/>
            </a:endParaRPr>
          </a:p>
        </p:txBody>
      </p:sp>
      <p:sp>
        <p:nvSpPr>
          <p:cNvPr id="86021" name="Rectangle 5"/>
          <p:cNvSpPr>
            <a:spLocks noChangeArrowheads="1"/>
          </p:cNvSpPr>
          <p:nvPr/>
        </p:nvSpPr>
        <p:spPr bwMode="auto">
          <a:xfrm>
            <a:off x="685800" y="2057400"/>
            <a:ext cx="2693988" cy="594843"/>
          </a:xfrm>
          <a:prstGeom prst="rect">
            <a:avLst/>
          </a:prstGeom>
          <a:noFill/>
          <a:ln w="9525">
            <a:noFill/>
            <a:miter lim="800000"/>
          </a:ln>
        </p:spPr>
        <p:txBody>
          <a:bodyPr>
            <a:spAutoFit/>
          </a:bodyPr>
          <a:lstStyle/>
          <a:p>
            <a:pPr>
              <a:lnSpc>
                <a:spcPct val="90000"/>
              </a:lnSpc>
              <a:spcBef>
                <a:spcPct val="20000"/>
              </a:spcBef>
              <a:buClr>
                <a:schemeClr val="accent1"/>
              </a:buClr>
              <a:buSzPct val="65000"/>
              <a:buFont typeface="Wingdings" panose="05000000000000000000" pitchFamily="2" charset="2"/>
              <a:buChar char="n"/>
            </a:pPr>
            <a:r>
              <a:rPr lang="zh-CN" altLang="en-US" sz="3600" b="1" dirty="0">
                <a:solidFill>
                  <a:srgbClr val="FF0000"/>
                </a:solidFill>
                <a:latin typeface="华文新魏" pitchFamily="2" charset="-122"/>
                <a:ea typeface="华文新魏" pitchFamily="2" charset="-122"/>
              </a:rPr>
              <a:t>积极作用</a:t>
            </a:r>
            <a:endParaRPr lang="zh-CN" altLang="en-US" sz="3600" b="1" dirty="0">
              <a:solidFill>
                <a:srgbClr val="FF0000"/>
              </a:solidFill>
              <a:latin typeface="华文新魏" pitchFamily="2" charset="-122"/>
              <a:ea typeface="华文新魏" pitchFamily="2" charset="-122"/>
            </a:endParaRPr>
          </a:p>
        </p:txBody>
      </p:sp>
      <p:sp>
        <p:nvSpPr>
          <p:cNvPr id="86022" name="Rectangle 6"/>
          <p:cNvSpPr>
            <a:spLocks noChangeArrowheads="1"/>
          </p:cNvSpPr>
          <p:nvPr/>
        </p:nvSpPr>
        <p:spPr bwMode="auto">
          <a:xfrm>
            <a:off x="611560" y="4725144"/>
            <a:ext cx="8327036" cy="1169551"/>
          </a:xfrm>
          <a:prstGeom prst="rect">
            <a:avLst/>
          </a:prstGeom>
          <a:solidFill>
            <a:schemeClr val="bg1"/>
          </a:solidFill>
          <a:ln w="9525">
            <a:noFill/>
            <a:miter lim="800000"/>
          </a:ln>
        </p:spPr>
        <p:txBody>
          <a:bodyPr wrap="square">
            <a:spAutoFit/>
          </a:bodyPr>
          <a:lstStyle/>
          <a:p>
            <a:pPr eaLnBrk="0" hangingPunct="0">
              <a:lnSpc>
                <a:spcPct val="115000"/>
              </a:lnSpc>
              <a:spcBef>
                <a:spcPct val="20000"/>
              </a:spcBef>
            </a:pPr>
            <a:r>
              <a:rPr lang="zh-CN" altLang="en-US" sz="2800" b="1" dirty="0">
                <a:latin typeface="+mn-ea"/>
              </a:rPr>
              <a:t>它充当了历史的不自觉的工具。</a:t>
            </a:r>
            <a:endParaRPr lang="zh-CN" altLang="en-US" sz="2800" b="1" dirty="0">
              <a:latin typeface="+mn-ea"/>
            </a:endParaRPr>
          </a:p>
          <a:p>
            <a:pPr eaLnBrk="0" hangingPunct="0">
              <a:lnSpc>
                <a:spcPct val="115000"/>
              </a:lnSpc>
              <a:spcBef>
                <a:spcPct val="20000"/>
              </a:spcBef>
            </a:pPr>
            <a:r>
              <a:rPr lang="zh-CN" altLang="en-US" sz="2800" b="1" dirty="0">
                <a:latin typeface="+mn-ea"/>
              </a:rPr>
              <a:t>                                    </a:t>
            </a:r>
            <a:r>
              <a:rPr lang="en-US" altLang="zh-CN" sz="2800" b="1" dirty="0">
                <a:latin typeface="+mn-ea"/>
              </a:rPr>
              <a:t>----</a:t>
            </a:r>
            <a:r>
              <a:rPr lang="zh-CN" altLang="en-US" sz="2800" b="1" dirty="0">
                <a:latin typeface="+mn-ea"/>
              </a:rPr>
              <a:t>马克思（</a:t>
            </a:r>
            <a:r>
              <a:rPr lang="en-US" altLang="zh-CN" sz="2800" b="1" dirty="0">
                <a:latin typeface="+mn-ea"/>
              </a:rPr>
              <a:t>1818--1883</a:t>
            </a:r>
            <a:r>
              <a:rPr lang="zh-CN" altLang="en-US" sz="2800" b="1" dirty="0">
                <a:latin typeface="+mn-ea"/>
              </a:rPr>
              <a:t>）</a:t>
            </a:r>
            <a:endParaRPr lang="zh-CN" altLang="en-US" sz="2800" b="1"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0115"/>
                                        </p:tgtEl>
                                        <p:attrNameLst>
                                          <p:attrName>style.visibility</p:attrName>
                                        </p:attrNameLst>
                                      </p:cBhvr>
                                      <p:to>
                                        <p:strVal val="visible"/>
                                      </p:to>
                                    </p:set>
                                    <p:anim calcmode="lin" valueType="num">
                                      <p:cBhvr additive="base">
                                        <p:cTn id="7" dur="500" fill="hold"/>
                                        <p:tgtEl>
                                          <p:spTgt spid="90115"/>
                                        </p:tgtEl>
                                        <p:attrNameLst>
                                          <p:attrName>ppt_x</p:attrName>
                                        </p:attrNameLst>
                                      </p:cBhvr>
                                      <p:tavLst>
                                        <p:tav tm="0">
                                          <p:val>
                                            <p:strVal val="#ppt_x"/>
                                          </p:val>
                                        </p:tav>
                                        <p:tav tm="100000">
                                          <p:val>
                                            <p:strVal val="#ppt_x"/>
                                          </p:val>
                                        </p:tav>
                                      </p:tavLst>
                                    </p:anim>
                                    <p:anim calcmode="lin" valueType="num">
                                      <p:cBhvr additive="base">
                                        <p:cTn id="8" dur="500" fill="hold"/>
                                        <p:tgtEl>
                                          <p:spTgt spid="901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1" nodeType="clickEffect">
                                  <p:stCondLst>
                                    <p:cond delay="0"/>
                                  </p:stCondLst>
                                  <p:childTnLst>
                                    <p:animRot by="21600000">
                                      <p:cBhvr>
                                        <p:cTn id="12" dur="2000" fill="hold"/>
                                        <p:tgtEl>
                                          <p:spTgt spid="901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animBg="1"/>
      <p:bldP spid="90115" grpId="1"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395536" y="274638"/>
            <a:ext cx="8291264" cy="1210146"/>
          </a:xfrm>
        </p:spPr>
        <p:txBody>
          <a:bodyPr>
            <a:noAutofit/>
          </a:bodyPr>
          <a:lstStyle/>
          <a:p>
            <a:pPr eaLnBrk="1" hangingPunct="1"/>
            <a:r>
              <a:rPr lang="zh-CN" altLang="en-US" b="1" dirty="0">
                <a:latin typeface="+mj-ea"/>
              </a:rPr>
              <a:t>资本</a:t>
            </a:r>
            <a:r>
              <a:rPr lang="en-US" altLang="zh-CN" b="1" dirty="0">
                <a:latin typeface="+mj-ea"/>
              </a:rPr>
              <a:t>—</a:t>
            </a:r>
            <a:r>
              <a:rPr lang="zh-CN" altLang="en-US" b="1" dirty="0">
                <a:latin typeface="+mj-ea"/>
              </a:rPr>
              <a:t>帝国主义侵略究竟给中国带来了什么</a:t>
            </a:r>
            <a:endParaRPr lang="zh-CN" altLang="en-US" b="1" dirty="0">
              <a:latin typeface="+mj-ea"/>
            </a:endParaRPr>
          </a:p>
        </p:txBody>
      </p:sp>
      <p:sp>
        <p:nvSpPr>
          <p:cNvPr id="91139" name="WordArt 3"/>
          <p:cNvSpPr>
            <a:spLocks noChangeArrowheads="1" noChangeShapeType="1"/>
          </p:cNvSpPr>
          <p:nvPr/>
        </p:nvSpPr>
        <p:spPr bwMode="auto">
          <a:xfrm rot="-366689">
            <a:off x="6142049" y="820303"/>
            <a:ext cx="2452599" cy="1037693"/>
          </a:xfrm>
          <a:prstGeom prst="rect">
            <a:avLst/>
          </a:prstGeom>
        </p:spPr>
        <p:txBody>
          <a:bodyPr wrap="none" fromWordArt="1">
            <a:prstTxWarp prst="textPlain">
              <a:avLst>
                <a:gd name="adj" fmla="val 31306"/>
              </a:avLst>
            </a:prstTxWarp>
          </a:bodyPr>
          <a:lstStyle/>
          <a:p>
            <a:pPr algn="ctr"/>
            <a:r>
              <a:rPr lang="en-US" altLang="zh-CN" sz="3600" kern="10" dirty="0">
                <a:ln w="9525">
                  <a:noFill/>
                  <a:round/>
                </a:ln>
                <a:solidFill>
                  <a:srgbClr val="FF0000"/>
                </a:solidFill>
                <a:effectLst>
                  <a:outerShdw dist="35921" dir="2700000" algn="ctr" rotWithShape="0">
                    <a:srgbClr val="C0C0C0">
                      <a:alpha val="75000"/>
                    </a:srgbClr>
                  </a:outerShdw>
                </a:effectLst>
                <a:latin typeface="宋体" panose="02010600030101010101" pitchFamily="2" charset="-122"/>
                <a:ea typeface="宋体" panose="02010600030101010101" pitchFamily="2" charset="-122"/>
              </a:rPr>
              <a:t>?</a:t>
            </a:r>
            <a:endParaRPr lang="zh-CN" altLang="en-US" sz="3600" kern="10" dirty="0">
              <a:ln w="9525">
                <a:noFill/>
                <a:round/>
              </a:ln>
              <a:solidFill>
                <a:srgbClr val="FF0000"/>
              </a:solidFill>
              <a:effectLst>
                <a:outerShdw dist="35921" dir="2700000" algn="ctr" rotWithShape="0">
                  <a:srgbClr val="C0C0C0">
                    <a:alpha val="75000"/>
                  </a:srgbClr>
                </a:outerShdw>
              </a:effectLst>
              <a:latin typeface="宋体" panose="02010600030101010101" pitchFamily="2" charset="-122"/>
              <a:ea typeface="宋体" panose="02010600030101010101" pitchFamily="2" charset="-122"/>
            </a:endParaRPr>
          </a:p>
        </p:txBody>
      </p:sp>
      <p:sp>
        <p:nvSpPr>
          <p:cNvPr id="87044" name="Rectangle 4"/>
          <p:cNvSpPr>
            <a:spLocks noChangeArrowheads="1"/>
          </p:cNvSpPr>
          <p:nvPr/>
        </p:nvSpPr>
        <p:spPr bwMode="auto">
          <a:xfrm>
            <a:off x="323528" y="2438400"/>
            <a:ext cx="8568952" cy="3416320"/>
          </a:xfrm>
          <a:prstGeom prst="rect">
            <a:avLst/>
          </a:prstGeom>
          <a:solidFill>
            <a:schemeClr val="bg1"/>
          </a:solidFill>
          <a:ln w="9525">
            <a:noFill/>
            <a:miter lim="800000"/>
          </a:ln>
        </p:spPr>
        <p:txBody>
          <a:bodyPr wrap="square">
            <a:spAutoFit/>
          </a:bodyPr>
          <a:lstStyle/>
          <a:p>
            <a:r>
              <a:rPr lang="zh-CN" altLang="en-US" sz="2400" b="1" dirty="0"/>
              <a:t>第一，造成了领土、主权和以及无数生命财产的损失；留下了难以磨灭的心灵和精神的创伤。</a:t>
            </a:r>
            <a:endParaRPr lang="zh-CN" altLang="en-US" sz="2400" b="1" dirty="0"/>
          </a:p>
          <a:p>
            <a:r>
              <a:rPr lang="zh-CN" altLang="en-US" sz="2400" b="1" dirty="0"/>
              <a:t>第二，巨大的战争赔款被国内反动势力强加到了中国人民、特别是广大农民的身上，造成了整个社会的日益贫困，特别是造成了大批农民的破产。</a:t>
            </a:r>
            <a:endParaRPr lang="zh-CN" altLang="en-US" sz="2400" b="1" dirty="0"/>
          </a:p>
          <a:p>
            <a:r>
              <a:rPr lang="zh-CN" altLang="en-US" sz="2400" b="1" dirty="0"/>
              <a:t>第三，大肆地倾销商品、掠夺原料和资本输出，严重阻碍了中国民族资本主义的发展和社会进步。</a:t>
            </a:r>
            <a:endParaRPr lang="zh-CN" altLang="en-US" sz="2400" b="1" dirty="0"/>
          </a:p>
          <a:p>
            <a:r>
              <a:rPr lang="zh-CN" altLang="en-US" sz="2400" b="1" dirty="0"/>
              <a:t>第四，这些就导致了阶级矛盾日益激化，使一切被压迫阶级、阶层起而反抗帝国主义、封建主义的统治，探索国家的出路</a:t>
            </a:r>
            <a:r>
              <a:rPr lang="zh-CN" altLang="en-US" sz="2400" b="1" dirty="0">
                <a:ea typeface="宋体" panose="02010600030101010101" pitchFamily="2" charset="-122"/>
              </a:rPr>
              <a:t>。</a:t>
            </a:r>
            <a:endParaRPr lang="zh-CN" altLang="en-US" sz="2400" b="1" dirty="0">
              <a:ea typeface="宋体" panose="02010600030101010101" pitchFamily="2" charset="-122"/>
            </a:endParaRPr>
          </a:p>
        </p:txBody>
      </p:sp>
      <p:sp>
        <p:nvSpPr>
          <p:cNvPr id="87045" name="Rectangle 5"/>
          <p:cNvSpPr>
            <a:spLocks noChangeArrowheads="1"/>
          </p:cNvSpPr>
          <p:nvPr/>
        </p:nvSpPr>
        <p:spPr bwMode="auto">
          <a:xfrm>
            <a:off x="3923928" y="1556792"/>
            <a:ext cx="2693988" cy="594843"/>
          </a:xfrm>
          <a:prstGeom prst="rect">
            <a:avLst/>
          </a:prstGeom>
          <a:noFill/>
          <a:ln w="9525">
            <a:noFill/>
            <a:miter lim="800000"/>
          </a:ln>
        </p:spPr>
        <p:txBody>
          <a:bodyPr>
            <a:spAutoFit/>
          </a:bodyPr>
          <a:lstStyle/>
          <a:p>
            <a:pPr>
              <a:lnSpc>
                <a:spcPct val="90000"/>
              </a:lnSpc>
              <a:spcBef>
                <a:spcPct val="20000"/>
              </a:spcBef>
              <a:buClr>
                <a:schemeClr val="accent1"/>
              </a:buClr>
              <a:buSzPct val="65000"/>
              <a:buFont typeface="Wingdings" panose="05000000000000000000" pitchFamily="2" charset="2"/>
              <a:buChar char="n"/>
            </a:pPr>
            <a:r>
              <a:rPr lang="zh-CN" altLang="en-US" sz="3600" b="1" dirty="0">
                <a:solidFill>
                  <a:srgbClr val="FF0000"/>
                </a:solidFill>
                <a:latin typeface="华文新魏" pitchFamily="2" charset="-122"/>
                <a:ea typeface="华文新魏" pitchFamily="2" charset="-122"/>
              </a:rPr>
              <a:t>消极作用</a:t>
            </a:r>
            <a:endParaRPr lang="zh-CN" altLang="en-US" sz="3600" b="1" dirty="0">
              <a:solidFill>
                <a:srgbClr val="FF0000"/>
              </a:solidFill>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139"/>
                                        </p:tgtEl>
                                        <p:attrNameLst>
                                          <p:attrName>style.visibility</p:attrName>
                                        </p:attrNameLst>
                                      </p:cBhvr>
                                      <p:to>
                                        <p:strVal val="visible"/>
                                      </p:to>
                                    </p:set>
                                    <p:anim calcmode="lin" valueType="num">
                                      <p:cBhvr additive="base">
                                        <p:cTn id="7" dur="500" fill="hold"/>
                                        <p:tgtEl>
                                          <p:spTgt spid="91139"/>
                                        </p:tgtEl>
                                        <p:attrNameLst>
                                          <p:attrName>ppt_x</p:attrName>
                                        </p:attrNameLst>
                                      </p:cBhvr>
                                      <p:tavLst>
                                        <p:tav tm="0">
                                          <p:val>
                                            <p:strVal val="#ppt_x"/>
                                          </p:val>
                                        </p:tav>
                                        <p:tav tm="100000">
                                          <p:val>
                                            <p:strVal val="#ppt_x"/>
                                          </p:val>
                                        </p:tav>
                                      </p:tavLst>
                                    </p:anim>
                                    <p:anim calcmode="lin" valueType="num">
                                      <p:cBhvr additive="base">
                                        <p:cTn id="8" dur="500" fill="hold"/>
                                        <p:tgtEl>
                                          <p:spTgt spid="911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1" nodeType="clickEffect">
                                  <p:stCondLst>
                                    <p:cond delay="0"/>
                                  </p:stCondLst>
                                  <p:childTnLst>
                                    <p:animRot by="21600000">
                                      <p:cBhvr>
                                        <p:cTn id="12" dur="2000" fill="hold"/>
                                        <p:tgtEl>
                                          <p:spTgt spid="911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animBg="1"/>
      <p:bldP spid="91139" grpId="1"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467544" y="274638"/>
            <a:ext cx="8219256" cy="1143000"/>
          </a:xfrm>
        </p:spPr>
        <p:txBody>
          <a:bodyPr>
            <a:normAutofit/>
          </a:bodyPr>
          <a:lstStyle/>
          <a:p>
            <a:pPr eaLnBrk="1" hangingPunct="1"/>
            <a:r>
              <a:rPr lang="zh-CN" altLang="en-US" b="1" dirty="0"/>
              <a:t>消极作用远远大于积极作用</a:t>
            </a:r>
            <a:r>
              <a:rPr lang="en-US" altLang="zh-CN" b="1" dirty="0">
                <a:latin typeface="Arial" panose="020B0604020202020204" pitchFamily="34" charset="0"/>
              </a:rPr>
              <a:t>——</a:t>
            </a:r>
            <a:endParaRPr lang="en-US" altLang="zh-CN" b="1" dirty="0"/>
          </a:p>
        </p:txBody>
      </p:sp>
      <p:sp>
        <p:nvSpPr>
          <p:cNvPr id="88067" name="Rectangle 3"/>
          <p:cNvSpPr>
            <a:spLocks noGrp="1" noChangeArrowheads="1"/>
          </p:cNvSpPr>
          <p:nvPr>
            <p:ph sz="quarter" idx="1"/>
          </p:nvPr>
        </p:nvSpPr>
        <p:spPr>
          <a:xfrm>
            <a:off x="467544" y="1916832"/>
            <a:ext cx="8219256" cy="2959968"/>
          </a:xfrm>
          <a:solidFill>
            <a:schemeClr val="bg1"/>
          </a:solidFill>
        </p:spPr>
        <p:txBody>
          <a:bodyPr>
            <a:normAutofit/>
          </a:bodyPr>
          <a:lstStyle/>
          <a:p>
            <a:pPr eaLnBrk="1" hangingPunct="1"/>
            <a:r>
              <a:rPr lang="zh-CN" altLang="en-US" b="1" dirty="0">
                <a:latin typeface="华文新魏" pitchFamily="2" charset="-122"/>
                <a:ea typeface="华文新魏" pitchFamily="2" charset="-122"/>
              </a:rPr>
              <a:t>第一，从结果来看，西方的侵略并没有将中国变成资本主义现代化国家 ；</a:t>
            </a:r>
            <a:endParaRPr lang="zh-CN" altLang="en-US" b="1" dirty="0">
              <a:latin typeface="华文新魏" pitchFamily="2" charset="-122"/>
              <a:ea typeface="华文新魏" pitchFamily="2" charset="-122"/>
            </a:endParaRPr>
          </a:p>
          <a:p>
            <a:pPr eaLnBrk="1" hangingPunct="1"/>
            <a:r>
              <a:rPr lang="zh-CN" altLang="en-US" b="1" dirty="0">
                <a:latin typeface="华文新魏" pitchFamily="2" charset="-122"/>
                <a:ea typeface="华文新魏" pitchFamily="2" charset="-122"/>
              </a:rPr>
              <a:t>第二，从可能性来看，一个国家如果没有外力的推动，是否会永远处于落后的状态？</a:t>
            </a:r>
            <a:endParaRPr lang="zh-CN" altLang="en-US" b="1" dirty="0">
              <a:latin typeface="华文新魏" pitchFamily="2" charset="-122"/>
              <a:ea typeface="华文新魏" pitchFamily="2" charset="-122"/>
            </a:endParaRPr>
          </a:p>
          <a:p>
            <a:pPr eaLnBrk="1" hangingPunct="1"/>
            <a:r>
              <a:rPr lang="zh-CN" altLang="en-US" b="1" dirty="0">
                <a:latin typeface="华文新魏" pitchFamily="2" charset="-122"/>
                <a:ea typeface="华文新魏" pitchFamily="2" charset="-122"/>
              </a:rPr>
              <a:t>第三，从内因与外因的作用来看，外因只是必要的条件，内因才是决定性因素。</a:t>
            </a:r>
            <a:endParaRPr lang="zh-CN" altLang="en-US" b="1" dirty="0">
              <a:latin typeface="华文新魏" pitchFamily="2" charset="-122"/>
              <a:ea typeface="华文新魏" pitchFamily="2"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69581" y="620688"/>
            <a:ext cx="2574925" cy="3394118"/>
            <a:chOff x="1069581" y="620688"/>
            <a:chExt cx="2574925" cy="3394118"/>
          </a:xfrm>
        </p:grpSpPr>
        <p:pic>
          <p:nvPicPr>
            <p:cNvPr id="89090" name="Picture 2" descr="费正清2"/>
            <p:cNvPicPr>
              <a:picLocks noChangeAspect="1" noChangeArrowheads="1"/>
            </p:cNvPicPr>
            <p:nvPr/>
          </p:nvPicPr>
          <p:blipFill>
            <a:blip r:embed="rId1" cstate="print"/>
            <a:srcRect/>
            <a:stretch>
              <a:fillRect/>
            </a:stretch>
          </p:blipFill>
          <p:spPr bwMode="auto">
            <a:xfrm>
              <a:off x="1069581" y="620688"/>
              <a:ext cx="2574925" cy="3024188"/>
            </a:xfrm>
            <a:prstGeom prst="rect">
              <a:avLst/>
            </a:prstGeom>
            <a:noFill/>
            <a:ln w="9525">
              <a:noFill/>
              <a:miter lim="800000"/>
              <a:headEnd/>
              <a:tailEnd/>
            </a:ln>
          </p:spPr>
        </p:pic>
        <p:sp>
          <p:nvSpPr>
            <p:cNvPr id="89091" name="Rectangle 3"/>
            <p:cNvSpPr>
              <a:spLocks noChangeArrowheads="1"/>
            </p:cNvSpPr>
            <p:nvPr/>
          </p:nvSpPr>
          <p:spPr bwMode="auto">
            <a:xfrm>
              <a:off x="1475656" y="3717032"/>
              <a:ext cx="1677062" cy="297774"/>
            </a:xfrm>
            <a:prstGeom prst="rect">
              <a:avLst/>
            </a:prstGeom>
            <a:noFill/>
            <a:ln w="9525">
              <a:noFill/>
              <a:miter lim="800000"/>
            </a:ln>
          </p:spPr>
          <p:txBody>
            <a:bodyPr wrap="none">
              <a:spAutoFit/>
            </a:bodyPr>
            <a:lstStyle/>
            <a:p>
              <a:pPr>
                <a:lnSpc>
                  <a:spcPct val="120000"/>
                </a:lnSpc>
                <a:spcBef>
                  <a:spcPct val="20000"/>
                </a:spcBef>
              </a:pPr>
              <a:r>
                <a:rPr lang="zh-CN" altLang="en-US" sz="1200" b="1" dirty="0">
                  <a:solidFill>
                    <a:srgbClr val="000066"/>
                  </a:solidFill>
                  <a:ea typeface="宋体" panose="02010600030101010101" pitchFamily="2" charset="-122"/>
                </a:rPr>
                <a:t>费正清（</a:t>
              </a:r>
              <a:r>
                <a:rPr lang="en-US" altLang="zh-CN" sz="1200" b="1" dirty="0">
                  <a:solidFill>
                    <a:srgbClr val="000066"/>
                  </a:solidFill>
                  <a:ea typeface="宋体" panose="02010600030101010101" pitchFamily="2" charset="-122"/>
                </a:rPr>
                <a:t>1907--1991</a:t>
              </a:r>
              <a:r>
                <a:rPr lang="zh-CN" altLang="en-US" sz="1200" b="1" dirty="0">
                  <a:solidFill>
                    <a:srgbClr val="000066"/>
                  </a:solidFill>
                  <a:ea typeface="宋体" panose="02010600030101010101" pitchFamily="2" charset="-122"/>
                </a:rPr>
                <a:t>）</a:t>
              </a:r>
              <a:endParaRPr lang="zh-CN" altLang="en-US" sz="1200" b="1" dirty="0">
                <a:solidFill>
                  <a:srgbClr val="000066"/>
                </a:solidFill>
                <a:ea typeface="宋体" panose="02010600030101010101" pitchFamily="2" charset="-122"/>
              </a:endParaRPr>
            </a:p>
          </p:txBody>
        </p:sp>
      </p:grpSp>
      <p:sp>
        <p:nvSpPr>
          <p:cNvPr id="89092" name="AutoShape 4"/>
          <p:cNvSpPr>
            <a:spLocks noChangeArrowheads="1"/>
          </p:cNvSpPr>
          <p:nvPr/>
        </p:nvSpPr>
        <p:spPr bwMode="auto">
          <a:xfrm>
            <a:off x="4572000" y="3212976"/>
            <a:ext cx="4343400" cy="2819400"/>
          </a:xfrm>
          <a:prstGeom prst="cloudCallout">
            <a:avLst>
              <a:gd name="adj1" fmla="val -94861"/>
              <a:gd name="adj2" fmla="val -82744"/>
            </a:avLst>
          </a:prstGeom>
          <a:solidFill>
            <a:schemeClr val="bg1"/>
          </a:solidFill>
          <a:ln w="9525">
            <a:solidFill>
              <a:schemeClr val="tx1"/>
            </a:solidFill>
            <a:round/>
          </a:ln>
        </p:spPr>
        <p:txBody>
          <a:bodyPr/>
          <a:lstStyle/>
          <a:p>
            <a:r>
              <a:rPr lang="zh-CN" altLang="en-US" sz="2400" b="1" dirty="0">
                <a:solidFill>
                  <a:srgbClr val="000066"/>
                </a:solidFill>
              </a:rPr>
              <a:t>“</a:t>
            </a:r>
            <a:r>
              <a:rPr lang="zh-CN" altLang="en-US" sz="2400" b="1" dirty="0">
                <a:solidFill>
                  <a:srgbClr val="000066"/>
                </a:solidFill>
                <a:latin typeface="华文新魏" pitchFamily="2" charset="-122"/>
              </a:rPr>
              <a:t>帝国主义就像是一种药，一方面能治你的病，另一方面也可以把你搞垮。</a:t>
            </a:r>
            <a:r>
              <a:rPr lang="zh-CN" altLang="en-US" sz="2400" b="1" dirty="0">
                <a:solidFill>
                  <a:srgbClr val="000066"/>
                </a:solidFill>
              </a:rPr>
              <a:t>”</a:t>
            </a:r>
            <a:endParaRPr lang="zh-CN" altLang="en-US" sz="2400" b="1" dirty="0">
              <a:solidFill>
                <a:srgbClr val="000066"/>
              </a:solidFill>
              <a:latin typeface="华文新魏" pitchFamily="2" charset="-122"/>
            </a:endParaRPr>
          </a:p>
          <a:p>
            <a:r>
              <a:rPr lang="zh-CN" altLang="en-US" sz="2400" b="1" dirty="0">
                <a:solidFill>
                  <a:srgbClr val="000066"/>
                </a:solidFill>
                <a:latin typeface="华文新魏" pitchFamily="2" charset="-122"/>
              </a:rPr>
              <a:t>     </a:t>
            </a:r>
            <a:endParaRPr lang="zh-CN" altLang="en-US" sz="2400" b="1" dirty="0">
              <a:solidFill>
                <a:srgbClr val="000066"/>
              </a:solidFill>
              <a:latin typeface="华文新魏" pitchFamily="2"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500034" y="2285992"/>
            <a:ext cx="8262965" cy="2071702"/>
          </a:xfrm>
          <a:ln w="76200" cap="rnd" cmpd="tri">
            <a:solidFill>
              <a:srgbClr val="FF0000"/>
            </a:solidFill>
            <a:prstDash val="sysDot"/>
          </a:ln>
        </p:spPr>
        <p:txBody>
          <a:bodyPr>
            <a:normAutofit/>
          </a:bodyPr>
          <a:lstStyle/>
          <a:p>
            <a:pPr eaLnBrk="1" hangingPunct="1"/>
            <a:r>
              <a:rPr lang="zh-CN" altLang="en-US" sz="2400" b="1" dirty="0">
                <a:latin typeface="华文新魏" pitchFamily="2" charset="-122"/>
                <a:ea typeface="华文新魏" pitchFamily="2" charset="-122"/>
              </a:rPr>
              <a:t>“帝国主义列强侵略中国，在一方面促进中国封建社会解体，促使中国发生了资本主义因素，把一个封建社会变成了一个半封建的社会；但是在另一方面，它们又残酷地统治了中国，把一个独立的中国变成了一个半殖民地和殖民地的中国。”       </a:t>
            </a:r>
            <a:br>
              <a:rPr lang="zh-CN" altLang="en-US" sz="2400" b="1" dirty="0">
                <a:latin typeface="华文新魏" pitchFamily="2" charset="-122"/>
                <a:ea typeface="华文新魏" pitchFamily="2" charset="-122"/>
              </a:rPr>
            </a:br>
            <a:r>
              <a:rPr lang="zh-CN" altLang="en-US" sz="2400" b="1" dirty="0">
                <a:latin typeface="华文新魏" pitchFamily="2" charset="-122"/>
                <a:ea typeface="华文新魏" pitchFamily="2" charset="-122"/>
              </a:rPr>
              <a:t>                      </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毛泽东选集</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第二卷，</a:t>
            </a:r>
            <a:r>
              <a:rPr lang="en-US" altLang="zh-CN" sz="2400" b="1" dirty="0">
                <a:latin typeface="华文新魏" pitchFamily="2" charset="-122"/>
                <a:ea typeface="华文新魏" pitchFamily="2" charset="-122"/>
              </a:rPr>
              <a:t>630</a:t>
            </a:r>
            <a:r>
              <a:rPr lang="zh-CN" altLang="en-US" sz="2400" b="1" dirty="0">
                <a:latin typeface="华文新魏" pitchFamily="2" charset="-122"/>
                <a:ea typeface="华文新魏" pitchFamily="2" charset="-122"/>
              </a:rPr>
              <a:t>页</a:t>
            </a:r>
            <a:endParaRPr lang="zh-CN" altLang="en-US" sz="2400" dirty="0">
              <a:latin typeface="华文新魏" pitchFamily="2" charset="-122"/>
              <a:ea typeface="华文新魏" pitchFamily="2" charset="-122"/>
            </a:endParaRPr>
          </a:p>
        </p:txBody>
      </p:sp>
      <p:grpSp>
        <p:nvGrpSpPr>
          <p:cNvPr id="2" name="Group 3"/>
          <p:cNvGrpSpPr/>
          <p:nvPr/>
        </p:nvGrpSpPr>
        <p:grpSpPr bwMode="auto">
          <a:xfrm>
            <a:off x="381000" y="228600"/>
            <a:ext cx="2895600" cy="1655763"/>
            <a:chOff x="0" y="0"/>
            <a:chExt cx="1361" cy="1315"/>
          </a:xfrm>
        </p:grpSpPr>
        <p:pic>
          <p:nvPicPr>
            <p:cNvPr id="90117" name="Picture 4" descr="练习1"/>
            <p:cNvPicPr>
              <a:picLocks noChangeAspect="1" noChangeArrowheads="1"/>
            </p:cNvPicPr>
            <p:nvPr/>
          </p:nvPicPr>
          <p:blipFill>
            <a:blip r:embed="rId1" cstate="print"/>
            <a:srcRect/>
            <a:stretch>
              <a:fillRect/>
            </a:stretch>
          </p:blipFill>
          <p:spPr bwMode="auto">
            <a:xfrm>
              <a:off x="226" y="0"/>
              <a:ext cx="1024" cy="1315"/>
            </a:xfrm>
            <a:prstGeom prst="rect">
              <a:avLst/>
            </a:prstGeom>
            <a:noFill/>
            <a:ln w="9525">
              <a:noFill/>
              <a:miter lim="800000"/>
              <a:headEnd/>
              <a:tailEnd/>
            </a:ln>
          </p:spPr>
        </p:pic>
        <p:sp>
          <p:nvSpPr>
            <p:cNvPr id="94213" name="Rectangle 5" descr="信纸"/>
            <p:cNvSpPr>
              <a:spLocks noChangeArrowheads="1"/>
            </p:cNvSpPr>
            <p:nvPr/>
          </p:nvSpPr>
          <p:spPr bwMode="auto">
            <a:xfrm>
              <a:off x="0" y="316"/>
              <a:ext cx="1361" cy="412"/>
            </a:xfrm>
            <a:prstGeom prst="rect">
              <a:avLst/>
            </a:prstGeom>
            <a:noFill/>
            <a:ln w="9525">
              <a:noFill/>
              <a:miter lim="800000"/>
            </a:ln>
            <a:effectLst/>
          </p:spPr>
          <p:txBody>
            <a:bodyPr>
              <a:spAutoFit/>
            </a:bodyPr>
            <a:lstStyle/>
            <a:p>
              <a:pPr algn="ctr">
                <a:buFont typeface="Arial" panose="020B0604020202020204" pitchFamily="34" charset="0"/>
                <a:buNone/>
                <a:defRPr/>
              </a:pPr>
              <a:r>
                <a:rPr lang="zh-CN" altLang="en-US" sz="2800" b="1">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2800" b="1">
                <a:solidFill>
                  <a:srgbClr val="800000"/>
                </a:solidFill>
                <a:effectLst>
                  <a:outerShdw blurRad="38100" dist="38100" dir="2700000" algn="tl">
                    <a:srgbClr val="C0C0C0"/>
                  </a:outerShdw>
                </a:effectLst>
                <a:latin typeface="隶书" pitchFamily="49" charset="-122"/>
                <a:ea typeface="隶书" pitchFamily="49"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94210"/>
                                        </p:tgtEl>
                                        <p:attrNameLst>
                                          <p:attrName>style.visibility</p:attrName>
                                        </p:attrNameLst>
                                      </p:cBhvr>
                                      <p:to>
                                        <p:strVal val="visible"/>
                                      </p:to>
                                    </p:set>
                                    <p:animEffect transition="in" filter="circle(out)">
                                      <p:cBhvr>
                                        <p:cTn id="7" dur="1000"/>
                                        <p:tgtEl>
                                          <p:spTgt spid="94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animBg="1"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74638"/>
            <a:ext cx="8435280" cy="1143000"/>
          </a:xfrm>
        </p:spPr>
        <p:txBody>
          <a:bodyPr>
            <a:normAutofit/>
          </a:bodyPr>
          <a:lstStyle/>
          <a:p>
            <a:r>
              <a:rPr lang="zh-CN" altLang="en-US" b="1" dirty="0">
                <a:solidFill>
                  <a:schemeClr val="accent1"/>
                </a:solidFill>
                <a:latin typeface="华文新魏" pitchFamily="2" charset="-122"/>
                <a:ea typeface="华文新魏" pitchFamily="2" charset="-122"/>
                <a:cs typeface="+mn-ea"/>
                <a:sym typeface="+mn-lt"/>
              </a:rPr>
              <a:t>所谓“侵略有功论”</a:t>
            </a:r>
            <a:endParaRPr lang="zh-CN" altLang="en-US" b="1" dirty="0">
              <a:latin typeface="华文新魏" pitchFamily="2" charset="-122"/>
              <a:ea typeface="华文新魏" pitchFamily="2" charset="-122"/>
            </a:endParaRPr>
          </a:p>
        </p:txBody>
      </p:sp>
      <p:sp>
        <p:nvSpPr>
          <p:cNvPr id="3" name="内容占位符 2"/>
          <p:cNvSpPr>
            <a:spLocks noGrp="1"/>
          </p:cNvSpPr>
          <p:nvPr>
            <p:ph sz="quarter" idx="1"/>
          </p:nvPr>
        </p:nvSpPr>
        <p:spPr>
          <a:xfrm>
            <a:off x="395536" y="2204864"/>
            <a:ext cx="8352928" cy="1584176"/>
          </a:xfrm>
        </p:spPr>
        <p:txBody>
          <a:bodyPr/>
          <a:lstStyle/>
          <a:p>
            <a:r>
              <a:rPr lang="zh-CN" altLang="en-US" sz="2800" b="1" dirty="0">
                <a:cs typeface="+mn-ea"/>
                <a:sym typeface="+mn-lt"/>
              </a:rPr>
              <a:t>美化殖民侵略，</a:t>
            </a:r>
            <a:r>
              <a:rPr lang="zh-CN" altLang="zh-CN" sz="2800" b="1" dirty="0">
                <a:cs typeface="+mn-ea"/>
                <a:sym typeface="+mn-lt"/>
              </a:rPr>
              <a:t>否定</a:t>
            </a:r>
            <a:r>
              <a:rPr lang="zh-CN" altLang="en-US" sz="2800" b="1" dirty="0">
                <a:cs typeface="+mn-ea"/>
                <a:sym typeface="+mn-lt"/>
              </a:rPr>
              <a:t>中国人民反侵略</a:t>
            </a:r>
            <a:r>
              <a:rPr lang="zh-CN" altLang="zh-CN" sz="2800" b="1" dirty="0">
                <a:cs typeface="+mn-ea"/>
                <a:sym typeface="+mn-lt"/>
              </a:rPr>
              <a:t>历史的</a:t>
            </a:r>
            <a:r>
              <a:rPr lang="zh-CN" altLang="zh-CN" sz="2800" b="1" dirty="0">
                <a:solidFill>
                  <a:srgbClr val="FF0000"/>
                </a:solidFill>
                <a:cs typeface="+mn-ea"/>
                <a:sym typeface="+mn-lt"/>
              </a:rPr>
              <a:t>目的</a:t>
            </a:r>
            <a:r>
              <a:rPr lang="zh-CN" altLang="en-US" sz="2800" b="1" dirty="0">
                <a:cs typeface="+mn-ea"/>
                <a:sym typeface="+mn-lt"/>
              </a:rPr>
              <a:t>，无非是企图通过</a:t>
            </a:r>
            <a:r>
              <a:rPr lang="zh-CN" altLang="zh-CN" sz="2800" b="1" dirty="0">
                <a:cs typeface="+mn-ea"/>
                <a:sym typeface="+mn-lt"/>
              </a:rPr>
              <a:t>否定新民主主义革命，从而否定</a:t>
            </a:r>
            <a:r>
              <a:rPr lang="zh-CN" altLang="en-US" sz="2800" b="1" dirty="0">
                <a:cs typeface="+mn-ea"/>
                <a:sym typeface="+mn-lt"/>
              </a:rPr>
              <a:t>今天的</a:t>
            </a:r>
            <a:r>
              <a:rPr lang="zh-CN" altLang="zh-CN" sz="2800" b="1" dirty="0">
                <a:cs typeface="+mn-ea"/>
                <a:sym typeface="+mn-lt"/>
              </a:rPr>
              <a:t>社会主义制度，否定共产党的领导</a:t>
            </a:r>
            <a:r>
              <a:rPr lang="zh-CN" altLang="en-US" sz="2800" b="1" dirty="0">
                <a:cs typeface="+mn-ea"/>
                <a:sym typeface="+mn-lt"/>
              </a:rPr>
              <a:t>。</a:t>
            </a:r>
            <a:endParaRPr lang="zh-CN" altLang="en-US" sz="2800" b="1" dirty="0">
              <a:cs typeface="+mn-ea"/>
              <a:sym typeface="+mn-lt"/>
            </a:endParaRPr>
          </a:p>
          <a:p>
            <a:pPr>
              <a:buNone/>
            </a:pPr>
            <a:endParaRPr lang="zh-CN"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rganization Chart 2"/>
          <p:cNvGrpSpPr>
            <a:grpSpLocks noChangeAspect="1"/>
          </p:cNvGrpSpPr>
          <p:nvPr/>
        </p:nvGrpSpPr>
        <p:grpSpPr bwMode="auto">
          <a:xfrm>
            <a:off x="381000" y="3429000"/>
            <a:ext cx="8305800" cy="2209800"/>
            <a:chOff x="0" y="0"/>
            <a:chExt cx="1872" cy="720"/>
          </a:xfrm>
        </p:grpSpPr>
        <p:cxnSp>
          <p:nvCxnSpPr>
            <p:cNvPr id="4100" name="_s4100"/>
            <p:cNvCxnSpPr>
              <a:cxnSpLocks noChangeShapeType="1"/>
              <a:stCxn id="5" idx="0"/>
              <a:endCxn id="3" idx="2"/>
            </p:cNvCxnSpPr>
            <p:nvPr/>
          </p:nvCxnSpPr>
          <p:spPr bwMode="auto">
            <a:xfrm rot="16200000">
              <a:off x="612" y="108"/>
              <a:ext cx="144" cy="504"/>
            </a:xfrm>
            <a:prstGeom prst="bentConnector3">
              <a:avLst>
                <a:gd name="adj1" fmla="val 25898"/>
              </a:avLst>
            </a:prstGeom>
            <a:noFill/>
            <a:ln w="28575">
              <a:solidFill>
                <a:schemeClr val="tx1"/>
              </a:solidFill>
              <a:miter lim="800000"/>
            </a:ln>
            <a:extLst>
              <a:ext uri="{909E8E84-426E-40DD-AFC4-6F175D3DCCD1}">
                <a14:hiddenFill xmlns:a14="http://schemas.microsoft.com/office/drawing/2010/main">
                  <a:noFill/>
                </a14:hiddenFill>
              </a:ext>
            </a:extLst>
          </p:spPr>
        </p:cxnSp>
        <p:cxnSp>
          <p:nvCxnSpPr>
            <p:cNvPr id="4101" name="_s4101"/>
            <p:cNvCxnSpPr>
              <a:cxnSpLocks noChangeShapeType="1"/>
              <a:stCxn id="4" idx="0"/>
              <a:endCxn id="3" idx="2"/>
            </p:cNvCxnSpPr>
            <p:nvPr/>
          </p:nvCxnSpPr>
          <p:spPr bwMode="auto">
            <a:xfrm rot="5400000" flipH="1">
              <a:off x="1116" y="108"/>
              <a:ext cx="144" cy="504"/>
            </a:xfrm>
            <a:prstGeom prst="bentConnector3">
              <a:avLst>
                <a:gd name="adj1" fmla="val 25898"/>
              </a:avLst>
            </a:prstGeom>
            <a:noFill/>
            <a:ln w="28575">
              <a:solidFill>
                <a:schemeClr val="tx1"/>
              </a:solidFill>
              <a:miter lim="800000"/>
            </a:ln>
            <a:extLst>
              <a:ext uri="{909E8E84-426E-40DD-AFC4-6F175D3DCCD1}">
                <a14:hiddenFill xmlns:a14="http://schemas.microsoft.com/office/drawing/2010/main">
                  <a:noFill/>
                </a14:hiddenFill>
              </a:ext>
            </a:extLst>
          </p:spPr>
        </p:cxnSp>
        <p:sp>
          <p:nvSpPr>
            <p:cNvPr id="3" name="_s4102"/>
            <p:cNvSpPr>
              <a:spLocks noChangeArrowheads="1"/>
            </p:cNvSpPr>
            <p:nvPr/>
          </p:nvSpPr>
          <p:spPr bwMode="auto">
            <a:xfrm>
              <a:off x="504" y="0"/>
              <a:ext cx="864" cy="288"/>
            </a:xfrm>
            <a:prstGeom prst="roundRect">
              <a:avLst>
                <a:gd name="adj" fmla="val 16667"/>
              </a:avLst>
            </a:prstGeom>
            <a:solidFill>
              <a:schemeClr val="bg1"/>
            </a:solidFill>
            <a:ln w="9525">
              <a:solidFill>
                <a:schemeClr val="tx1"/>
              </a:solidFill>
              <a:round/>
            </a:ln>
          </p:spPr>
          <p:txBody>
            <a:bodyPr vert="horz" wrap="none" lIns="0" tIns="0" rIns="0" bIns="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华文新魏" pitchFamily="2" charset="-122"/>
                  <a:ea typeface="华文新魏" pitchFamily="2" charset="-122"/>
                </a:rPr>
                <a:t>反抗外来侵略的斗争</a:t>
              </a:r>
              <a:endParaRPr kumimoji="0" lang="zh-CN" altLang="en-US" sz="2800" b="1" i="0" u="none" strike="noStrike" cap="none" normalizeH="0" baseline="0" dirty="0">
                <a:ln>
                  <a:noFill/>
                </a:ln>
                <a:solidFill>
                  <a:schemeClr val="tx1"/>
                </a:solidFill>
                <a:effectLst/>
                <a:latin typeface="华文新魏" pitchFamily="2" charset="-122"/>
                <a:ea typeface="华文新魏" pitchFamily="2" charset="-122"/>
              </a:endParaRPr>
            </a:p>
          </p:txBody>
        </p:sp>
        <p:sp>
          <p:nvSpPr>
            <p:cNvPr id="4" name="_s4103"/>
            <p:cNvSpPr>
              <a:spLocks noChangeArrowheads="1"/>
            </p:cNvSpPr>
            <p:nvPr/>
          </p:nvSpPr>
          <p:spPr bwMode="auto">
            <a:xfrm>
              <a:off x="1008" y="432"/>
              <a:ext cx="864" cy="288"/>
            </a:xfrm>
            <a:prstGeom prst="roundRect">
              <a:avLst>
                <a:gd name="adj" fmla="val 16667"/>
              </a:avLst>
            </a:prstGeom>
            <a:solidFill>
              <a:schemeClr val="bg1"/>
            </a:solidFill>
            <a:ln w="9525">
              <a:solidFill>
                <a:schemeClr val="tx1"/>
              </a:solidFill>
              <a:round/>
            </a:ln>
          </p:spPr>
          <p:txBody>
            <a:bodyPr vert="horz" wrap="none" lIns="0" tIns="0" rIns="0" bIns="0" numCol="1" anchor="ctr" anchorCtr="0" compatLnSpc="1"/>
            <a:lstStyle/>
            <a:p>
              <a:pPr algn="ctr" fontAlgn="base">
                <a:spcBef>
                  <a:spcPct val="0"/>
                </a:spcBef>
                <a:spcAft>
                  <a:spcPct val="0"/>
                </a:spcAft>
              </a:pPr>
              <a:r>
                <a:rPr lang="zh-CN" altLang="en-US" sz="2800" b="1" dirty="0">
                  <a:latin typeface="华文新魏" pitchFamily="2" charset="-122"/>
                  <a:ea typeface="华文新魏" pitchFamily="2" charset="-122"/>
                </a:rPr>
                <a:t>人民群众的反侵略</a:t>
              </a:r>
              <a:endParaRPr lang="zh-CN" altLang="en-US" sz="2800" b="1" dirty="0">
                <a:latin typeface="华文新魏" pitchFamily="2" charset="-122"/>
                <a:ea typeface="华文新魏" pitchFamily="2" charset="-122"/>
              </a:endParaRPr>
            </a:p>
            <a:p>
              <a:pPr algn="ctr" fontAlgn="base">
                <a:spcBef>
                  <a:spcPct val="0"/>
                </a:spcBef>
                <a:spcAft>
                  <a:spcPct val="0"/>
                </a:spcAft>
              </a:pPr>
              <a:r>
                <a:rPr lang="zh-CN" altLang="en-US" sz="2800" b="1" dirty="0">
                  <a:latin typeface="华文新魏" pitchFamily="2" charset="-122"/>
                  <a:ea typeface="华文新魏" pitchFamily="2" charset="-122"/>
                </a:rPr>
                <a:t>斗 争</a:t>
              </a:r>
              <a:endParaRPr lang="zh-CN" altLang="en-US" sz="2800" b="1" dirty="0">
                <a:latin typeface="华文新魏" pitchFamily="2" charset="-122"/>
                <a:ea typeface="华文新魏" pitchFamily="2" charset="-122"/>
              </a:endParaRPr>
            </a:p>
          </p:txBody>
        </p:sp>
        <p:sp>
          <p:nvSpPr>
            <p:cNvPr id="5" name="_s4104"/>
            <p:cNvSpPr>
              <a:spLocks noChangeArrowheads="1"/>
            </p:cNvSpPr>
            <p:nvPr/>
          </p:nvSpPr>
          <p:spPr bwMode="auto">
            <a:xfrm>
              <a:off x="0" y="432"/>
              <a:ext cx="864" cy="288"/>
            </a:xfrm>
            <a:prstGeom prst="roundRect">
              <a:avLst>
                <a:gd name="adj" fmla="val 16667"/>
              </a:avLst>
            </a:prstGeom>
            <a:solidFill>
              <a:schemeClr val="bg1"/>
            </a:solidFill>
            <a:ln w="9525">
              <a:solidFill>
                <a:schemeClr val="tx1"/>
              </a:solidFill>
              <a:round/>
            </a:ln>
          </p:spPr>
          <p:txBody>
            <a:bodyPr vert="horz" wrap="none" lIns="0" tIns="0" rIns="0" bIns="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2800" b="1" dirty="0">
                  <a:latin typeface="华文新魏" pitchFamily="2" charset="-122"/>
                  <a:ea typeface="华文新魏" pitchFamily="2" charset="-122"/>
                </a:rPr>
                <a:t>爱国官兵的反侵略</a:t>
              </a:r>
              <a:endParaRPr lang="zh-CN" altLang="en-US" sz="2800" b="1" dirty="0">
                <a:latin typeface="华文新魏" pitchFamily="2" charset="-122"/>
                <a:ea typeface="华文新魏"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lang="zh-CN" altLang="en-US" sz="2800" b="1" dirty="0">
                  <a:latin typeface="华文新魏" pitchFamily="2" charset="-122"/>
                  <a:ea typeface="华文新魏" pitchFamily="2" charset="-122"/>
                </a:rPr>
                <a:t>斗 争</a:t>
              </a:r>
              <a:endParaRPr lang="zh-CN" altLang="en-US" sz="2800" b="1" dirty="0">
                <a:latin typeface="华文新魏" pitchFamily="2" charset="-122"/>
                <a:ea typeface="华文新魏" pitchFamily="2" charset="-122"/>
              </a:endParaRPr>
            </a:p>
          </p:txBody>
        </p:sp>
      </p:grpSp>
      <p:sp>
        <p:nvSpPr>
          <p:cNvPr id="96265" name="Rectangle 9"/>
          <p:cNvSpPr>
            <a:spLocks noChangeArrowheads="1"/>
          </p:cNvSpPr>
          <p:nvPr/>
        </p:nvSpPr>
        <p:spPr bwMode="auto">
          <a:xfrm>
            <a:off x="533400" y="2209800"/>
            <a:ext cx="8229600" cy="762000"/>
          </a:xfrm>
          <a:prstGeom prst="rect">
            <a:avLst/>
          </a:prstGeom>
          <a:noFill/>
          <a:ln w="9525">
            <a:noFill/>
            <a:miter lim="800000"/>
          </a:ln>
          <a:effectLst/>
        </p:spPr>
        <p:txBody>
          <a:bodyPr/>
          <a:lstStyle/>
          <a:p>
            <a:pPr>
              <a:buFontTx/>
              <a:buNone/>
              <a:defRPr/>
            </a:pPr>
            <a:r>
              <a:rPr lang="zh-CN" altLang="en-US" sz="4200" b="1" dirty="0">
                <a:effectLst>
                  <a:outerShdw blurRad="38100" dist="38100" dir="2700000" algn="tl">
                    <a:srgbClr val="C0C0C0"/>
                  </a:outerShdw>
                </a:effectLst>
                <a:latin typeface="华文新魏" pitchFamily="2" charset="-122"/>
                <a:ea typeface="华文新魏" pitchFamily="2" charset="-122"/>
              </a:rPr>
              <a:t>（一）反抗外来侵略的斗争历程</a:t>
            </a:r>
            <a:endParaRPr lang="zh-CN" altLang="en-US" sz="4200" b="1" dirty="0">
              <a:effectLst>
                <a:outerShdw blurRad="38100" dist="38100" dir="2700000" algn="tl">
                  <a:srgbClr val="C0C0C0"/>
                </a:outerShdw>
              </a:effectLst>
              <a:latin typeface="华文新魏" pitchFamily="2" charset="-122"/>
              <a:ea typeface="华文新魏" pitchFamily="2" charset="-122"/>
            </a:endParaRPr>
          </a:p>
        </p:txBody>
      </p:sp>
      <p:sp>
        <p:nvSpPr>
          <p:cNvPr id="10" name="标题 1"/>
          <p:cNvSpPr txBox="1"/>
          <p:nvPr/>
        </p:nvSpPr>
        <p:spPr>
          <a:xfrm>
            <a:off x="179512" y="274638"/>
            <a:ext cx="8507288" cy="1282154"/>
          </a:xfrm>
          <a:prstGeom prst="rect">
            <a:avLst/>
          </a:prstGeom>
        </p:spPr>
        <p:txBody>
          <a:bodyPr>
            <a:no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defRPr/>
            </a:pPr>
            <a:r>
              <a:rPr kumimoji="0" lang="zh-CN" altLang="en-US" sz="4400" b="1" i="0" u="none" strike="noStrike" kern="1200" cap="none" spc="0" normalizeH="0" baseline="0" noProof="0" dirty="0">
                <a:ln>
                  <a:noFill/>
                </a:ln>
                <a:solidFill>
                  <a:schemeClr val="tx1"/>
                </a:solidFill>
                <a:effectLst/>
                <a:uLnTx/>
                <a:uFillTx/>
                <a:latin typeface="+mn-lt"/>
                <a:ea typeface="+mn-ea"/>
                <a:cs typeface="+mn-cs"/>
              </a:rPr>
              <a:t>二、抵御外国武装侵略 争取民族独立的斗争</a:t>
            </a:r>
            <a:endParaRPr kumimoji="0" lang="zh-CN" altLang="en-US" sz="44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381000" y="1524000"/>
            <a:ext cx="6019800" cy="579438"/>
          </a:xfrm>
          <a:prstGeom prst="rect">
            <a:avLst/>
          </a:prstGeom>
          <a:noFill/>
          <a:ln w="9525">
            <a:noFill/>
            <a:miter lim="800000"/>
          </a:ln>
        </p:spPr>
        <p:txBody>
          <a:bodyPr>
            <a:spAutoFit/>
          </a:bodyPr>
          <a:lstStyle/>
          <a:p>
            <a:r>
              <a:rPr lang="zh-CN" altLang="en-US" sz="3200" b="1">
                <a:latin typeface="华文新魏" pitchFamily="2" charset="-122"/>
              </a:rPr>
              <a:t>（</a:t>
            </a:r>
            <a:r>
              <a:rPr lang="en-US" altLang="zh-CN" sz="3200" b="1">
                <a:latin typeface="华文新魏" pitchFamily="2" charset="-122"/>
              </a:rPr>
              <a:t>1</a:t>
            </a:r>
            <a:r>
              <a:rPr lang="zh-CN" altLang="en-US" sz="3200" b="1">
                <a:latin typeface="华文新魏" pitchFamily="2" charset="-122"/>
              </a:rPr>
              <a:t>）三元里人民抗英斗争</a:t>
            </a:r>
            <a:endParaRPr lang="zh-CN" altLang="en-US" sz="3200" b="1">
              <a:latin typeface="华文新魏" pitchFamily="2" charset="-122"/>
            </a:endParaRPr>
          </a:p>
        </p:txBody>
      </p:sp>
      <p:sp>
        <p:nvSpPr>
          <p:cNvPr id="92163" name="Rectangle 3"/>
          <p:cNvSpPr>
            <a:spLocks noChangeArrowheads="1"/>
          </p:cNvSpPr>
          <p:nvPr/>
        </p:nvSpPr>
        <p:spPr bwMode="auto">
          <a:xfrm>
            <a:off x="395288" y="276225"/>
            <a:ext cx="8280400" cy="701675"/>
          </a:xfrm>
          <a:prstGeom prst="rect">
            <a:avLst/>
          </a:prstGeom>
          <a:noFill/>
          <a:ln w="9525">
            <a:noFill/>
            <a:miter lim="800000"/>
          </a:ln>
        </p:spPr>
        <p:txBody>
          <a:bodyPr>
            <a:spAutoFit/>
          </a:bodyPr>
          <a:lstStyle/>
          <a:p>
            <a:r>
              <a:rPr lang="en-US" altLang="zh-CN" sz="4000" b="1">
                <a:solidFill>
                  <a:schemeClr val="tx2"/>
                </a:solidFill>
              </a:rPr>
              <a:t>1</a:t>
            </a:r>
            <a:r>
              <a:rPr lang="zh-CN" altLang="en-US" sz="4000" b="1">
                <a:solidFill>
                  <a:schemeClr val="tx2"/>
                </a:solidFill>
              </a:rPr>
              <a:t>、人民群众的反侵略斗争</a:t>
            </a:r>
            <a:endParaRPr lang="zh-CN" altLang="en-US" sz="4000" b="1">
              <a:solidFill>
                <a:schemeClr val="tx2"/>
              </a:solidFill>
            </a:endParaRPr>
          </a:p>
        </p:txBody>
      </p:sp>
      <p:sp>
        <p:nvSpPr>
          <p:cNvPr id="92165" name="Rectangle 5"/>
          <p:cNvSpPr>
            <a:spLocks noGrp="1" noChangeArrowheads="1"/>
          </p:cNvSpPr>
          <p:nvPr>
            <p:ph sz="quarter" idx="1"/>
          </p:nvPr>
        </p:nvSpPr>
        <p:spPr>
          <a:xfrm>
            <a:off x="6228184" y="2348880"/>
            <a:ext cx="2611016" cy="3823320"/>
          </a:xfrm>
          <a:noFill/>
        </p:spPr>
        <p:txBody>
          <a:bodyPr>
            <a:normAutofit/>
          </a:bodyPr>
          <a:lstStyle/>
          <a:p>
            <a:pPr eaLnBrk="1" hangingPunct="1"/>
            <a:r>
              <a:rPr lang="en-US" altLang="zh-CN" sz="2400" b="1" dirty="0"/>
              <a:t>1841</a:t>
            </a:r>
            <a:r>
              <a:rPr lang="zh-CN" altLang="en-US" sz="2400" b="1" dirty="0"/>
              <a:t>年</a:t>
            </a:r>
            <a:r>
              <a:rPr lang="en-US" altLang="zh-CN" sz="2400" b="1" dirty="0"/>
              <a:t>5</a:t>
            </a:r>
            <a:r>
              <a:rPr lang="zh-CN" altLang="en-US" sz="2400" b="1" dirty="0"/>
              <a:t>月，英军在广州郊外三元里一带进行抢掠时，遭到当地人民的激烈抵抗。此战大大显示出中国的人民的爱国气节。</a:t>
            </a:r>
            <a:endParaRPr lang="zh-CN" altLang="en-US" sz="2400" b="1" dirty="0"/>
          </a:p>
        </p:txBody>
      </p:sp>
      <p:pic>
        <p:nvPicPr>
          <p:cNvPr id="243716" name="Picture 4" descr="http://a0.att.hudong.com/71/16/01200000012881116901604574971.jpg"/>
          <p:cNvPicPr>
            <a:picLocks noChangeAspect="1" noChangeArrowheads="1"/>
          </p:cNvPicPr>
          <p:nvPr/>
        </p:nvPicPr>
        <p:blipFill>
          <a:blip r:embed="rId1"/>
          <a:srcRect/>
          <a:stretch>
            <a:fillRect/>
          </a:stretch>
        </p:blipFill>
        <p:spPr bwMode="auto">
          <a:xfrm>
            <a:off x="428596" y="2495150"/>
            <a:ext cx="5667404" cy="3710379"/>
          </a:xfrm>
          <a:prstGeom prst="rect">
            <a:avLst/>
          </a:prstGeom>
          <a:noFill/>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74638"/>
            <a:ext cx="8435280" cy="706090"/>
          </a:xfrm>
        </p:spPr>
        <p:txBody>
          <a:bodyPr>
            <a:normAutofit fontScale="90000"/>
          </a:bodyPr>
          <a:lstStyle/>
          <a:p>
            <a:r>
              <a:rPr lang="zh-CN" altLang="en-US" b="1" dirty="0">
                <a:latin typeface="华文新魏" pitchFamily="2" charset="-122"/>
                <a:ea typeface="华文新魏" pitchFamily="2" charset="-122"/>
              </a:rPr>
              <a:t>三元里人民缴获的英军军服和武器</a:t>
            </a:r>
            <a:endParaRPr lang="zh-CN" altLang="en-US" dirty="0"/>
          </a:p>
        </p:txBody>
      </p:sp>
      <p:pic>
        <p:nvPicPr>
          <p:cNvPr id="4" name="Picture 3" descr="三元里人民缴获英军军服和武器"/>
          <p:cNvPicPr>
            <a:picLocks noChangeAspect="1" noChangeArrowheads="1"/>
          </p:cNvPicPr>
          <p:nvPr/>
        </p:nvPicPr>
        <p:blipFill>
          <a:blip r:embed="rId1" cstate="print"/>
          <a:srcRect/>
          <a:stretch>
            <a:fillRect/>
          </a:stretch>
        </p:blipFill>
        <p:spPr bwMode="auto">
          <a:xfrm>
            <a:off x="467544" y="2132856"/>
            <a:ext cx="3048000" cy="3657600"/>
          </a:xfrm>
          <a:prstGeom prst="rect">
            <a:avLst/>
          </a:prstGeom>
          <a:noFill/>
          <a:ln w="9525">
            <a:noFill/>
            <a:miter lim="800000"/>
            <a:headEnd/>
            <a:tailEnd/>
          </a:ln>
        </p:spPr>
      </p:pic>
      <p:pic>
        <p:nvPicPr>
          <p:cNvPr id="5" name="Picture 2" descr="三元里人民缴获的英军铁甲衣"/>
          <p:cNvPicPr>
            <a:picLocks noChangeAspect="1" noChangeArrowheads="1"/>
          </p:cNvPicPr>
          <p:nvPr/>
        </p:nvPicPr>
        <p:blipFill>
          <a:blip r:embed="rId2" cstate="print"/>
          <a:srcRect/>
          <a:stretch>
            <a:fillRect/>
          </a:stretch>
        </p:blipFill>
        <p:spPr bwMode="auto">
          <a:xfrm>
            <a:off x="3419872" y="1268760"/>
            <a:ext cx="2533650" cy="3200400"/>
          </a:xfrm>
          <a:prstGeom prst="rect">
            <a:avLst/>
          </a:prstGeom>
          <a:noFill/>
          <a:ln w="9525">
            <a:noFill/>
            <a:miter lim="800000"/>
            <a:headEnd/>
            <a:tailEnd/>
          </a:ln>
        </p:spPr>
      </p:pic>
      <p:pic>
        <p:nvPicPr>
          <p:cNvPr id="6" name="Picture 4" descr="三元里人民抗英武器"/>
          <p:cNvPicPr>
            <a:picLocks noChangeAspect="1" noChangeArrowheads="1"/>
          </p:cNvPicPr>
          <p:nvPr/>
        </p:nvPicPr>
        <p:blipFill>
          <a:blip r:embed="rId3" cstate="print"/>
          <a:srcRect/>
          <a:stretch>
            <a:fillRect/>
          </a:stretch>
        </p:blipFill>
        <p:spPr bwMode="auto">
          <a:xfrm>
            <a:off x="4860032" y="3826832"/>
            <a:ext cx="3902968" cy="2603190"/>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自定义 62">
      <a:dk1>
        <a:srgbClr val="002166"/>
      </a:dk1>
      <a:lt1>
        <a:sysClr val="window" lastClr="FFFFFF"/>
      </a:lt1>
      <a:dk2>
        <a:srgbClr val="002166"/>
      </a:dk2>
      <a:lt2>
        <a:srgbClr val="E9E5DC"/>
      </a:lt2>
      <a:accent1>
        <a:srgbClr val="D34817"/>
      </a:accent1>
      <a:accent2>
        <a:srgbClr val="9B2D1F"/>
      </a:accent2>
      <a:accent3>
        <a:srgbClr val="002D89"/>
      </a:accent3>
      <a:accent4>
        <a:srgbClr val="956251"/>
      </a:accent4>
      <a:accent5>
        <a:srgbClr val="918485"/>
      </a:accent5>
      <a:accent6>
        <a:srgbClr val="855D5D"/>
      </a:accent6>
      <a:hlink>
        <a:srgbClr val="CC9900"/>
      </a:hlink>
      <a:folHlink>
        <a:srgbClr val="96A9A9"/>
      </a:folHlink>
    </a:clrScheme>
    <a:fontScheme name="自定义 9">
      <a:majorFont>
        <a:latin typeface="华文新魏"/>
        <a:ea typeface="华文新魏"/>
        <a:cs typeface=""/>
      </a:majorFont>
      <a:minorFont>
        <a:latin typeface="华文新魏"/>
        <a:ea typeface="华文新魏"/>
        <a:cs typeface=""/>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0</TotalTime>
  <Words>21659</Words>
  <Application>WPS 演示</Application>
  <PresentationFormat>全屏显示(4:3)</PresentationFormat>
  <Paragraphs>1611</Paragraphs>
  <Slides>169</Slides>
  <Notes>2</Notes>
  <HiddenSlides>0</HiddenSlides>
  <MMClips>0</MMClips>
  <ScaleCrop>false</ScaleCrop>
  <HeadingPairs>
    <vt:vector size="8" baseType="variant">
      <vt:variant>
        <vt:lpstr>已用的字体</vt:lpstr>
      </vt:variant>
      <vt:variant>
        <vt:i4>29</vt:i4>
      </vt:variant>
      <vt:variant>
        <vt:lpstr>主题</vt:lpstr>
      </vt:variant>
      <vt:variant>
        <vt:i4>1</vt:i4>
      </vt:variant>
      <vt:variant>
        <vt:lpstr>嵌入 OLE 服务器</vt:lpstr>
      </vt:variant>
      <vt:variant>
        <vt:i4>2</vt:i4>
      </vt:variant>
      <vt:variant>
        <vt:lpstr>幻灯片标题</vt:lpstr>
      </vt:variant>
      <vt:variant>
        <vt:i4>169</vt:i4>
      </vt:variant>
    </vt:vector>
  </HeadingPairs>
  <TitlesOfParts>
    <vt:vector size="201" baseType="lpstr">
      <vt:lpstr>Arial</vt:lpstr>
      <vt:lpstr>宋体</vt:lpstr>
      <vt:lpstr>Wingdings</vt:lpstr>
      <vt:lpstr>Wingdings 2</vt:lpstr>
      <vt:lpstr>黑体</vt:lpstr>
      <vt:lpstr>华文琥珀</vt:lpstr>
      <vt:lpstr>Century Gothic</vt:lpstr>
      <vt:lpstr>微软雅黑</vt:lpstr>
      <vt:lpstr>Yu Gothic UI</vt:lpstr>
      <vt:lpstr>Bodoni MT Black</vt:lpstr>
      <vt:lpstr>华文行楷</vt:lpstr>
      <vt:lpstr>华文新魏</vt:lpstr>
      <vt:lpstr>Garamond</vt:lpstr>
      <vt:lpstr>Segoe Print</vt:lpstr>
      <vt:lpstr>Wingdings 2</vt:lpstr>
      <vt:lpstr>Wingdings</vt:lpstr>
      <vt:lpstr>Arial Unicode MS</vt:lpstr>
      <vt:lpstr>Calibri</vt:lpstr>
      <vt:lpstr>隶书</vt:lpstr>
      <vt:lpstr>Times New Roman</vt:lpstr>
      <vt:lpstr>楷体_GB2312</vt:lpstr>
      <vt:lpstr>新宋体</vt:lpstr>
      <vt:lpstr>幼圆</vt:lpstr>
      <vt:lpstr>华文琥珀</vt:lpstr>
      <vt:lpstr>Arial Narrow</vt:lpstr>
      <vt:lpstr>Verdana</vt:lpstr>
      <vt:lpstr>Symbol</vt:lpstr>
      <vt:lpstr>方正舒体</vt:lpstr>
      <vt:lpstr>Verdana</vt:lpstr>
      <vt:lpstr>平衡</vt:lpstr>
      <vt:lpstr>PBrush</vt:lpstr>
      <vt:lpstr>PBrush</vt:lpstr>
      <vt:lpstr>PowerPoint 演示文稿</vt:lpstr>
      <vt:lpstr>PowerPoint 演示文稿</vt:lpstr>
      <vt:lpstr>两条线索，三个基本问题</vt:lpstr>
      <vt:lpstr>“侵略有功，殖民有利”</vt:lpstr>
      <vt:lpstr>案例：“侵略有功，殖民有利”</vt:lpstr>
      <vt:lpstr>一、资本--帝国主义对中国的侵略</vt:lpstr>
      <vt:lpstr>1、发动侵略战争，屠杀中国人民</vt:lpstr>
      <vt:lpstr>PowerPoint 演示文稿</vt:lpstr>
      <vt:lpstr>PowerPoint 演示文稿</vt:lpstr>
      <vt:lpstr>PowerPoint 演示文稿</vt:lpstr>
      <vt:lpstr>②海兰泡惨案和江东64屯惨案 </vt:lpstr>
      <vt:lpstr>PowerPoint 演示文稿</vt:lpstr>
      <vt:lpstr>③八国联军北京大屠杀 </vt:lpstr>
      <vt:lpstr>PowerPoint 演示文稿</vt:lpstr>
      <vt:lpstr>PowerPoint 演示文稿</vt:lpstr>
      <vt:lpstr>PowerPoint 演示文稿</vt:lpstr>
      <vt:lpstr>PowerPoint 演示文稿</vt:lpstr>
      <vt:lpstr>②葡萄牙</vt:lpstr>
      <vt:lpstr>PowerPoint 演示文稿</vt:lpstr>
      <vt:lpstr>PowerPoint 演示文稿</vt:lpstr>
      <vt:lpstr>PowerPoint 演示文稿</vt:lpstr>
      <vt:lpstr>《菊与刀》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（3）设立租界</vt:lpstr>
      <vt:lpstr>PowerPoint 演示文稿</vt:lpstr>
      <vt:lpstr>租界、租借地和势力范围的区分 </vt:lpstr>
      <vt:lpstr>（4）直接驻兵</vt:lpstr>
      <vt:lpstr>（1）向中国勒索巨额赔款</vt:lpstr>
      <vt:lpstr>PowerPoint 演示文稿</vt:lpstr>
      <vt:lpstr>PowerPoint 演示文稿</vt:lpstr>
      <vt:lpstr>PowerPoint 演示文稿</vt:lpstr>
      <vt:lpstr>PowerPoint 演示文稿</vt:lpstr>
      <vt:lpstr>（2）公开抢劫中国的财富，肆意破坏中国的文物和古迹</vt:lpstr>
      <vt:lpstr>PowerPoint 演示文稿</vt:lpstr>
      <vt:lpstr>PowerPoint 演示文稿</vt:lpstr>
      <vt:lpstr>PowerPoint 演示文稿</vt:lpstr>
      <vt:lpstr>PowerPoint 演示文稿</vt:lpstr>
      <vt:lpstr>PowerPoint 演示文稿</vt:lpstr>
      <vt:lpstr>（二）政治控制</vt:lpstr>
      <vt:lpstr>PowerPoint 演示文稿</vt:lpstr>
      <vt:lpstr>PowerPoint 演示文稿</vt:lpstr>
      <vt:lpstr>1、控制中国的内政外交</vt:lpstr>
      <vt:lpstr>“北京政变”与慈禧当政 </vt:lpstr>
      <vt:lpstr>（2）享有领事裁判权</vt:lpstr>
      <vt:lpstr>（3）把持中国海关</vt:lpstr>
      <vt:lpstr>PowerPoint 演示文稿</vt:lpstr>
      <vt:lpstr>PowerPoint 演示文稿</vt:lpstr>
      <vt:lpstr>3、扶植、收买代理人</vt:lpstr>
      <vt:lpstr>PowerPoint 演示文稿</vt:lpstr>
      <vt:lpstr>PowerPoint 演示文稿</vt:lpstr>
      <vt:lpstr>（三）经济掠夺</vt:lpstr>
      <vt:lpstr>PowerPoint 演示文稿</vt:lpstr>
      <vt:lpstr>PowerPoint 演示文稿</vt:lpstr>
      <vt:lpstr>PowerPoint 演示文稿</vt:lpstr>
      <vt:lpstr>PowerPoint 演示文稿</vt:lpstr>
      <vt:lpstr>PowerPoint 演示文稿</vt:lpstr>
      <vt:lpstr>材料一、 1843年与1858年进口棉花及棉织品税率（％）比较</vt:lpstr>
      <vt:lpstr>3、实行商品倾销和资本输出</vt:lpstr>
      <vt:lpstr>PowerPoint 演示文稿</vt:lpstr>
      <vt:lpstr>PowerPoint 演示文稿</vt:lpstr>
      <vt:lpstr>PowerPoint 演示文稿</vt:lpstr>
      <vt:lpstr>PowerPoint 演示文稿</vt:lpstr>
      <vt:lpstr>PowerPoint 演示文稿</vt:lpstr>
      <vt:lpstr>PowerPoint 演示文稿</vt:lpstr>
      <vt:lpstr>（2）列强不仅勒索中国赔款，而且迫使中国举借外债来偿付这些赔款。</vt:lpstr>
      <vt:lpstr>PowerPoint 演示文稿</vt:lpstr>
      <vt:lpstr>PowerPoint 演示文稿</vt:lpstr>
      <vt:lpstr>PowerPoint 演示文稿</vt:lpstr>
      <vt:lpstr>1、披着宗教外衣，进行侵略活动</vt:lpstr>
      <vt:lpstr>PowerPoint 演示文稿</vt:lpstr>
      <vt:lpstr>PowerPoint 演示文稿</vt:lpstr>
      <vt:lpstr>2、为侵略中国制造舆论</vt:lpstr>
      <vt:lpstr>PowerPoint 演示文稿</vt:lpstr>
      <vt:lpstr>PowerPoint 演示文稿</vt:lpstr>
      <vt:lpstr>PowerPoint 演示文稿</vt:lpstr>
      <vt:lpstr>（2）为了制造侵略有理的舆论，还大肆宣扬“种族优劣论”。 </vt:lpstr>
      <vt:lpstr>PowerPoint 演示文稿</vt:lpstr>
      <vt:lpstr>PowerPoint 演示文稿</vt:lpstr>
      <vt:lpstr>PowerPoint 演示文稿</vt:lpstr>
      <vt:lpstr>PowerPoint 演示文稿</vt:lpstr>
      <vt:lpstr>PowerPoint 演示文稿</vt:lpstr>
      <vt:lpstr>资本--帝国主义侵略究竟给中国带来了什么</vt:lpstr>
      <vt:lpstr>资本—帝国主义侵略究竟给中国带来了什么</vt:lpstr>
      <vt:lpstr>消极作用远远大于积极作用——</vt:lpstr>
      <vt:lpstr>PowerPoint 演示文稿</vt:lpstr>
      <vt:lpstr>“帝国主义列强侵略中国，在一方面促进中国封建社会解体，促使中国发生了资本主义因素，把一个封建社会变成了一个半封建的社会；但是在另一方面，它们又残酷地统治了中国，把一个独立的中国变成了一个半殖民地和殖民地的中国。”                              ----《毛泽东选集》第二卷，630页</vt:lpstr>
      <vt:lpstr>所谓“侵略有功论”</vt:lpstr>
      <vt:lpstr>PowerPoint 演示文稿</vt:lpstr>
      <vt:lpstr>PowerPoint 演示文稿</vt:lpstr>
      <vt:lpstr>三元里人民缴获的英军军服和武器</vt:lpstr>
      <vt:lpstr>（2）太平军多次重创洋枪队</vt:lpstr>
      <vt:lpstr>（3）台湾人民奋起反抗侵略者</vt:lpstr>
      <vt:lpstr>（4）香港人民的反侵略斗争</vt:lpstr>
      <vt:lpstr>（5）义和团与八国联军拼死鏖（áo）战</vt:lpstr>
      <vt:lpstr>PowerPoint 演示文稿</vt:lpstr>
      <vt:lpstr>PowerPoint 演示文稿</vt:lpstr>
      <vt:lpstr>③1885年3月，冯子材取得镇南关大捷</vt:lpstr>
      <vt:lpstr>（2）许多爱国官兵英勇献身</vt:lpstr>
      <vt:lpstr>PowerPoint 演示文稿</vt:lpstr>
      <vt:lpstr>PowerPoint 演示文稿</vt:lpstr>
      <vt:lpstr>PowerPoint 演示文稿</vt:lpstr>
      <vt:lpstr>PowerPoint 演示文稿</vt:lpstr>
      <vt:lpstr>PowerPoint 演示文稿</vt:lpstr>
      <vt:lpstr>②甲午中日战争</vt:lpstr>
      <vt:lpstr>③八国联军侵华战争期间 </vt:lpstr>
      <vt:lpstr>PowerPoint 演示文稿</vt:lpstr>
      <vt:lpstr>（3）左宗棠收复新疆</vt:lpstr>
      <vt:lpstr>PowerPoint 演示文稿</vt:lpstr>
      <vt:lpstr>（2）瓜分危机</vt:lpstr>
      <vt:lpstr>PowerPoint 演示文稿</vt:lpstr>
      <vt:lpstr>（1）帝国主义列强之间的矛盾和互相制约</vt:lpstr>
      <vt:lpstr>（2） 中华民族进行的不屈不挠的反侵略斗争（根本原因）</vt:lpstr>
      <vt:lpstr>PowerPoint 演示文稿</vt:lpstr>
      <vt:lpstr>PowerPoint 演示文稿</vt:lpstr>
      <vt:lpstr>PowerPoint 演示文稿</vt:lpstr>
      <vt:lpstr>PowerPoint 演示文稿</vt:lpstr>
      <vt:lpstr>PowerPoint 演示文稿</vt:lpstr>
      <vt:lpstr>PowerPoint 演示文稿</vt:lpstr>
      <vt:lpstr>（1）统治中国的清王朝，从皇帝到权贵，大多昏聩愚昧，不了解世界大势，不懂得御敌之策。</vt:lpstr>
      <vt:lpstr>PowerPoint 演示文稿</vt:lpstr>
      <vt:lpstr>PowerPoint 演示文稿</vt:lpstr>
      <vt:lpstr>PowerPoint 演示文稿</vt:lpstr>
      <vt:lpstr>（2）许多官员贪污腐化，不少将帅贪生怕死</vt:lpstr>
      <vt:lpstr>PowerPoint 演示文稿</vt:lpstr>
      <vt:lpstr>（3）为了自身的私利，不惜出卖国家和民族的利益。</vt:lpstr>
      <vt:lpstr>PowerPoint 演示文稿</vt:lpstr>
      <vt:lpstr>PowerPoint 演示文稿</vt:lpstr>
      <vt:lpstr>PowerPoint 演示文稿</vt:lpstr>
      <vt:lpstr>PowerPoint 演示文稿</vt:lpstr>
      <vt:lpstr>（4）“防民甚于防寇”的错误指导思想</vt:lpstr>
      <vt:lpstr>PowerPoint 演示文稿</vt:lpstr>
      <vt:lpstr>PowerPoint 演示文稿</vt:lpstr>
      <vt:lpstr>PowerPoint 演示文稿</vt:lpstr>
      <vt:lpstr>PowerPoint 演示文稿</vt:lpstr>
      <vt:lpstr>PowerPoint 演示文稿</vt:lpstr>
      <vt:lpstr> （2）军队素质极差 </vt:lpstr>
      <vt:lpstr>PowerPoint 演示文稿</vt:lpstr>
      <vt:lpstr>PowerPoint 演示文稿</vt:lpstr>
      <vt:lpstr>PowerPoint 演示文稿</vt:lpstr>
      <vt:lpstr>历史的启示</vt:lpstr>
      <vt:lpstr>（二）民族意识的觉醒</vt:lpstr>
      <vt:lpstr>1、“师夷长技以制夷”的主张和早期的维新思想</vt:lpstr>
      <vt:lpstr>《赴戍登程口占示家人》(二） 林则徐</vt:lpstr>
      <vt:lpstr>PowerPoint 演示文稿</vt:lpstr>
      <vt:lpstr>②魏源与《海国图志》</vt:lpstr>
      <vt:lpstr>PowerPoint 演示文稿</vt:lpstr>
      <vt:lpstr>PowerPoint 演示文稿</vt:lpstr>
      <vt:lpstr>（2）早期的维新思想</vt:lpstr>
      <vt:lpstr>PowerPoint 演示文稿</vt:lpstr>
      <vt:lpstr>（1）资产阶级改良派要救亡图存</vt:lpstr>
      <vt:lpstr>PowerPoint 演示文稿</vt:lpstr>
      <vt:lpstr>PowerPoint 演示文稿</vt:lpstr>
      <vt:lpstr>（2）孙中山喊出“振兴中华”口号</vt:lpstr>
      <vt:lpstr>PowerPoint 演示文稿</vt:lpstr>
      <vt:lpstr>PowerPoint 演示文稿</vt:lpstr>
      <vt:lpstr>学习思考</vt:lpstr>
      <vt:lpstr>PowerPoint 演示文稿</vt:lpstr>
      <vt:lpstr>推荐书目</vt:lpstr>
      <vt:lpstr>推荐视频</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教学目的与要求：</dc:title>
  <dc:creator>Lenovo</dc:creator>
  <cp:lastModifiedBy>Zero丶</cp:lastModifiedBy>
  <cp:revision>843</cp:revision>
  <dcterms:created xsi:type="dcterms:W3CDTF">2017-02-17T11:37:00Z</dcterms:created>
  <dcterms:modified xsi:type="dcterms:W3CDTF">2019-10-09T07:22:02Z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2052-11.1.0.9098</vt:lpwstr>
  </property>
</Properties>
</file>